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</p:sldMasterIdLst>
  <p:notesMasterIdLst>
    <p:notesMasterId r:id="rId188"/>
  </p:notesMasterIdLst>
  <p:sldIdLst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1" r:id="rId31"/>
    <p:sldId id="416" r:id="rId32"/>
    <p:sldId id="417" r:id="rId33"/>
    <p:sldId id="418" r:id="rId34"/>
    <p:sldId id="419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422" r:id="rId61"/>
    <p:sldId id="423" r:id="rId62"/>
    <p:sldId id="424" r:id="rId63"/>
    <p:sldId id="298" r:id="rId64"/>
    <p:sldId id="299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18" r:id="rId84"/>
    <p:sldId id="319" r:id="rId85"/>
    <p:sldId id="320" r:id="rId86"/>
    <p:sldId id="321" r:id="rId87"/>
    <p:sldId id="322" r:id="rId88"/>
    <p:sldId id="323" r:id="rId89"/>
    <p:sldId id="324" r:id="rId90"/>
    <p:sldId id="420" r:id="rId91"/>
    <p:sldId id="426" r:id="rId92"/>
    <p:sldId id="429" r:id="rId93"/>
    <p:sldId id="425" r:id="rId94"/>
    <p:sldId id="427" r:id="rId95"/>
    <p:sldId id="428" r:id="rId96"/>
    <p:sldId id="325" r:id="rId97"/>
    <p:sldId id="326" r:id="rId98"/>
    <p:sldId id="327" r:id="rId99"/>
    <p:sldId id="328" r:id="rId100"/>
    <p:sldId id="329" r:id="rId101"/>
    <p:sldId id="330" r:id="rId102"/>
    <p:sldId id="331" r:id="rId103"/>
    <p:sldId id="332" r:id="rId104"/>
    <p:sldId id="333" r:id="rId105"/>
    <p:sldId id="334" r:id="rId106"/>
    <p:sldId id="335" r:id="rId107"/>
    <p:sldId id="336" r:id="rId108"/>
    <p:sldId id="337" r:id="rId109"/>
    <p:sldId id="338" r:id="rId110"/>
    <p:sldId id="339" r:id="rId111"/>
    <p:sldId id="340" r:id="rId112"/>
    <p:sldId id="341" r:id="rId113"/>
    <p:sldId id="342" r:id="rId114"/>
    <p:sldId id="343" r:id="rId115"/>
    <p:sldId id="344" r:id="rId116"/>
    <p:sldId id="345" r:id="rId117"/>
    <p:sldId id="346" r:id="rId118"/>
    <p:sldId id="347" r:id="rId119"/>
    <p:sldId id="348" r:id="rId120"/>
    <p:sldId id="349" r:id="rId121"/>
    <p:sldId id="350" r:id="rId122"/>
    <p:sldId id="351" r:id="rId123"/>
    <p:sldId id="352" r:id="rId124"/>
    <p:sldId id="353" r:id="rId125"/>
    <p:sldId id="354" r:id="rId126"/>
    <p:sldId id="355" r:id="rId127"/>
    <p:sldId id="356" r:id="rId128"/>
    <p:sldId id="357" r:id="rId129"/>
    <p:sldId id="358" r:id="rId130"/>
    <p:sldId id="359" r:id="rId131"/>
    <p:sldId id="360" r:id="rId132"/>
    <p:sldId id="361" r:id="rId133"/>
    <p:sldId id="362" r:id="rId134"/>
    <p:sldId id="363" r:id="rId135"/>
    <p:sldId id="364" r:id="rId136"/>
    <p:sldId id="365" r:id="rId137"/>
    <p:sldId id="366" r:id="rId138"/>
    <p:sldId id="367" r:id="rId139"/>
    <p:sldId id="368" r:id="rId140"/>
    <p:sldId id="369" r:id="rId141"/>
    <p:sldId id="370" r:id="rId142"/>
    <p:sldId id="371" r:id="rId143"/>
    <p:sldId id="372" r:id="rId144"/>
    <p:sldId id="373" r:id="rId145"/>
    <p:sldId id="374" r:id="rId146"/>
    <p:sldId id="375" r:id="rId147"/>
    <p:sldId id="376" r:id="rId148"/>
    <p:sldId id="377" r:id="rId149"/>
    <p:sldId id="378" r:id="rId150"/>
    <p:sldId id="379" r:id="rId151"/>
    <p:sldId id="380" r:id="rId152"/>
    <p:sldId id="381" r:id="rId153"/>
    <p:sldId id="382" r:id="rId154"/>
    <p:sldId id="383" r:id="rId155"/>
    <p:sldId id="384" r:id="rId156"/>
    <p:sldId id="385" r:id="rId157"/>
    <p:sldId id="386" r:id="rId158"/>
    <p:sldId id="387" r:id="rId159"/>
    <p:sldId id="388" r:id="rId160"/>
    <p:sldId id="389" r:id="rId161"/>
    <p:sldId id="390" r:id="rId162"/>
    <p:sldId id="391" r:id="rId163"/>
    <p:sldId id="392" r:id="rId164"/>
    <p:sldId id="393" r:id="rId165"/>
    <p:sldId id="394" r:id="rId166"/>
    <p:sldId id="395" r:id="rId167"/>
    <p:sldId id="396" r:id="rId168"/>
    <p:sldId id="397" r:id="rId169"/>
    <p:sldId id="398" r:id="rId170"/>
    <p:sldId id="399" r:id="rId171"/>
    <p:sldId id="400" r:id="rId172"/>
    <p:sldId id="401" r:id="rId173"/>
    <p:sldId id="402" r:id="rId174"/>
    <p:sldId id="403" r:id="rId175"/>
    <p:sldId id="404" r:id="rId176"/>
    <p:sldId id="405" r:id="rId177"/>
    <p:sldId id="406" r:id="rId178"/>
    <p:sldId id="407" r:id="rId179"/>
    <p:sldId id="408" r:id="rId180"/>
    <p:sldId id="409" r:id="rId181"/>
    <p:sldId id="410" r:id="rId182"/>
    <p:sldId id="411" r:id="rId183"/>
    <p:sldId id="412" r:id="rId184"/>
    <p:sldId id="413" r:id="rId185"/>
    <p:sldId id="414" r:id="rId186"/>
    <p:sldId id="415" r:id="rId18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00"/>
    <a:srgbClr val="0000CC"/>
    <a:srgbClr val="CC00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91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63" Type="http://schemas.openxmlformats.org/officeDocument/2006/relationships/slide" Target="slides/slide44.xml"/><Relationship Id="rId84" Type="http://schemas.openxmlformats.org/officeDocument/2006/relationships/slide" Target="slides/slide65.xml"/><Relationship Id="rId138" Type="http://schemas.openxmlformats.org/officeDocument/2006/relationships/slide" Target="slides/slide119.xml"/><Relationship Id="rId159" Type="http://schemas.openxmlformats.org/officeDocument/2006/relationships/slide" Target="slides/slide140.xml"/><Relationship Id="rId170" Type="http://schemas.openxmlformats.org/officeDocument/2006/relationships/slide" Target="slides/slide151.xml"/><Relationship Id="rId191" Type="http://schemas.openxmlformats.org/officeDocument/2006/relationships/theme" Target="theme/theme1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53" Type="http://schemas.openxmlformats.org/officeDocument/2006/relationships/slide" Target="slides/slide34.xml"/><Relationship Id="rId74" Type="http://schemas.openxmlformats.org/officeDocument/2006/relationships/slide" Target="slides/slide55.xml"/><Relationship Id="rId128" Type="http://schemas.openxmlformats.org/officeDocument/2006/relationships/slide" Target="slides/slide109.xml"/><Relationship Id="rId149" Type="http://schemas.openxmlformats.org/officeDocument/2006/relationships/slide" Target="slides/slide130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6.xml"/><Relationship Id="rId160" Type="http://schemas.openxmlformats.org/officeDocument/2006/relationships/slide" Target="slides/slide141.xml"/><Relationship Id="rId181" Type="http://schemas.openxmlformats.org/officeDocument/2006/relationships/slide" Target="slides/slide162.xml"/><Relationship Id="rId22" Type="http://schemas.openxmlformats.org/officeDocument/2006/relationships/slide" Target="slides/slide3.xml"/><Relationship Id="rId43" Type="http://schemas.openxmlformats.org/officeDocument/2006/relationships/slide" Target="slides/slide24.xml"/><Relationship Id="rId64" Type="http://schemas.openxmlformats.org/officeDocument/2006/relationships/slide" Target="slides/slide45.xml"/><Relationship Id="rId118" Type="http://schemas.openxmlformats.org/officeDocument/2006/relationships/slide" Target="slides/slide99.xml"/><Relationship Id="rId139" Type="http://schemas.openxmlformats.org/officeDocument/2006/relationships/slide" Target="slides/slide120.xml"/><Relationship Id="rId85" Type="http://schemas.openxmlformats.org/officeDocument/2006/relationships/slide" Target="slides/slide66.xml"/><Relationship Id="rId150" Type="http://schemas.openxmlformats.org/officeDocument/2006/relationships/slide" Target="slides/slide131.xml"/><Relationship Id="rId171" Type="http://schemas.openxmlformats.org/officeDocument/2006/relationships/slide" Target="slides/slide152.xml"/><Relationship Id="rId192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4.xml"/><Relationship Id="rId108" Type="http://schemas.openxmlformats.org/officeDocument/2006/relationships/slide" Target="slides/slide89.xml"/><Relationship Id="rId129" Type="http://schemas.openxmlformats.org/officeDocument/2006/relationships/slide" Target="slides/slide110.xml"/><Relationship Id="rId54" Type="http://schemas.openxmlformats.org/officeDocument/2006/relationships/slide" Target="slides/slide35.xml"/><Relationship Id="rId75" Type="http://schemas.openxmlformats.org/officeDocument/2006/relationships/slide" Target="slides/slide56.xml"/><Relationship Id="rId96" Type="http://schemas.openxmlformats.org/officeDocument/2006/relationships/slide" Target="slides/slide77.xml"/><Relationship Id="rId140" Type="http://schemas.openxmlformats.org/officeDocument/2006/relationships/slide" Target="slides/slide121.xml"/><Relationship Id="rId161" Type="http://schemas.openxmlformats.org/officeDocument/2006/relationships/slide" Target="slides/slide142.xml"/><Relationship Id="rId182" Type="http://schemas.openxmlformats.org/officeDocument/2006/relationships/slide" Target="slides/slide163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4.xml"/><Relationship Id="rId119" Type="http://schemas.openxmlformats.org/officeDocument/2006/relationships/slide" Target="slides/slide100.xml"/><Relationship Id="rId44" Type="http://schemas.openxmlformats.org/officeDocument/2006/relationships/slide" Target="slides/slide25.xml"/><Relationship Id="rId65" Type="http://schemas.openxmlformats.org/officeDocument/2006/relationships/slide" Target="slides/slide46.xml"/><Relationship Id="rId86" Type="http://schemas.openxmlformats.org/officeDocument/2006/relationships/slide" Target="slides/slide67.xml"/><Relationship Id="rId130" Type="http://schemas.openxmlformats.org/officeDocument/2006/relationships/slide" Target="slides/slide111.xml"/><Relationship Id="rId151" Type="http://schemas.openxmlformats.org/officeDocument/2006/relationships/slide" Target="slides/slide132.xml"/><Relationship Id="rId172" Type="http://schemas.openxmlformats.org/officeDocument/2006/relationships/slide" Target="slides/slide153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slide" Target="slides/slide127.xml"/><Relationship Id="rId167" Type="http://schemas.openxmlformats.org/officeDocument/2006/relationships/slide" Target="slides/slide148.xml"/><Relationship Id="rId18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162" Type="http://schemas.openxmlformats.org/officeDocument/2006/relationships/slide" Target="slides/slide143.xml"/><Relationship Id="rId183" Type="http://schemas.openxmlformats.org/officeDocument/2006/relationships/slide" Target="slides/slide1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157" Type="http://schemas.openxmlformats.org/officeDocument/2006/relationships/slide" Target="slides/slide138.xml"/><Relationship Id="rId178" Type="http://schemas.openxmlformats.org/officeDocument/2006/relationships/slide" Target="slides/slide159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52" Type="http://schemas.openxmlformats.org/officeDocument/2006/relationships/slide" Target="slides/slide133.xml"/><Relationship Id="rId173" Type="http://schemas.openxmlformats.org/officeDocument/2006/relationships/slide" Target="slides/slide15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slide" Target="slides/slide128.xml"/><Relationship Id="rId168" Type="http://schemas.openxmlformats.org/officeDocument/2006/relationships/slide" Target="slides/slide1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163" Type="http://schemas.openxmlformats.org/officeDocument/2006/relationships/slide" Target="slides/slide144.xml"/><Relationship Id="rId184" Type="http://schemas.openxmlformats.org/officeDocument/2006/relationships/slide" Target="slides/slide165.xml"/><Relationship Id="rId18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116" Type="http://schemas.openxmlformats.org/officeDocument/2006/relationships/slide" Target="slides/slide97.xml"/><Relationship Id="rId137" Type="http://schemas.openxmlformats.org/officeDocument/2006/relationships/slide" Target="slides/slide118.xml"/><Relationship Id="rId158" Type="http://schemas.openxmlformats.org/officeDocument/2006/relationships/slide" Target="slides/slide139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53" Type="http://schemas.openxmlformats.org/officeDocument/2006/relationships/slide" Target="slides/slide134.xml"/><Relationship Id="rId174" Type="http://schemas.openxmlformats.org/officeDocument/2006/relationships/slide" Target="slides/slide155.xml"/><Relationship Id="rId179" Type="http://schemas.openxmlformats.org/officeDocument/2006/relationships/slide" Target="slides/slide160.xml"/><Relationship Id="rId190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7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52" Type="http://schemas.openxmlformats.org/officeDocument/2006/relationships/slide" Target="slides/slide33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43" Type="http://schemas.openxmlformats.org/officeDocument/2006/relationships/slide" Target="slides/slide124.xml"/><Relationship Id="rId148" Type="http://schemas.openxmlformats.org/officeDocument/2006/relationships/slide" Target="slides/slide129.xml"/><Relationship Id="rId164" Type="http://schemas.openxmlformats.org/officeDocument/2006/relationships/slide" Target="slides/slide145.xml"/><Relationship Id="rId169" Type="http://schemas.openxmlformats.org/officeDocument/2006/relationships/slide" Target="slides/slide150.xml"/><Relationship Id="rId185" Type="http://schemas.openxmlformats.org/officeDocument/2006/relationships/slide" Target="slides/slide16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1.xml"/><Relationship Id="rId26" Type="http://schemas.openxmlformats.org/officeDocument/2006/relationships/slide" Target="slides/slide7.xml"/><Relationship Id="rId47" Type="http://schemas.openxmlformats.org/officeDocument/2006/relationships/slide" Target="slides/slide28.xml"/><Relationship Id="rId68" Type="http://schemas.openxmlformats.org/officeDocument/2006/relationships/slide" Target="slides/slide49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54" Type="http://schemas.openxmlformats.org/officeDocument/2006/relationships/slide" Target="slides/slide135.xml"/><Relationship Id="rId175" Type="http://schemas.openxmlformats.org/officeDocument/2006/relationships/slide" Target="slides/slide156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8.xml"/><Relationship Id="rId58" Type="http://schemas.openxmlformats.org/officeDocument/2006/relationships/slide" Target="slides/slide39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44" Type="http://schemas.openxmlformats.org/officeDocument/2006/relationships/slide" Target="slides/slide125.xml"/><Relationship Id="rId90" Type="http://schemas.openxmlformats.org/officeDocument/2006/relationships/slide" Target="slides/slide71.xml"/><Relationship Id="rId165" Type="http://schemas.openxmlformats.org/officeDocument/2006/relationships/slide" Target="slides/slide146.xml"/><Relationship Id="rId186" Type="http://schemas.openxmlformats.org/officeDocument/2006/relationships/slide" Target="slides/slide167.xml"/><Relationship Id="rId27" Type="http://schemas.openxmlformats.org/officeDocument/2006/relationships/slide" Target="slides/slide8.xml"/><Relationship Id="rId48" Type="http://schemas.openxmlformats.org/officeDocument/2006/relationships/slide" Target="slides/slide29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34" Type="http://schemas.openxmlformats.org/officeDocument/2006/relationships/slide" Target="slides/slide115.xml"/><Relationship Id="rId80" Type="http://schemas.openxmlformats.org/officeDocument/2006/relationships/slide" Target="slides/slide61.xml"/><Relationship Id="rId155" Type="http://schemas.openxmlformats.org/officeDocument/2006/relationships/slide" Target="slides/slide136.xml"/><Relationship Id="rId176" Type="http://schemas.openxmlformats.org/officeDocument/2006/relationships/slide" Target="slides/slide157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24" Type="http://schemas.openxmlformats.org/officeDocument/2006/relationships/slide" Target="slides/slide105.xml"/><Relationship Id="rId70" Type="http://schemas.openxmlformats.org/officeDocument/2006/relationships/slide" Target="slides/slide51.xml"/><Relationship Id="rId91" Type="http://schemas.openxmlformats.org/officeDocument/2006/relationships/slide" Target="slides/slide72.xml"/><Relationship Id="rId145" Type="http://schemas.openxmlformats.org/officeDocument/2006/relationships/slide" Target="slides/slide126.xml"/><Relationship Id="rId166" Type="http://schemas.openxmlformats.org/officeDocument/2006/relationships/slide" Target="slides/slide147.xml"/><Relationship Id="rId187" Type="http://schemas.openxmlformats.org/officeDocument/2006/relationships/slide" Target="slides/slide168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9.xml"/><Relationship Id="rId49" Type="http://schemas.openxmlformats.org/officeDocument/2006/relationships/slide" Target="slides/slide30.xml"/><Relationship Id="rId114" Type="http://schemas.openxmlformats.org/officeDocument/2006/relationships/slide" Target="slides/slide95.xml"/><Relationship Id="rId60" Type="http://schemas.openxmlformats.org/officeDocument/2006/relationships/slide" Target="slides/slide41.xml"/><Relationship Id="rId81" Type="http://schemas.openxmlformats.org/officeDocument/2006/relationships/slide" Target="slides/slide62.xml"/><Relationship Id="rId135" Type="http://schemas.openxmlformats.org/officeDocument/2006/relationships/slide" Target="slides/slide116.xml"/><Relationship Id="rId156" Type="http://schemas.openxmlformats.org/officeDocument/2006/relationships/slide" Target="slides/slide137.xml"/><Relationship Id="rId177" Type="http://schemas.openxmlformats.org/officeDocument/2006/relationships/slide" Target="slides/slide1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7CFD986-2070-4447-9048-10021B5234B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E0094D32-7477-46F7-9A2A-7B50557572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564" name="Rectangle 4">
            <a:extLst>
              <a:ext uri="{FF2B5EF4-FFF2-40B4-BE49-F238E27FC236}">
                <a16:creationId xmlns:a16="http://schemas.microsoft.com/office/drawing/2014/main" id="{15CA2C3C-8780-4354-8937-F85A9E3400F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91BA6B40-7504-4682-BFF2-8E947CBD0A6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D4D07BA0-107B-4411-B342-C85AB9563F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DB14299F-928C-4A30-8D6D-818F81341F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DF5E26-3265-433F-BB42-1F4B92C6D10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08A40CBA-7C12-449B-AACF-D0A494554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954D69-E1D2-468D-84CA-9805BEE81F33}" type="slidenum">
              <a:rPr lang="ru-RU" altLang="en-US"/>
              <a:pPr eaLnBrk="1" hangingPunct="1"/>
              <a:t>52</a:t>
            </a:fld>
            <a:endParaRPr lang="ru-RU" altLang="en-US"/>
          </a:p>
        </p:txBody>
      </p:sp>
      <p:sp>
        <p:nvSpPr>
          <p:cNvPr id="195587" name="Rectangle 7">
            <a:extLst>
              <a:ext uri="{FF2B5EF4-FFF2-40B4-BE49-F238E27FC236}">
                <a16:creationId xmlns:a16="http://schemas.microsoft.com/office/drawing/2014/main" id="{977EE6CA-E8B5-4CE0-BBFA-5D35AEB3E3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8E4A75D-6278-4E3B-AD3C-62BBDBB85438}" type="slidenum">
              <a:rPr lang="ru-RU" altLang="en-US" sz="1200">
                <a:latin typeface="Times New Roman" panose="02020603050405020304" pitchFamily="18" charset="0"/>
              </a:rPr>
              <a:pPr algn="r"/>
              <a:t>52</a:t>
            </a:fld>
            <a:endParaRPr lang="ru-RU" altLang="en-US" sz="1200">
              <a:latin typeface="Times New Roman" panose="02020603050405020304" pitchFamily="18" charset="0"/>
            </a:endParaRPr>
          </a:p>
        </p:txBody>
      </p:sp>
      <p:sp>
        <p:nvSpPr>
          <p:cNvPr id="195588" name="Rectangle 2">
            <a:extLst>
              <a:ext uri="{FF2B5EF4-FFF2-40B4-BE49-F238E27FC236}">
                <a16:creationId xmlns:a16="http://schemas.microsoft.com/office/drawing/2014/main" id="{9970C943-62B6-41A2-9CE8-3CC8D0E6F9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9" name="Rectangle 3">
            <a:extLst>
              <a:ext uri="{FF2B5EF4-FFF2-40B4-BE49-F238E27FC236}">
                <a16:creationId xmlns:a16="http://schemas.microsoft.com/office/drawing/2014/main" id="{380C3CC3-BB48-459E-ABCD-6CEFF4494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2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>
            <a:extLst>
              <a:ext uri="{FF2B5EF4-FFF2-40B4-BE49-F238E27FC236}">
                <a16:creationId xmlns:a16="http://schemas.microsoft.com/office/drawing/2014/main" id="{70DCE3DD-AED4-4A84-A355-DB8456426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4ABD2E-B7B0-408C-94B6-B5E75935745D}" type="slidenum">
              <a:rPr lang="ru-RU" altLang="en-US"/>
              <a:pPr eaLnBrk="1" hangingPunct="1"/>
              <a:t>53</a:t>
            </a:fld>
            <a:endParaRPr lang="ru-RU" altLang="en-US"/>
          </a:p>
        </p:txBody>
      </p:sp>
      <p:sp>
        <p:nvSpPr>
          <p:cNvPr id="196611" name="Rectangle 7">
            <a:extLst>
              <a:ext uri="{FF2B5EF4-FFF2-40B4-BE49-F238E27FC236}">
                <a16:creationId xmlns:a16="http://schemas.microsoft.com/office/drawing/2014/main" id="{1FB6259B-E7E5-4134-B3C5-F868FC6974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44EF86A7-876A-42F7-846C-71790CC74CD5}" type="slidenum">
              <a:rPr lang="ru-RU" altLang="en-US" sz="1200">
                <a:latin typeface="Times New Roman" panose="02020603050405020304" pitchFamily="18" charset="0"/>
              </a:rPr>
              <a:pPr algn="r"/>
              <a:t>53</a:t>
            </a:fld>
            <a:endParaRPr lang="ru-RU" altLang="en-US" sz="1200">
              <a:latin typeface="Times New Roman" panose="02020603050405020304" pitchFamily="18" charset="0"/>
            </a:endParaRPr>
          </a:p>
        </p:txBody>
      </p:sp>
      <p:sp>
        <p:nvSpPr>
          <p:cNvPr id="196612" name="Rectangle 2">
            <a:extLst>
              <a:ext uri="{FF2B5EF4-FFF2-40B4-BE49-F238E27FC236}">
                <a16:creationId xmlns:a16="http://schemas.microsoft.com/office/drawing/2014/main" id="{6102E1FB-2D4A-4842-844B-38354C63E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3" name="Rectangle 3">
            <a:extLst>
              <a:ext uri="{FF2B5EF4-FFF2-40B4-BE49-F238E27FC236}">
                <a16:creationId xmlns:a16="http://schemas.microsoft.com/office/drawing/2014/main" id="{7DB0C1C2-876C-48EA-BF40-0BF6A7F75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2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DCD9E7D6-3452-4B66-8B0C-955739FB8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B811E1-BBBB-44CD-B97C-DDA98B15824B}" type="slidenum">
              <a:rPr lang="ru-RU" altLang="en-US"/>
              <a:pPr eaLnBrk="1" hangingPunct="1"/>
              <a:t>79</a:t>
            </a:fld>
            <a:endParaRPr lang="ru-RU" altLang="en-US"/>
          </a:p>
        </p:txBody>
      </p:sp>
      <p:sp>
        <p:nvSpPr>
          <p:cNvPr id="197635" name="Rectangle 7">
            <a:extLst>
              <a:ext uri="{FF2B5EF4-FFF2-40B4-BE49-F238E27FC236}">
                <a16:creationId xmlns:a16="http://schemas.microsoft.com/office/drawing/2014/main" id="{BDE3C2E3-2E32-402A-8531-1B13D25B82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8E56C29-E0B9-40E0-9AAC-AAB796BFB997}" type="slidenum">
              <a:rPr lang="ru-RU" altLang="en-US" sz="1200">
                <a:solidFill>
                  <a:srgbClr val="000000"/>
                </a:solidFill>
              </a:rPr>
              <a:pPr algn="r" eaLnBrk="1" hangingPunct="1"/>
              <a:t>79</a:t>
            </a:fld>
            <a:endParaRPr lang="ru-RU" altLang="en-US" sz="1200">
              <a:solidFill>
                <a:srgbClr val="000000"/>
              </a:solidFill>
            </a:endParaRPr>
          </a:p>
        </p:txBody>
      </p:sp>
      <p:sp>
        <p:nvSpPr>
          <p:cNvPr id="197636" name="Rectangle 2">
            <a:extLst>
              <a:ext uri="{FF2B5EF4-FFF2-40B4-BE49-F238E27FC236}">
                <a16:creationId xmlns:a16="http://schemas.microsoft.com/office/drawing/2014/main" id="{D81836B5-150E-4517-90D4-0F964C9D14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9613"/>
            <a:ext cx="4532312" cy="3398837"/>
          </a:xfrm>
          <a:ln w="12700" cap="flat"/>
        </p:spPr>
      </p:sp>
      <p:sp>
        <p:nvSpPr>
          <p:cNvPr id="197637" name="Rectangle 3">
            <a:extLst>
              <a:ext uri="{FF2B5EF4-FFF2-40B4-BE49-F238E27FC236}">
                <a16:creationId xmlns:a16="http://schemas.microsoft.com/office/drawing/2014/main" id="{359DB503-274A-4AA0-B668-1BA46BC30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1388" y="4322763"/>
            <a:ext cx="5019675" cy="4110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9ED81A-B46A-4076-B3EA-0961529C27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E2B893-16E7-4B64-9A83-A28B6DC790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8B1CD9-746E-4897-963D-E07A7C419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BDD9FB-9CF1-45A9-9DFF-24B23C50081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3384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FC1A5F-C12A-452A-AF4E-D8C925541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12E359-C0CF-4FA3-BFC8-E995B8B23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2214B3-1686-401B-91A5-AD177E8A1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04AAA-4835-41E3-A7BB-CCEC7663E49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1619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B08D78-E07C-4F3B-B1B7-79B40F3663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A7B275-8E3D-46EB-BF71-C5073F269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D46653-B81D-41A1-BEDD-E60AF8FFAD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A7FDE-1D29-4191-B37D-45D70E33BA1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535194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B6F3E9-19DA-434C-95C6-7091722FA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E1DE67-F56A-463E-AE6A-6722E91EDE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DEA672-D1AD-4642-85EA-906686AD66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A7663-223C-4213-9F66-EDC95F3624B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982993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1C4284-C308-4F53-8169-4C971FFCE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FE5E32-7687-4453-9D74-89086228A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A2A0F5-D6CE-4D49-A940-C7AD808E9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683F1-B473-45A7-90BA-43387E5BA03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408556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E44218-F698-4283-80EC-8145931C61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0DA9F-B82C-40D2-AD4F-CEC6A013B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193BA-2EC6-43AB-8470-EC74927A83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45A72-39B4-4CF0-BDB6-613AB7568C1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797455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7E0975-4020-43A1-90BA-4C17CD17B6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C282CF-2F67-4ECD-B8A8-972105D6B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580119C-67F9-4F46-BAC0-D8C1302E23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857C8-8B56-4D3E-8858-559F6D43601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28109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5491C3-68FC-4040-ABA4-3973984D29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96972A-4191-4D1C-88B4-8D5DD554A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032E5C-F1E6-4B5A-8FC3-6B2BBC1E7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09FC5-C4EF-4428-A4D9-A79DBCC49AC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435713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5326AC-82B8-4381-A9F4-410C92578C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BAF66A-4A51-42EA-A536-5560F304C6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A4EC21-4C14-4AAB-BE1E-4B7DA7B03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E402A-016C-4BBD-8242-14ED814C5E6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0898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26D56-F8CB-46B6-B396-0C129A88D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7F488-573A-4F95-9A74-FB7E80D76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6B4035-5C0D-40A8-AE63-EE19F96209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E4B8A-509D-4F9C-A8BB-EE3B4D2930B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03529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816B4-3600-41C3-B1B2-DC1AF5872F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D09C16-5A63-464F-B173-A05CA4B480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F0646B-C9DE-4D63-82AC-E9FFBAFF0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D81F5-785D-4138-B8FA-5651F19FA1B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436171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E1216D-E4EB-4F6C-8212-88A9B3B848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3B7AA0-CCE3-4146-A0D4-3F09BFDF0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E49841-FFBB-4ECB-BE6D-5E19CDCA3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CE3CC-D27B-4E1F-A6BB-338816F00FA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555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80EC93-5CFA-4449-A37D-FB87FFD88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10EA58-E63C-4172-9B88-EFAE678FBB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18D52A-6702-40CD-84C3-5AFE2E2C40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AE60B-FD65-42A2-B6F9-3ED682AB18B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022188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C2176D-F6DE-412B-854B-BBE745FDC0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AE71CB-0AB6-4477-B3D2-A4F3C324B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265C7A-2C18-475E-B77F-8B6B4B771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38D39-18DB-4B2A-966C-A78E530CDD3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19108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07954EE-1957-4008-A2D0-A0A9EAEBE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6BBD352F-709F-48B4-987C-4EEE5DF5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54D926F9-F57F-47D0-B67B-D8ED96519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3691D-766A-4D31-8BF8-72A2BC16508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65518835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035AD390-9B75-45AC-A6E9-8B843DF54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CC1311A-178A-4658-A917-781335E02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3FD9A173-14E2-4FA0-86F8-84CE56303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5B28F-9444-4778-AB17-8B1D81A7445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9672732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F46A1A28-8FC2-402E-878A-C8D470460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A469133D-3A70-434B-B228-A287FF7A7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0BC7717F-D6A8-4D45-84A2-2F8B78E8E9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02FD0-E373-4C9D-802B-00D52026451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97805356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CE247F4-3385-4DDD-BA0B-109A06DAA7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7E1E035-1CEF-4406-ABD3-497D9D945C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0C107F39-A76D-4554-BEC9-0D7DFEB0FE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9F786-6509-49AF-BC8A-6F7FEB392F7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4727885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C19CF1A-ED91-4275-B296-76DC6CD328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0F62DE7B-5911-475F-84B9-D34CAFB2E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08CDA56E-4655-4720-8EA7-C53866813A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98389-137B-434B-B5F4-189A2C96AA9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49359093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C038DEE-F7FC-4716-A3E5-B44AA15810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A1D273D5-1B67-46B7-BF9A-7E87DDE99C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D59EC533-950A-4AA1-BCC3-C3AFF63B4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BEF0F-9F75-42D1-9BB3-036119076C3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088824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F1126029-3F3B-42CC-B4A3-9521FD1B3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117152BF-1549-44DF-B57F-CDEDA6F535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B24D29B3-8355-461B-AC9C-B30C47097D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C5FC8-7CD4-4EDE-A4C0-3D028687B00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8373568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C04269C-059D-4CF6-8312-4D67EFE37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A6A7961-82DA-4462-9828-E53346F667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7A1D4C08-BE5B-494D-A176-2A157728A6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4B0CE-7612-4721-9F9B-5630C1057CB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44295489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B80A11B-92BE-4676-8974-10C8BCF630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FF06C38-1CC4-4BB2-8A98-9E9DCCE19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FFDF6FA8-3AD7-4F12-BA81-9A746B86F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0B665-6B18-4264-9A37-D8B7FA90422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4087585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5CB2C4-CD26-4C0D-840A-846B25F63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4A3C5F-C544-446F-B41E-C554559CB5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220A2-BCA5-4CB2-BEFE-57E1AEB934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26613-16C7-4747-84B4-B004DDD458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633282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33DC6D58-6861-4E9C-A61B-3D5306D6F0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E90EDCB-FD87-4B08-A04A-B197D4759C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652AF134-C23B-433E-A8A6-EB5B26C1A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A06F7-48AA-4E5E-966A-6D0E81FE637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17938812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19067BD6-1343-4B7D-B06A-F8C7F0530D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D4DEC25-01A0-466D-97A6-37057657D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C7F34C68-B676-4008-B736-39F7422A7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B86F4-CCCE-4452-856A-1A3DB1549CB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29164336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A0D7D8-2AFE-4D23-A4D5-48F4C0500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772A2C-7151-4AED-BBCA-707BA74D0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9CE0FB-DA91-476B-8791-65E89E6B9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E3214C-AFFF-4C4D-8750-30C082EE7E6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31725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5F33BB-BECD-4EB0-9364-0AC02A4B9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031275-E2B8-42A7-A0D8-5A40003A12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91935D-553F-4A0D-AB2C-A2421E9209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05AC6-A258-4326-AA62-D99D026C051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541442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083E11-3F69-42ED-B6E4-53783E4F6E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BAACED-1B6C-42D4-BC57-3F37A2B9C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F84667-DA53-40D8-8DB8-05BAD795D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EC479C-7C5E-4E25-ACC3-A4CBBDD05A5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079423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82D60F-F391-4E15-82A0-CE95E1CF5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1E08A-4538-44E7-A26F-8EBB7732EA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D2059-5F10-4F46-8459-D878FBED05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08224-B254-4022-AE50-23A7E9DC24F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604633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8F7B40E-3CDC-4780-B3F4-C0F6B1F3B7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FC0E910-FDFF-4816-97F0-5F8CDC0CD3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AEDB8A-1194-4BF8-BEF3-25C735201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C26A5-710F-418C-9E3B-703A0D4DD7E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251027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A9D688-9609-4749-9630-8E941AD53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192CD4-9C9C-41D1-8944-A0F8946C9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28D1B2-B385-464C-9A47-BA9432319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07DF7-2A26-44B8-A920-68242BE1769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917607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5544A4-341F-47E1-AB69-A7A97071EA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C4DA11-A135-4DFF-9B07-A6DB5D219E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2DCD7B-B626-46BF-8045-8F66C3578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9163E-7792-437C-BB7A-9FF3FC76204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79567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DA387A-D06D-4B3D-BFEA-218470240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C399A6-0A9D-43CA-A757-AA8DC039DC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EA6681-31CE-478B-8FC5-AC4FC08E1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CA435-3A7A-43A2-B491-223076CAD36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7239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834669-C21A-4826-BFB9-65F2F1AF28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9C9EB-45BC-48D0-BDAB-C08EB7488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D810A0-0687-410A-B0B3-345681A9A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5D8FF5-C975-4B6C-84E9-FDDC7B34488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851508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25DF06-FD3D-436E-A7A1-4FDBBED43F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FC83E-17EF-4F4F-9F45-D8190DCF46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D2D49C-5EE5-4855-912F-7C20A18825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08D74-4453-4418-AB55-AEC757E8982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017502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BA5F98-270F-413E-A29E-88E4006DA5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B4A5BD-4853-4302-B288-75C0088DDF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A6E1A9-E2FD-4F78-B34D-EE0AC9A878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D7914-DCEC-47DB-BB43-AE7609DDD8A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929001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9D762A-AC9D-4222-80E9-F55863994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A50AEC-4928-44EC-8412-F62BFAE339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17F5BF-20FE-4F29-9FDF-ED239EE905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85F2F-8D9A-4B8A-B66C-208CABF2A91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546253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0">
            <a:extLst>
              <a:ext uri="{FF2B5EF4-FFF2-40B4-BE49-F238E27FC236}">
                <a16:creationId xmlns:a16="http://schemas.microsoft.com/office/drawing/2014/main" id="{9E7FDAFD-9BDB-49D2-9EA5-7429F798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:a16="http://schemas.microsoft.com/office/drawing/2014/main" id="{6B400A03-730F-44DD-9AE8-300BF7EE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0C00C872-E2BD-4997-BD28-0A2E0ED3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0C34B-72E4-4F38-80AB-CBC0AF9C19B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97176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0">
            <a:extLst>
              <a:ext uri="{FF2B5EF4-FFF2-40B4-BE49-F238E27FC236}">
                <a16:creationId xmlns:a16="http://schemas.microsoft.com/office/drawing/2014/main" id="{EDA5EEE7-B6A7-4FBE-A9EE-423945D0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:a16="http://schemas.microsoft.com/office/drawing/2014/main" id="{64C42672-6635-4C04-A301-B06245C5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B357DA0F-6593-417E-9EE5-7C5A4189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19715-7A22-4400-8243-0B42F29917B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517994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0">
            <a:extLst>
              <a:ext uri="{FF2B5EF4-FFF2-40B4-BE49-F238E27FC236}">
                <a16:creationId xmlns:a16="http://schemas.microsoft.com/office/drawing/2014/main" id="{150CB435-0068-43EE-9BA3-0DF58589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:a16="http://schemas.microsoft.com/office/drawing/2014/main" id="{A6E10DFE-40DD-4B59-AC78-E37C4A8A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7845837C-3636-4BF2-A3E7-AC432190B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BF646-EBC8-4DCF-99C2-83B46FC6EDF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423472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0">
            <a:extLst>
              <a:ext uri="{FF2B5EF4-FFF2-40B4-BE49-F238E27FC236}">
                <a16:creationId xmlns:a16="http://schemas.microsoft.com/office/drawing/2014/main" id="{7415E5EA-71C8-4595-AF91-7120E97B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>
            <a:extLst>
              <a:ext uri="{FF2B5EF4-FFF2-40B4-BE49-F238E27FC236}">
                <a16:creationId xmlns:a16="http://schemas.microsoft.com/office/drawing/2014/main" id="{0E130EA1-6662-4D76-BDF8-B80B5806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2E159416-F514-4CB6-9F9F-53C20630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E0311-0976-4EBD-82D2-74654CB5949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687119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0">
            <a:extLst>
              <a:ext uri="{FF2B5EF4-FFF2-40B4-BE49-F238E27FC236}">
                <a16:creationId xmlns:a16="http://schemas.microsoft.com/office/drawing/2014/main" id="{9C3B603E-677E-4BBF-B96D-34108F556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7">
            <a:extLst>
              <a:ext uri="{FF2B5EF4-FFF2-40B4-BE49-F238E27FC236}">
                <a16:creationId xmlns:a16="http://schemas.microsoft.com/office/drawing/2014/main" id="{E62FB7FF-74C1-48A9-A89E-2F41A41E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9E90A418-FC5A-4CC6-98BE-EE268C60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36E18-4027-4B39-8CFE-968D150A0D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944254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0">
            <a:extLst>
              <a:ext uri="{FF2B5EF4-FFF2-40B4-BE49-F238E27FC236}">
                <a16:creationId xmlns:a16="http://schemas.microsoft.com/office/drawing/2014/main" id="{4B101FA5-EAF1-4B5E-989C-DEFC26904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>
            <a:extLst>
              <a:ext uri="{FF2B5EF4-FFF2-40B4-BE49-F238E27FC236}">
                <a16:creationId xmlns:a16="http://schemas.microsoft.com/office/drawing/2014/main" id="{09B0E40B-817E-4A52-B808-BD1D50275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045E60-F0B9-408E-B132-8D29EC45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1B6D1-8B5A-418B-9014-F8E04FDF616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51099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>
            <a:extLst>
              <a:ext uri="{FF2B5EF4-FFF2-40B4-BE49-F238E27FC236}">
                <a16:creationId xmlns:a16="http://schemas.microsoft.com/office/drawing/2014/main" id="{ABB612F7-D924-45D0-A7D9-7B11B421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7">
            <a:extLst>
              <a:ext uri="{FF2B5EF4-FFF2-40B4-BE49-F238E27FC236}">
                <a16:creationId xmlns:a16="http://schemas.microsoft.com/office/drawing/2014/main" id="{41F773E5-1D1B-4398-AF47-9CC7CE33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2D48225F-0F9E-4C9E-955F-FADECF91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6A2A3-DB40-4D4A-A827-B6C162EF42B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326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48B78E-E21D-4BBA-B0E9-BF3AD2A925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6824B6-E055-4EEB-BC72-EE0644CC7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216F33-F122-4FA5-92F3-0C07265AB8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BCC39-13F7-4355-B7C9-268962644F3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354934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0">
            <a:extLst>
              <a:ext uri="{FF2B5EF4-FFF2-40B4-BE49-F238E27FC236}">
                <a16:creationId xmlns:a16="http://schemas.microsoft.com/office/drawing/2014/main" id="{130C602A-3A41-4A43-BDB5-0398AAEC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>
            <a:extLst>
              <a:ext uri="{FF2B5EF4-FFF2-40B4-BE49-F238E27FC236}">
                <a16:creationId xmlns:a16="http://schemas.microsoft.com/office/drawing/2014/main" id="{54336AFE-41E7-4DB8-A483-02125CFF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FF871CFC-5BEB-4BD7-AAF0-83143A70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6F642-A797-4E97-A3E1-E87FE109929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686689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0">
            <a:extLst>
              <a:ext uri="{FF2B5EF4-FFF2-40B4-BE49-F238E27FC236}">
                <a16:creationId xmlns:a16="http://schemas.microsoft.com/office/drawing/2014/main" id="{FACF4CD3-579E-4B77-97F4-40F84E0E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>
            <a:extLst>
              <a:ext uri="{FF2B5EF4-FFF2-40B4-BE49-F238E27FC236}">
                <a16:creationId xmlns:a16="http://schemas.microsoft.com/office/drawing/2014/main" id="{619F4526-7680-45ED-A4A8-EA12D72F6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002213D0-0B09-404B-9DCA-96956A1B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A2E6F-08B4-4B90-94A1-8B4C83683A1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51741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0">
            <a:extLst>
              <a:ext uri="{FF2B5EF4-FFF2-40B4-BE49-F238E27FC236}">
                <a16:creationId xmlns:a16="http://schemas.microsoft.com/office/drawing/2014/main" id="{9B3E8EBC-DBB7-4AD0-A551-6F2C008E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:a16="http://schemas.microsoft.com/office/drawing/2014/main" id="{BD07FD0B-6F0A-4BD3-8DF0-0BACB157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72C282CC-0BCB-41DD-B4E1-13E9250B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D095D-52C0-406C-9067-A5388CBAEE5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372137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1700" cy="56229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29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0">
            <a:extLst>
              <a:ext uri="{FF2B5EF4-FFF2-40B4-BE49-F238E27FC236}">
                <a16:creationId xmlns:a16="http://schemas.microsoft.com/office/drawing/2014/main" id="{8CE15E10-FE16-416C-A537-FE2516D2B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>
            <a:extLst>
              <a:ext uri="{FF2B5EF4-FFF2-40B4-BE49-F238E27FC236}">
                <a16:creationId xmlns:a16="http://schemas.microsoft.com/office/drawing/2014/main" id="{08D4FBEC-F06E-4325-BA9C-7C3F4B9F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BC63F7C5-EFD1-486B-9B2D-F8589813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A77EF-0287-4A76-87D2-FEE0CA4A46C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889840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B7DC0F16-31E8-4D9A-9BC5-F9D21E3A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23BA42FA-A66F-41A3-9CAC-64BD831C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D45F1AF4-0DA7-4CA7-917F-EAD91611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9BF5C-9F9F-4C9B-824C-454F01E388C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25975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6E08EB4A-A23C-4A1E-8050-F6A22D5D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F5C185B1-32C4-4228-8E4C-74D7C1B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24D3D072-3FEF-419D-A585-399D3CA0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7E7AB-20B0-4D98-865C-9179C1F8802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796110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FAB4689E-C69F-4AC1-8403-F0F8259D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ED3F4820-287D-498C-A3E3-766FA074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B3FAC780-20B8-4681-8EC4-0C0D6C3C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D87FF-DE81-4F09-BCCF-2A3204F8CA5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067099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id="{2242606A-2F05-4667-AE5D-B04016D4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2A2783C6-5218-440E-989C-269D9630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id="{E77F11DC-14C6-4709-A795-A2F116DD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0CFDA-6C74-49F9-A3D3-F5DDFD2E73D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055044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>
            <a:extLst>
              <a:ext uri="{FF2B5EF4-FFF2-40B4-BE49-F238E27FC236}">
                <a16:creationId xmlns:a16="http://schemas.microsoft.com/office/drawing/2014/main" id="{75CA15C3-6D9A-4D1E-AF7E-665723A83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FDD149BE-6802-4478-B0F0-7807FCF8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>
            <a:extLst>
              <a:ext uri="{FF2B5EF4-FFF2-40B4-BE49-F238E27FC236}">
                <a16:creationId xmlns:a16="http://schemas.microsoft.com/office/drawing/2014/main" id="{6F4E6647-A3A6-4ECF-9262-984C1776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F3A3F-A97A-405C-82F7-FBEC89D00D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369069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>
            <a:extLst>
              <a:ext uri="{FF2B5EF4-FFF2-40B4-BE49-F238E27FC236}">
                <a16:creationId xmlns:a16="http://schemas.microsoft.com/office/drawing/2014/main" id="{A7452694-96EC-4B00-9CB0-842338A9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3FBC2EC3-07EC-4113-A68C-139E2EE0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>
            <a:extLst>
              <a:ext uri="{FF2B5EF4-FFF2-40B4-BE49-F238E27FC236}">
                <a16:creationId xmlns:a16="http://schemas.microsoft.com/office/drawing/2014/main" id="{A51C1B3F-6266-42DF-8EB7-2A1BEE59D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1212B-331F-488A-979B-7652C491315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44571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FA8A60-62D1-4D22-B791-35C3EED7F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B876BE-BBD4-433D-A969-2F677505F4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5DAA8-668A-4DDD-BB77-2D48C156D4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CDB9E-EF6A-468F-BCD3-826F22E7A77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366000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:a16="http://schemas.microsoft.com/office/drawing/2014/main" id="{894140D2-8C5F-417F-926A-07D938A64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2227A94-6E49-4F6F-B11D-26AC8643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>
            <a:extLst>
              <a:ext uri="{FF2B5EF4-FFF2-40B4-BE49-F238E27FC236}">
                <a16:creationId xmlns:a16="http://schemas.microsoft.com/office/drawing/2014/main" id="{01E03D55-C221-493B-A4C1-BB8B787B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03AFC-A073-4670-876A-F3D6AAAE49F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613477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id="{B5CAB28C-2F54-42D7-B65A-528E55EB9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6B2CC338-6669-41BA-94E6-15334891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id="{38B0D0A9-3527-46CA-89C7-90219E42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5DB90-4E8A-4DD4-98BC-F7C897C7C86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87593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id="{2AABC0C8-BF3E-449A-B451-7306B4B0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09EDC288-3FA4-4529-B5A6-51DFBB45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id="{BA40F31E-D764-43CD-B8DD-72915A5C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BC6DB-2FB2-482D-ABEA-E4067EDA883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596626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0800A209-C1AB-441F-8929-9C20CCD17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27F81DB9-88CC-4293-9529-FB144700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B18019DF-B13C-4E28-BCF6-105FF51E6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83CDD-C486-4CB5-B6B0-AB7E3AA9E0D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932919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44CDC961-7676-4528-B501-48E68E61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67D428DE-5CE0-4E14-BC8B-C59C50D2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E1C85941-A2D5-45CE-97F7-8FC0B678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B561C-DF2C-48F0-9782-8001952676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4826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F21A50-DD5E-4F34-AD73-C30A5F6DBC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CDCADD-4414-427F-A334-308B6DEAE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8C49B3-64D5-41B8-9862-91924B0A48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23E6D-04D7-4AB4-877E-1226964EF33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600270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A87BB4-9311-48C5-9446-031D28BE5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908D1C-771A-4100-8FC1-39C9625F30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CD43F4-96C1-467D-8284-BCE9661991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2868D-9BBC-497C-895D-57324940FB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515398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668599-752F-4249-A2B0-F20AA95F3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3C78DD-0641-466A-A829-8613A93302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3D2A25-F79B-4786-9A91-91A4E82E7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54177-4D91-47AA-96D9-5824AC570B8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746673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9AD911-010B-4EBF-A0C1-C869D05334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A242BC-E2F3-4DFA-A04E-B002D0CAEF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06EB91-D76F-4432-9E79-1632DA4E41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35944-8CE3-48E2-8B30-03CC3A7B720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95504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89C1BC-D235-4AF6-94FF-A43D0390F0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F27EE5-0811-4F10-9A5C-87D6683FD7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8883E7-785D-4A76-A9EF-D7AE4A24F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548E3-75E6-4F9E-8023-534B72BA05F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9273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CDB8A68-A0CB-4903-ABEE-0DFB49D6B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6EDDEB-33D5-4E73-959B-8A1846D69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7D4606D-3DD1-483B-A0B1-33B2AD3DE0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98929-1DBF-4CF3-865E-850D8B35E96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920743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CDABDD-384A-4ADA-8A7A-CC73625B4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DF248A-C8A0-46A7-8B44-F79FC33AB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0F7720-4B1F-4C09-9E9B-6028C76FA5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6DFA8-5BBF-403C-8895-4E9A0097508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425592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B1A762-2BCC-41E3-869B-52B51B3F9C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B11EE6-8C2E-4D43-93C1-2ACE38619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FBF899F-DA52-481F-82C2-32939E97EB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77EDB-62C5-47D4-BA42-35E8FD37A08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078704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3C95F3-64D4-47E4-AF15-D0AE65BC7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07FBD-F606-46CF-ACB3-E63A2EAE0D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E5050D-1F6D-4BD6-94C8-0BCB8863E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CAB74-5A20-4F46-A7D2-F5AEE76B0B8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448478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592EFC-E78A-4A7D-A48F-347A7A6501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0E073-17AD-4C90-9C6D-832CD1531A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D985F-0DB9-4A80-8B22-7B9694297F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236C9-3958-4FD3-B664-F8D0325986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67978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95DAC0-9B56-40A6-B908-8CE94E6CB7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0D1BF1-CAD7-4722-8A33-23864E2B86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37B498-1641-465A-8EB1-8C455B9B66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57164-E11A-454B-B494-66BE2A41BE2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228970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F0AAE4-DB6A-40ED-B035-9BBE69F8B0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3DD2E2-91AB-4640-8EDE-4AC1C0FC20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5688D9-117B-4907-8F6D-0ABE17337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038A3-7CF4-47D1-9A9C-4031FC5C1D8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935312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BAFB43-6911-446A-B2BB-74CE5EDC94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75F05D-A4BE-42CF-AE60-DD61ED0222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D96A44-C2E4-44E5-ACD4-9AF770E0D0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9B6EF-F5C3-4C4E-8629-83996E7429C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4260938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84BCB9-DFC2-4E66-A167-A9EE4323D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BCE8F0-486A-4F13-B04F-5BF428DEC4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AFD8AF-3D1A-4C92-8A85-07308E3E13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1A134-9F63-4012-90D7-9B57716F30B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4799934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FEF1B0-BA95-4821-ADE7-EB04C154B1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94EEAE-2226-4A60-9BB9-38ABBEFFA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F43788-3F9E-4FA7-8F26-378871FB5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AF2F8D-8F90-4523-B05F-65512C30AD4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61523738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1DA2AF-C932-42C2-A1AB-166A164D3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2C94DD-0F03-4D01-AF68-32860CF4FC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644507-0BDA-4806-9C7C-542636560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8B4A3-9C99-4116-885B-916EF9CC8FA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908809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D48711-0FD0-47F1-8D65-86610B3483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D6ACE9-3E1A-4E51-AFE7-E881B92C7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A7F68B-8AE6-4605-9405-B3D6E2DF2F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5A599-7254-402D-95EC-E19A8F9B19F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9308248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157DF6-3B39-40C0-B11C-20FDA2F703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9A26D5-5EEF-4D17-91E9-CEF231250B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077B5CE-8565-440E-B757-1B6C870D01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9E57E-B51D-457B-9178-2113D0BE9CD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7286633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8C727F-ED8C-40AB-B11C-0EACAE187E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A7516B-CC9C-47F9-B6A6-CA7D8EEA8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9958479-A529-47E2-9083-6B51D8573B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78DB1-123B-46F0-A0C7-EBC8169D40C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7807941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989C69-D410-43EF-8C5A-4A988100B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C97179-FA1E-452D-8BB8-D5553511A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0B35D1-39D5-4501-A283-CD4ED09F63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72FF8-CB3F-4571-A73F-9B22F8FFCE8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2167777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57847-E1EF-4946-A335-C7C9CC7DE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A2E31-FFD1-446B-B858-1051C3AD0F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42DA9-6B51-4804-9C0A-5C3221DF0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949BA-0ACA-4A89-82B5-D3B42294D28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9214816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DBEF86-D1BB-40B0-9141-AD8F6700EB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21B97D-63B1-4A7A-89CB-A98C1E27DD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AD4030-6472-4B89-857B-86747635A1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45030-3D2C-4467-898C-4064246B528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9558165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D8975A-2FB7-442D-B19E-CBFB9D1C35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2F440-C496-4496-9D0A-75CDC5FDD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C6D281-C4F5-46DA-96E9-E4B29CA6A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9F82D-14C6-4239-80AA-2258758B2D4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4393641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F4566B-AC47-4FBA-92CC-48875A432C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D75A98-5513-4248-9D5B-B287B5E80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AE8A5-126F-4EA6-8F2F-1181F8DE7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3BB73-4C40-4C41-850E-64028429812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18261136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6C8D1FBF-D074-44F4-BBD1-A7CA74EC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>
            <a:extLst>
              <a:ext uri="{FF2B5EF4-FFF2-40B4-BE49-F238E27FC236}">
                <a16:creationId xmlns:a16="http://schemas.microsoft.com/office/drawing/2014/main" id="{E2A6A283-EEDF-45F4-9F68-A309F0FC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5AC41177-B8E1-481B-85AD-AFBE6A35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96698-04B0-4511-A918-2A6F457B17C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9350941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A5DDDD5D-04A4-4A6F-951B-81979600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>
            <a:extLst>
              <a:ext uri="{FF2B5EF4-FFF2-40B4-BE49-F238E27FC236}">
                <a16:creationId xmlns:a16="http://schemas.microsoft.com/office/drawing/2014/main" id="{AFF5219F-192B-4FFF-86FB-1672793F4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C9DA7050-77FB-4260-BDD5-F82A4675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0F809-9A0D-48CD-850A-861872AD1E9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595540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BCF77794-4EAD-4EC6-BC51-A99D87E7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>
            <a:extLst>
              <a:ext uri="{FF2B5EF4-FFF2-40B4-BE49-F238E27FC236}">
                <a16:creationId xmlns:a16="http://schemas.microsoft.com/office/drawing/2014/main" id="{E52ECCFF-6B55-4C5D-A4A2-A6D918546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7F51FBD3-4BAC-45BC-816B-51A750F39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7075D-A964-4E7E-B663-B24958D89AB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6682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82FABE-F75D-4DC4-B2C7-6CD84CEF4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C7FD071-7FF1-40A9-B223-39DDB8F4E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09E25C-7C84-4961-AEAC-FC8463EC9B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824F02-3DF1-4FAB-AC64-0DCD04C5031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046538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24">
            <a:extLst>
              <a:ext uri="{FF2B5EF4-FFF2-40B4-BE49-F238E27FC236}">
                <a16:creationId xmlns:a16="http://schemas.microsoft.com/office/drawing/2014/main" id="{55C6C522-9A19-4D49-A35D-5016C968B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8">
            <a:extLst>
              <a:ext uri="{FF2B5EF4-FFF2-40B4-BE49-F238E27FC236}">
                <a16:creationId xmlns:a16="http://schemas.microsoft.com/office/drawing/2014/main" id="{7781DCB0-02E6-4B45-A7F3-9571E1F8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E8446780-6678-4C21-81C0-7C6F4E91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C6B2A-E490-4DEB-8B44-E699A669F84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375842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24">
            <a:extLst>
              <a:ext uri="{FF2B5EF4-FFF2-40B4-BE49-F238E27FC236}">
                <a16:creationId xmlns:a16="http://schemas.microsoft.com/office/drawing/2014/main" id="{28683727-DB1B-4F04-9165-4EE392BA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8">
            <a:extLst>
              <a:ext uri="{FF2B5EF4-FFF2-40B4-BE49-F238E27FC236}">
                <a16:creationId xmlns:a16="http://schemas.microsoft.com/office/drawing/2014/main" id="{2388F651-7FAB-495B-A1F6-3215D24F4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CD31A943-1CEE-4FEE-A5DB-922CFD32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D5265-29ED-4F9B-A789-7C2F0CDA27F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974031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4">
            <a:extLst>
              <a:ext uri="{FF2B5EF4-FFF2-40B4-BE49-F238E27FC236}">
                <a16:creationId xmlns:a16="http://schemas.microsoft.com/office/drawing/2014/main" id="{B9B86BDE-1B9E-4F9A-A979-195DE82A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8">
            <a:extLst>
              <a:ext uri="{FF2B5EF4-FFF2-40B4-BE49-F238E27FC236}">
                <a16:creationId xmlns:a16="http://schemas.microsoft.com/office/drawing/2014/main" id="{1ACFDBA1-09BF-4DCE-A8CA-F0E88AEEF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F4B27B8D-1FA5-40CD-8A76-EDF311F9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3072D-A887-4D43-BD4B-3BCC64DC6A2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894392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4">
            <a:extLst>
              <a:ext uri="{FF2B5EF4-FFF2-40B4-BE49-F238E27FC236}">
                <a16:creationId xmlns:a16="http://schemas.microsoft.com/office/drawing/2014/main" id="{4D8B19D0-DF9C-48FE-926F-C226728C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18">
            <a:extLst>
              <a:ext uri="{FF2B5EF4-FFF2-40B4-BE49-F238E27FC236}">
                <a16:creationId xmlns:a16="http://schemas.microsoft.com/office/drawing/2014/main" id="{8CDB2FE2-2E3C-4E0A-9AA3-3E3D75BF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>
            <a:extLst>
              <a:ext uri="{FF2B5EF4-FFF2-40B4-BE49-F238E27FC236}">
                <a16:creationId xmlns:a16="http://schemas.microsoft.com/office/drawing/2014/main" id="{E3251049-DBB6-44F4-AFA6-3AEEEC4E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6684E-A708-476B-85B7-6C0322AB7C3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955802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4">
            <a:extLst>
              <a:ext uri="{FF2B5EF4-FFF2-40B4-BE49-F238E27FC236}">
                <a16:creationId xmlns:a16="http://schemas.microsoft.com/office/drawing/2014/main" id="{7C6ACD81-50F8-4946-B90F-F18A9895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8">
            <a:extLst>
              <a:ext uri="{FF2B5EF4-FFF2-40B4-BE49-F238E27FC236}">
                <a16:creationId xmlns:a16="http://schemas.microsoft.com/office/drawing/2014/main" id="{FF06D0F1-386C-4B62-BB85-942A3F33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304F3AF9-6CF7-4664-9BF6-437837A7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65415-FCD3-4087-B6B1-B006B5FE560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70690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4">
            <a:extLst>
              <a:ext uri="{FF2B5EF4-FFF2-40B4-BE49-F238E27FC236}">
                <a16:creationId xmlns:a16="http://schemas.microsoft.com/office/drawing/2014/main" id="{6D0C1DB4-4F7E-4938-BE54-C2BCE635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8">
            <a:extLst>
              <a:ext uri="{FF2B5EF4-FFF2-40B4-BE49-F238E27FC236}">
                <a16:creationId xmlns:a16="http://schemas.microsoft.com/office/drawing/2014/main" id="{1584EE61-F32E-43E8-AFD8-11B57D23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25E7018B-B92E-48A3-9112-28504FA2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6C855-250A-495F-A374-E92F1E72279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582698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4CA59CC0-1DC4-454C-AF5C-B7A41066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>
            <a:extLst>
              <a:ext uri="{FF2B5EF4-FFF2-40B4-BE49-F238E27FC236}">
                <a16:creationId xmlns:a16="http://schemas.microsoft.com/office/drawing/2014/main" id="{EC400B1F-0A87-4190-9556-C0B9574C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B0C8152A-E8A4-4506-864C-B6CA9B9C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C3289-BFEF-489E-9BF3-25D4A946C06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572334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1700" cy="56229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29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4">
            <a:extLst>
              <a:ext uri="{FF2B5EF4-FFF2-40B4-BE49-F238E27FC236}">
                <a16:creationId xmlns:a16="http://schemas.microsoft.com/office/drawing/2014/main" id="{5D595824-5E1C-4C47-BFED-EB21B69BF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>
            <a:extLst>
              <a:ext uri="{FF2B5EF4-FFF2-40B4-BE49-F238E27FC236}">
                <a16:creationId xmlns:a16="http://schemas.microsoft.com/office/drawing/2014/main" id="{C4ED1F6E-8332-45EA-9A4F-51B11CEC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11BA2FD6-E699-420B-A4F9-DA014A840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479ED-1210-4C11-AE32-2D8177ADF58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47077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BABD79-9C09-489B-9EFF-06CE7EEC0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29722A-3B1A-415A-A880-533A67FB85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38446E-DDEC-4A3B-B456-DE053291E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A4A05B-CEFA-4000-86D6-93BB7F3ED9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2342275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FF98F1-87C6-4330-AE04-EC5029CE4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2B490-2AC0-449E-A5F8-DE0DD0454A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B820EF-B3A4-450B-8CD1-1D3E337095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750738-B583-47BB-95AF-AF06AC37FF6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74825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60E68E-2071-443F-B41D-816200619E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78125-D4B8-4809-B54C-E8605E8FE6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C82E2B-1343-4AD8-A078-3130335A2B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362D5-FF92-42B5-83D8-9C5CE3AC407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98441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678FD5-5C3A-4146-9D55-CF4C73A761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94E3BA-DA2E-4CDE-997F-28127B7B8A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587FD2-9415-4A9E-95BB-54EE909768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DA3E9-F23D-4F92-8003-76D8F9ED9FF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5333336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78578D-72B0-4DC0-80CB-CDCA931E6B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AEFF7C-2150-41B4-A570-17BB00DCD7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B1FE6D-CD9F-4389-9A77-55D18593AF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7D945-7D49-434B-8335-26B61C83994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501421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2BEAE9-F02B-4DC5-8E4A-70E8CA7FBF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03BB6F-9C96-4847-A4B0-E782B28EFE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63CE4A-D660-45C3-9A02-9CA9152004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1230D-C59A-4729-84E9-5B885B81D44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201802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88CA09-5877-4432-A85B-95E16399B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BA6A93-303E-4FC9-AAAC-67AEB1167E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3E84F4-C2A6-4901-AA68-9A4266A8C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B93F8-2145-4280-ABA8-808FF1093C7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628404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BB3556-2CAA-40E5-9541-23A32AC8BA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C5DC837-E1FE-4036-AFE6-7437E3E9A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4228F5-F923-4A2D-B7A5-446196AE4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DEF0A-CB31-474E-BE64-F9B8B27AACF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1257254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D0D63E-7D42-4B42-A23C-F98EC6D7C8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EECFEB-8150-4823-B7BE-3EE7D1D82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C94AEF-170B-45AB-8E9F-5FA8A405F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64034-81CC-4030-B93A-59EAEA275A4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3147958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DB97F-AE43-4EAF-BEC6-41D8A299A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F4371-DF6F-475C-B15B-DDE0C3A53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2CCA11-E4FF-4443-9AED-7FD768D1C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B8678-30C1-4FF7-8C36-BCB3F86371F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7542292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59F327-8331-4531-92D5-D4140E5B18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AF41FC-DD2C-4DE6-B2CD-66571B13AE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DA171C-D16F-4F2E-8E77-268254DF5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C162A-C790-40EF-9D52-3ADE151D919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020164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8D27DF-BF76-4C95-9428-113B2A446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7F8867-BC60-4E9D-B963-7EA298DC27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683593-D0A6-43A6-81EB-8C57D7433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FA419-5B82-47EB-B0A0-7BF2CF8C532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298894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7E3731-EF12-4319-AEDD-AEF1A351FD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9CC6F39-65E7-41B9-9624-3637390BC8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0EB9BC2-782B-49BD-ABC0-9E42F80D6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BEF34-7E09-4346-BB08-56D096EB11E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72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F80947-65E5-412B-8E3A-B5B7A9C47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78EF95-78B6-4C55-9762-877E681188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2F7D2F-390D-4348-92B2-1D80D8F0F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2283B-B48C-44FD-A5F2-3FBD67459C0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97034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262E4-B0E6-4255-8902-BCCC641D5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19E72-1E03-4716-96C0-E5B1A3EF1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1B3520-709E-4687-8CC6-2432A25B99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1626E0-9291-4744-8EB2-42194AF5EA4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5880238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45468B-5DD4-41FA-9AB0-24ACF51A1A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347829C-7D5E-476F-BEA3-0282C14397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0294C98-CF3C-459C-95BF-311439668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6AADDF-9761-4CF3-B435-A5B99A8B041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468609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FFC33B-98F7-485D-8A3D-44F700501D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A016DE6-43E7-4734-A48F-1AECD579F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1D60FFC-B72D-4831-833E-7405D36E2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408CFF-7B73-4C04-85FD-14C51309C21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528482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939C95-0293-4F2B-B001-9CD8865A7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7D608F9-E4BE-4ED2-AD62-78DA6DF3C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D0894DC-7165-4D87-BAB2-62DC67A40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68CBA-4296-4D16-8B38-E6675C22304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678838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518311-F476-4C4E-BA66-43D040A0C2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8734EB-8322-4935-80D3-EECD27752F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9E035A-D174-4E78-A63E-9B8834D9AB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027CE-F95D-4D0E-9B72-7F4ACCD6910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337617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72AC48A-9E2F-4540-B560-76104798C0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D69CBD3-4416-4B5D-ABC8-60A41B0B6F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2392B4D-37DE-4784-B56F-4B0750226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9DAF3-D265-4496-B8EE-548E0029D4E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52872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31B5B1D-EB8F-43F1-9B58-8A5919219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B0FF20F-0D22-4F81-9563-D7B622DBF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A47DCCD-7C3A-44A7-9F5A-A13AD4972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EE0165-3F91-45F6-A388-397F5BE5D56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670518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DDDFCB-F04B-42E5-AB77-BFE43436BA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77F3656-1A19-4AE7-9CF5-91DC8E1CCC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5E98AA6-0C80-4E22-8C0A-DB68F5219A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DA7C1-85B3-419A-9A88-4E7271B0FAB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76186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8E6031A-A18B-4C90-A2C0-E9885BE494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B7C3B0A-4F1F-49A7-B708-6E279FA77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DF8B368-71F9-47AA-9E50-B9E2A01A5C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288AA7-C852-44DC-B50A-4FCB6EAD2A5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6786897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3B8ABC-EB1E-407E-8429-69BFF617F6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8BB5BC1-1B42-47B7-B1EB-FFD0B72A51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4611A02-D5CA-4CE1-AA03-4513B573A0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B38E9-A252-46BA-B5EF-3FC562113FB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4211881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6A515E-E2D9-417F-95E4-95DEA6F7F5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157A329-1BD4-433C-9030-7FB6DEBCF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87DF074-6A05-417C-A4EA-ECC0447B2A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1C68C-5D28-461C-AB8E-6AD5273AC45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58401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EE1FEF-2F75-47B8-A4DC-3E94F6F43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DCCADB-68E5-433B-B993-69B9C5DB5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2CA930-31D8-4F9B-AE71-418E05E9C5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3A230-E749-4561-9515-E5C931BC62B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6137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B96FBF-868C-4E00-A0AE-BF95F1A4A7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3E651B-05E6-468F-99F4-05BBB2079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756D72-718F-4E59-BDA7-F4042C332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F61F0-D8E1-4D71-B0E9-0210216F655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86490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65667A-BBBE-4715-A825-993A400AC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D03F657-ADD7-46A9-B38E-0422454DBC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EFDC81A-9855-4BF1-8F37-2CFBDCE53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762A2A-369D-4C58-A6EF-ACD40AB918A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74241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C0B0C1-E8A1-4FD7-BACF-87D4C801CB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E321BC8-8981-44DA-85AF-1A6996767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412730D-33DF-4499-A9FC-17F8FB57B6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055C9-DAE5-438A-B10B-AEA0D9B2164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97259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14E2C6-15FD-4440-82E2-4666BA287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2A5B572-0144-49F5-ADD8-EB8FDD018D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1D1BE27-D823-426A-8D3F-1715177B6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C2E40-1E7D-4FE3-B3E5-7A26980EC62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63841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A952A5-193F-4B20-AEEB-36158446E9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2EF25E2-D865-4BA2-B57A-42FC44DF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65DE9E1-FF94-4380-B395-11F446B64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29FE2-8B1D-4B76-B3F3-5421C9BEACE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36574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1B737-2268-4B07-A879-89045299CE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150393-BE13-4FBD-8A46-2D8E0F13B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6B0EB-D4CA-4361-8DA8-25912CA2C4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0A071-4F76-4A93-AA04-861645AB5F9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97203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0D706B7-D065-4DF8-959C-E1232DCEED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3545266-354C-46BD-8B1C-DAB9D2ADD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4B59D8-3FB6-4B36-A045-7585B1D47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DAE4B-854A-472D-A49D-E4E4ECE03FA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42146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688285F-2045-4DB6-9F17-8413B801B7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FFD3617-A06E-48FC-92CC-B4FF379B60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B142034-5695-47C3-A036-00A65EDC9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724FE2-0E03-4FA8-979C-A68FB9BBB4B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4961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B1528F-E32E-4EE5-8E2A-5382583DE1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8BC229-D697-4743-A57A-643FC2A3CA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E3531F-00E5-420F-B756-FFE94A21B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0918A-D904-47FE-801C-0AD93351D28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41868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C700EE-E35E-4CED-976C-282C72B5DA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390FF33-0C79-4B31-A475-0BAB29AF2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F8A2306-85CE-486D-827C-59CE8E522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623790-C854-4ADD-AC8C-78C7DBF3563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7784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E67905-940F-463A-8AA3-371F7C648F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F36FC53-5978-428F-B194-3D980BDA69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FB5F0D4-8A20-431A-8B7C-C80318EC5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A5EA7-6492-4818-ABD3-F95370AD4F2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31855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CF69E5-2102-414A-83F2-7659E4BC80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C2856E0-D178-41D9-93BA-384F919D00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023CB48-F289-4BA9-9DEF-304B1E3AEE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9EA95-2C24-454F-AEE0-98AE5265B9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05028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955A11-7913-4D0E-82A1-ACC7F77548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6E838E6-56D3-4B19-8416-DC3D882008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753FE4A-B3C2-47CB-9C38-B86213FB49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DF9F2-7E3B-4D36-AF31-CC3D3AA23C7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52339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A731E5-2555-41D2-A005-B2378FDCE6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E68DE00-29ED-48DF-BBED-1D71C536C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200BC31-1CFD-4868-81E4-D34A690ED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EC0F6-C1C7-407D-BE56-6AFA15007E0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4761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C7BBB1-0A67-4BA0-83D3-477D9A9B3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65AB6E4-4BB8-4F24-8815-F152EBCC5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E6EC0C9-4C53-44AB-9B11-2E042A059F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0E3433-0C12-4B6C-9A3D-1FFBDA15F32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4689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5CFB691-A60A-4082-A623-5AF8F0A2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F7BB347-66A0-4065-97BB-8C9F75503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1169FB4-812E-4F5E-9B45-E47106DF4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0E58A-89C6-4A60-A779-D151E701DA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20243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F68D1AD-6C9F-49F0-9ED1-4B17B7DE5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126AA9F-6522-4B19-81B3-95829045E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250415C-54D7-41FF-8141-418C038D98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7CC3B1-0CA9-4D62-A474-8ABE71160AD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0446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E644F-5286-4911-AF47-B2F6BCAEB2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852C29-07C5-49F5-8030-32E5E1BF39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9E6632-8057-4491-BD64-E67E45C880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5C472-21E6-47A7-95BD-5249CE86D87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87798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D3DD04C-98C6-4207-A047-F0B2AB1C30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1CA6283-EFCC-4C72-BDA3-0FF2757B2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80BBD1B-760B-449A-8CEA-C38DD6264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0FA22-4E4F-4745-9C71-70AEA305718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1585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C35EC-BFCD-44C7-91C7-0DC28A60AB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74847F-FAE2-4FFC-ACDE-C3B0FDECF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1F14AE-8C76-496B-A7DE-E22FB7F6F2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3EF6D-D416-479E-AE5C-DDCAA95FC63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6925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24FF869-BB55-48D2-9E37-85E347D4D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69AA44B-69B5-4A7A-9822-1B5478BF1C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02C8BD2-3259-4270-93FB-617F214A9C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40647-D0E0-4B2E-B0CE-1E0BB5FDEBD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27398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F5E2C1-3D6B-4CC7-96B1-5A221F461C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3209BE9-1EDD-457D-B154-95675432E3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DE0ACEA-4B76-48D0-86B2-57EE0AC0E1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401A9-2E81-46DD-82B2-91AEC81CC3D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58968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6647E1-690F-41A3-B838-E02B2A99A0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493154B-363C-45E2-BABB-C6B89EBD20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19A9B6E-0D84-40BA-B380-518CE12C3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35D75-0331-4E77-B437-ECD350535DB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59818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FE80D78-351A-45E2-9B6E-8D3C85F171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30F0199-A930-446E-8A0A-496812335B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DC42735-D98A-42F3-893E-B866A96140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EBBD8-5155-4DE7-927C-93B3346089D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23224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FA7F760-DC41-41BE-8694-638AA3E90D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80D5E15-93C6-4322-8536-ED8C38F36A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3681FD4-792B-4663-A359-C021EE4BE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C8AAD-8571-4CF7-B5DF-54F4B3C1054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3102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526E08-894E-43FB-9BEC-495FC8128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E67AE-1060-49C1-97B1-D0A463708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DF057A-A04B-4FE2-A286-2A3D970175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3FB48-48E7-448D-A755-634895E0588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14325798"/>
      </p:ext>
    </p:extLst>
  </p:cSld>
  <p:clrMapOvr>
    <a:masterClrMapping/>
  </p:clrMapOvr>
  <p:transition spd="slow"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E6AE44-FD27-4BB1-BCA0-C9D0C07ADE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7F7065-2B0F-4CED-AD84-ECEFF9C67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0C0F7D-55ED-44C1-9E80-A65B248D69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753C71-AB26-4115-9BF1-6D3FDE82EF6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9764252"/>
      </p:ext>
    </p:extLst>
  </p:cSld>
  <p:clrMapOvr>
    <a:masterClrMapping/>
  </p:clrMapOvr>
  <p:transition spd="slow"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1531EB-3247-4040-BB27-70544B8C8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ADE6B3-E359-4913-8ADF-BB01FEE250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377C45-D741-421B-8C8D-8EE2411B5D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01C41-A933-45F0-A3C9-65D9922603C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51001474"/>
      </p:ext>
    </p:extLst>
  </p:cSld>
  <p:clrMapOvr>
    <a:masterClrMapping/>
  </p:clrMapOvr>
  <p:transition spd="slow"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EF557-2DFA-4ECF-B835-019BCFEE9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7118D-FFD3-4013-8C50-485F12933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1C4403-54F9-4F87-AA36-7AE07D0963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C623E-728F-448F-B8C2-E8C93C729C7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79149193"/>
      </p:ext>
    </p:extLst>
  </p:cSld>
  <p:clrMapOvr>
    <a:masterClrMapping/>
  </p:clrMapOvr>
  <p:transition spd="slow"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B626B83-D914-484E-BF44-9A1B5434B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FC3D10C-62A8-49B6-843F-7211C3CBA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208AF8-912C-4E6C-BD62-18B137FAB9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0F9C3-D9E2-4023-916E-A663E6740D4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82569849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5BB373-9237-4E3D-AF1C-7B3E03C9DE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2FAD4E-3C49-4FA2-A5B9-EE0813BEBF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1F772D-FFDD-46AD-BB81-2204BC822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16B9D-3891-4FFC-99C1-CC8E2012D14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081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ADBB6A-ABC8-44BA-9B68-031E8F421F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13FB09-A776-43E1-81F6-4AFD27E103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4FCDFE8-E104-4C19-B625-45DF75768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DCD73-543E-4E57-9DE8-A211261C046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18876722"/>
      </p:ext>
    </p:extLst>
  </p:cSld>
  <p:clrMapOvr>
    <a:masterClrMapping/>
  </p:clrMapOvr>
  <p:transition spd="slow"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1C450A5-FAB0-4D72-B874-52A8C72887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9F444ED-1F92-4CD7-93C3-98B86F3F6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1A61BA-0053-482D-B0DB-EC8692838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5A211-4C20-421F-A019-5E5995E01AA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55086396"/>
      </p:ext>
    </p:extLst>
  </p:cSld>
  <p:clrMapOvr>
    <a:masterClrMapping/>
  </p:clrMapOvr>
  <p:transition spd="slow"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8C149F-7009-4763-8931-CA01720851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3B630-4189-4112-BB34-7E472706FE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03FC3B-ADE7-4AB0-813D-7502FF4D3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EF51A-D8E4-484A-A3D7-61191393E9C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30841315"/>
      </p:ext>
    </p:extLst>
  </p:cSld>
  <p:clrMapOvr>
    <a:masterClrMapping/>
  </p:clrMapOvr>
  <p:transition spd="slow"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F5E30B-419B-4622-BB02-FB4D9E35C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03C46A-FCE9-4D71-9377-F5D7D1D2B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58F22C-092A-467F-915D-FFFCDCC7DB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B30D9-78F7-4345-9335-6B6A0CA7D88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76990448"/>
      </p:ext>
    </p:extLst>
  </p:cSld>
  <p:clrMapOvr>
    <a:masterClrMapping/>
  </p:clrMapOvr>
  <p:transition spd="slow"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26CA15-373D-4B35-95AD-E0EDCEE91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74B212-4CDD-4588-81CA-F35CB7F28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FB942D-52AC-4CC5-BE56-CA8F5872B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24576-7049-4975-A19F-BADD839B439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91435550"/>
      </p:ext>
    </p:extLst>
  </p:cSld>
  <p:clrMapOvr>
    <a:masterClrMapping/>
  </p:clrMapOvr>
  <p:transition spd="slow"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49D9A4-922A-4B96-94CC-CC63645C1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10192-C746-402B-8A36-1F81FEC152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C3024D-77C1-456B-B2C4-352C3C65C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E54A6-51AE-4321-A084-BA3F1A90194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6401670"/>
      </p:ext>
    </p:extLst>
  </p:cSld>
  <p:clrMapOvr>
    <a:masterClrMapping/>
  </p:clrMapOvr>
  <p:transition spd="slow">
    <p:strips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EB5331-F333-4544-8673-29DEB68C5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31F81-7C95-4AA2-8721-313A8B9F2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ECAD7B-1249-478D-8E32-1B24CCBB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971BF-CC50-4AE3-9741-8B2FFA84967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79774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45FF32-BFD7-464B-B20D-33822921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F8A7E2-7E7B-474A-A9B5-0D8E51B8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5E9BD0-559D-49D9-AF80-CBBF6B6D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84EE7-622C-47E9-B360-20CAF38283B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489408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A43B42-48D7-42A6-9499-8E12247E6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7DC86-DBD6-4472-A8B0-C99441FDF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96F3AC-6180-421C-96C2-52F00365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2E5B8-0F1D-492D-95F2-76F043431A5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17942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4C357BF-E6F5-4924-9946-D5E4A715B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91D9B63-550D-466C-A6DE-785A1353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45187AE-39C5-4C61-B238-5AE1DCED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82717-F0E3-48D7-8443-53877895044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3737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E8EC31-776D-4BA2-BA29-D12A0684E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79DEED-F0F3-403C-AA52-9E40C52930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8420DC-C5BD-4769-B4DF-EDEC273002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F5F19-F84C-4F5E-AAC4-0D55C3BD3F1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484435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0EBC6D99-EE1C-447F-8507-543B7503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2277E266-27E8-4C0D-BDF8-2D78D262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34F63DC-684E-41CF-8B68-E5670EE6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A7F1B-4F40-4E44-B1B2-0E3DD4D3175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686801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01387535-7A7E-403C-8CDA-7A1C8F4A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2E7FA22-622E-4A5B-91E0-715B8582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4D192E02-C028-4850-B900-85BDC1B44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3B764-528A-45BA-8FEF-B7913AB9E64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623745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A26A16DA-D616-4833-BBE3-E69257B66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17499C45-2D85-4032-A5D9-01028C23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D19B7ED-5444-41F0-A39A-1BB3B21D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97295-CE8F-4BEA-B6FE-91FCA4C6D6A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35302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0597F21-CB0C-46E1-91E1-D9B0661B4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FC379F9-5A91-43B8-9423-953452A0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24F8776-4B07-4C8E-993A-945232E05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1167A-D537-4FE1-BBCC-6BDAB3ED1CB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84358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81DC1F1-EBFB-4681-9238-23059B4F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40C5CF2-EF75-45B2-8C3D-6C4CF723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4544E9D-016B-4262-9007-2E617F134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65933-3A2C-4E08-9001-73939719E0C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62105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F9D93E-5247-4F27-9C46-68F44A525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54F348-00F6-4DDE-8BF3-08A7F348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B0532-1EC7-4794-A5C7-C81FA2F6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028E7-9133-4C7E-9CFA-879E95F0F5A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00577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5A8244-A7D0-422C-803E-90188640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B2B0BB-AC05-44C7-BEC1-CC8E8FDFF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B3B97-8ECC-43AD-8464-CA80D986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7B97E-E082-4D13-8CED-05E24D92F3B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598624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23697932-98DB-453E-B003-1E47041F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3">
            <a:extLst>
              <a:ext uri="{FF2B5EF4-FFF2-40B4-BE49-F238E27FC236}">
                <a16:creationId xmlns:a16="http://schemas.microsoft.com/office/drawing/2014/main" id="{D0B6B82A-6E80-4519-ADD3-D8F0072A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F4150B2E-1BB8-49CB-BE81-6CEB186C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97D6A-B68E-4F78-8078-FF9DC2BC711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01992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5A4E4EF4-3261-4CC1-B347-421DC2E49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3">
            <a:extLst>
              <a:ext uri="{FF2B5EF4-FFF2-40B4-BE49-F238E27FC236}">
                <a16:creationId xmlns:a16="http://schemas.microsoft.com/office/drawing/2014/main" id="{C79FFEA2-E2B7-45B8-85AF-DCDB300B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ACD13443-9EC1-48B7-A28C-BD5AED10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1920F-BC16-49FA-8725-2452AD0CC22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330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BB7AB6D3-FE8F-4DC4-9294-F044F539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3">
            <a:extLst>
              <a:ext uri="{FF2B5EF4-FFF2-40B4-BE49-F238E27FC236}">
                <a16:creationId xmlns:a16="http://schemas.microsoft.com/office/drawing/2014/main" id="{B8FE1B8B-9364-41BA-B888-9E104A644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0C437641-C9B6-4C33-8FF1-BBFE7321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2A0BC-5358-447F-9D19-F1024B59520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6602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1EB478-8EF8-426D-B76A-20EFB20023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5870F3-84DB-4FB5-8673-3FE271D97B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07C9E-A69E-4422-B488-4989D301E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82386-F24B-4D17-B5A1-7359BBDF3CD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606327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E0B21391-0B99-4A58-9749-378A2AFEC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3">
            <a:extLst>
              <a:ext uri="{FF2B5EF4-FFF2-40B4-BE49-F238E27FC236}">
                <a16:creationId xmlns:a16="http://schemas.microsoft.com/office/drawing/2014/main" id="{F7053AD0-39EE-4171-8A69-E3D7EE17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1B68AE-51C6-40FA-8238-12B21352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3251A-BB41-40DD-B280-301ECDFC057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670270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2">
            <a:extLst>
              <a:ext uri="{FF2B5EF4-FFF2-40B4-BE49-F238E27FC236}">
                <a16:creationId xmlns:a16="http://schemas.microsoft.com/office/drawing/2014/main" id="{E1908E97-3E80-40D4-AE82-D8D0F33A4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3">
            <a:extLst>
              <a:ext uri="{FF2B5EF4-FFF2-40B4-BE49-F238E27FC236}">
                <a16:creationId xmlns:a16="http://schemas.microsoft.com/office/drawing/2014/main" id="{5FCFBF2F-6B21-4CD7-99ED-7BABBBEE1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CF6D7A9A-13CC-4FCB-A597-FD227CC2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9B28D-20D5-41C3-9E6D-7FAED971E62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639500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D7F462-1FB9-4812-B6E2-154A7B80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3">
            <a:extLst>
              <a:ext uri="{FF2B5EF4-FFF2-40B4-BE49-F238E27FC236}">
                <a16:creationId xmlns:a16="http://schemas.microsoft.com/office/drawing/2014/main" id="{06FD8D8F-608F-45DF-B32F-617B0855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79D968E7-AC1E-4F65-B01F-D4805BCE5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E6FDF-47DE-4BD8-AC33-EF37C217D1B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02489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>
            <a:extLst>
              <a:ext uri="{FF2B5EF4-FFF2-40B4-BE49-F238E27FC236}">
                <a16:creationId xmlns:a16="http://schemas.microsoft.com/office/drawing/2014/main" id="{FA5ADDC9-349D-46CB-9A9F-027E8BED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>
            <a:extLst>
              <a:ext uri="{FF2B5EF4-FFF2-40B4-BE49-F238E27FC236}">
                <a16:creationId xmlns:a16="http://schemas.microsoft.com/office/drawing/2014/main" id="{7BF38635-6CEF-4B8E-B461-1C9F2928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EF10D0E5-320A-4F73-9F10-4141533B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5A26C-D2D3-4FCB-B93A-FA6683DA9C1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922676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7A0EA57F-D1BD-4E55-ACA5-A941078A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3">
            <a:extLst>
              <a:ext uri="{FF2B5EF4-FFF2-40B4-BE49-F238E27FC236}">
                <a16:creationId xmlns:a16="http://schemas.microsoft.com/office/drawing/2014/main" id="{F08683E7-59ED-4FC1-802F-D26ACC1B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3B93B-58D4-47C9-9DA0-1522766C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B32C0-2DBF-4BEF-B1DB-0E82259F9FC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922241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56232AA0-8D97-4FED-AA75-CDDBF23D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3">
            <a:extLst>
              <a:ext uri="{FF2B5EF4-FFF2-40B4-BE49-F238E27FC236}">
                <a16:creationId xmlns:a16="http://schemas.microsoft.com/office/drawing/2014/main" id="{4AFF019C-6B65-489E-8030-5A99EADB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46B5C0-5901-4071-8F9A-C7743E53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2ACDD-6B9B-408E-89D0-948BF77B250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942534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9855E5E1-AB7E-49D0-847F-43F52BA85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3">
            <a:extLst>
              <a:ext uri="{FF2B5EF4-FFF2-40B4-BE49-F238E27FC236}">
                <a16:creationId xmlns:a16="http://schemas.microsoft.com/office/drawing/2014/main" id="{5D191BC5-E60C-4523-89ED-15FB4B83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E03A7C30-E2F8-42DC-83F9-320B45C5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2969F-415D-4D7A-BC56-BF8D1BEF152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171828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1700" cy="56229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29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19C6E483-BA4E-4BA4-A344-6972A81A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3">
            <a:extLst>
              <a:ext uri="{FF2B5EF4-FFF2-40B4-BE49-F238E27FC236}">
                <a16:creationId xmlns:a16="http://schemas.microsoft.com/office/drawing/2014/main" id="{BF9D0052-E82E-4C1A-A137-943D671E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47D23BE4-AA05-4E6A-B5D2-C38D219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C827E-392A-4438-A411-4713B8840FD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092802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2FD58D-9587-49E0-A617-D7381C4898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6BD2D6-683B-41C6-9C52-33944E5E3A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00E77D-DA70-4D07-9BFC-C4FDE4DD90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EB246-E796-46FD-A549-D9915DDAFD2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338759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445FCF-6BDB-42C2-AD0D-342B86B4C6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CF7CC2-36F9-4F3F-9392-9FF28994F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9AE13E-A208-4F45-AC54-B949E4573E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4562C7-6E49-428F-A8E7-7780FFBDD33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9744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F26706-2F45-4831-A894-14DEC1C016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B6BB9-4464-4D08-BB91-E82998F947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2388D9-7532-4BAA-A753-F4988BCDAE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634DF-B2E6-4F1B-AA09-7B2A640C528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192023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DF11D5-BF8E-4A1E-8916-A19CD125EC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CB65C8-0DCC-4F6A-A628-E345711308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D57DEA-C7D3-4DC3-8701-22192102D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994C5-D8A7-421C-BB29-5A657ECC269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20018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5FBE9A-E2EF-48B4-B072-C83EB486E4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2334D2-68D4-4CD6-A784-155C36A837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FFFE3B-1A7F-4D66-9F62-3F27F51CD4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8DC66-995F-46CF-A529-DBB4E0C11A4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74343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0EDB9A-807E-4FF6-812C-D86605FF8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A4B6A7-4303-4168-90EF-AFDC27284F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8DC0F-3B90-4D18-A1A2-48199802AB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BA30E-8302-4974-A71E-2F2FAE588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637964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F0A537-C0BF-4AEE-92C8-7B525445F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54A473-9326-4DB0-AFBB-75DED61AD7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7FBCD2-AE21-4890-8897-C528F06A69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F9BA0-C34B-4CB4-A952-2E669C7DF65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772319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EEE5A9-DE06-4DA6-BAAD-ACB8345583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6C0381-E68F-4639-B94B-2FF600A1F2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9851EE-9D2B-414C-9C0B-4F8DAE897D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28DC4-A1C4-4B13-9B20-8144A7838F3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2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E1839-5669-40E3-BA72-F3DB68557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2B7FC2-EDAB-4675-B56F-6F623213F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16CE-68B8-46EB-BBBE-F81F8E9A8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FB180-ACFA-4013-9069-B4AB814A31C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221611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2D939-16CA-4D51-8FF9-E53E8CD1F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4EE068-31F0-4319-986A-BFBBCC5C04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57F0E-4EBF-4071-92F0-913939458C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E27F7-A7DF-4751-8669-5E2B708399A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391182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0C891A-9865-428A-BF76-3CFACA5EF8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029F6D-7F30-49F1-BE57-84D734B6E4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7BB80E-3EC2-46B5-8401-B2B4F2FA6E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00DFF-62D8-4EED-B010-CB918368748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639270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009107-7F1B-457E-8F6C-8EA829A65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432467-5CEF-4A05-9175-641EA0913E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06C7BE-1860-4F8D-8C7C-4702B7925D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A653D-0D95-49E5-923D-58BA53338A7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898229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F10ED2-8ECF-4B32-9D61-6B54EBE4E5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E971D8-A2E2-4A21-917F-3290CC3030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F2BF68-7E7F-4520-8782-B21379B07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34C9A-6E23-444C-BF45-19DB95A88A3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0738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AB2206-34D8-4349-9B1F-C29F19BCBF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3923B-9D94-484B-A2D8-F2EE791269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B2B958-6F0A-4FE9-AA3D-C0BFD2380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1C0407-064A-4151-8E41-C9E8D937B77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379340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348743-6695-4503-8047-2FE5379467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3D45D9-677C-4BC0-95F5-42209B01C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0C1531-4D5F-437A-A101-F358E926F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33829-8856-4434-8F60-73D9FD47D8C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84138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D8BD4-A15C-4B71-868A-AA5F26C800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B5CA32-B4B5-4F26-8248-DCA018A95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E7290A-7EFA-4D41-BDC8-0A34F8697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16D96-AC47-4FF7-BF0A-686FAEBCE84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934379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CCF66B-3CD6-4C55-93DA-3E738D4221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1B981F-CF26-4F3D-B80A-CA2720AF89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54A5E-8DD7-48FB-B775-018586E08E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C51A9-DD36-42D2-917D-3BCCEE43AB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745657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9292E6-1047-4297-8ADF-3EE68A632B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809C6E-4446-436F-92AB-736CD7E279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4DC31B-14CA-4B05-A570-B2B034CFAD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D34CB6-D387-4E68-8AE1-C7E66B378A4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408950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B966F9-B329-4038-9809-E139BC222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C80CA4-31B6-4CE8-AA27-C0B8BC4394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A24777-9613-46A1-852E-BFB73FD1A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F16CF-06E8-4B79-A85C-CC138F7716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311366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72A211-325B-49EB-BA51-F271F2D94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3A3586-D9F6-4B0D-AD94-F38523574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D0CC6B-3A7D-4E0F-8E87-A76240332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1BF6E-1C4D-47B7-8F26-12A42869ED3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039108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783EB-45D3-4BEE-8757-91C57830EE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A5E02B-7A9F-4E13-8B28-25D2A1720F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13D25-8268-4474-BDF4-DCF24A0D4F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932D8-7F25-4297-8242-F8652A1E496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657573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6A515-72A8-4518-9DD3-90EE172EF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5B9D62-8589-4D07-B8C8-BF1F116F23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FE5C1-08C4-44F2-B30C-2AB5FAFE88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D5D467-7DFE-412A-BB82-03F23500570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67916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0BDC40-B2B5-4A1F-A9F1-857F80EF9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57E294-D1A0-4A4E-BC7F-92FF0C69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7ADF04-544D-4F6B-BE4C-C7D96B2F5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4C0D9-5970-4423-AA28-EA1C168323A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385746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D62D90-5D45-4783-A3B5-30DDF3C4F1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A4D489-FC8B-411A-B5F4-09C5BFA1B5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479221-2FD0-43B2-8800-887E74FDA8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0C019-F7AE-440C-AB95-85857054D39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481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87413BE-EF6D-4F9B-A708-FFB716F82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0275CF0-2A3E-4CAA-B0BF-544E1D04B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7C128F3-1398-4D7E-81F3-5E0BDB93C6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57416CC3-4CE6-444B-9798-5C50F18797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A3B2433-A9F5-4EE9-A326-1DFA8C34AD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1FD66E4-9B9E-4C4A-913A-641E22ACA56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8FB6E3E-3021-4CE6-8B86-C67D8347B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03DE900-D2C8-475C-B9CA-D7E3333D8B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348164" name="Rectangle 4">
            <a:extLst>
              <a:ext uri="{FF2B5EF4-FFF2-40B4-BE49-F238E27FC236}">
                <a16:creationId xmlns:a16="http://schemas.microsoft.com/office/drawing/2014/main" id="{82E973B1-E431-4904-92C9-2A3B47C479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165" name="Rectangle 5">
            <a:extLst>
              <a:ext uri="{FF2B5EF4-FFF2-40B4-BE49-F238E27FC236}">
                <a16:creationId xmlns:a16="http://schemas.microsoft.com/office/drawing/2014/main" id="{92CC99A3-0EC1-4C49-9810-551AD5B3B7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166" name="Rectangle 6">
            <a:extLst>
              <a:ext uri="{FF2B5EF4-FFF2-40B4-BE49-F238E27FC236}">
                <a16:creationId xmlns:a16="http://schemas.microsoft.com/office/drawing/2014/main" id="{BCF48822-1119-4E46-8749-4B8956BAF1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7611F6-F5AD-4B23-AE48-90704E97283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 shadeToTitle="1">
        <a:gradFill rotWithShape="0">
          <a:gsLst>
            <a:gs pos="0">
              <a:srgbClr val="FFBF00"/>
            </a:gs>
            <a:gs pos="10001">
              <a:srgbClr val="F27300"/>
            </a:gs>
            <a:gs pos="25000">
              <a:srgbClr val="8F0040"/>
            </a:gs>
            <a:gs pos="50000">
              <a:srgbClr val="400040"/>
            </a:gs>
            <a:gs pos="80000">
              <a:srgbClr val="000040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EE00790-C87E-4405-B989-41BECAE80DF4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5059" name="Freeform 3">
            <a:extLst>
              <a:ext uri="{FF2B5EF4-FFF2-40B4-BE49-F238E27FC236}">
                <a16:creationId xmlns:a16="http://schemas.microsoft.com/office/drawing/2014/main" id="{ED6EF73A-7AD7-480E-B304-9C4426730AE7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5060" name="Freeform 4">
            <a:extLst>
              <a:ext uri="{FF2B5EF4-FFF2-40B4-BE49-F238E27FC236}">
                <a16:creationId xmlns:a16="http://schemas.microsoft.com/office/drawing/2014/main" id="{AF959E89-314A-4615-AE80-C02EE1FC9CAF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5061" name="Freeform 5">
            <a:extLst>
              <a:ext uri="{FF2B5EF4-FFF2-40B4-BE49-F238E27FC236}">
                <a16:creationId xmlns:a16="http://schemas.microsoft.com/office/drawing/2014/main" id="{1FC93F76-8937-485E-A63F-CC5D56AB590B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5062" name="Freeform 6">
            <a:extLst>
              <a:ext uri="{FF2B5EF4-FFF2-40B4-BE49-F238E27FC236}">
                <a16:creationId xmlns:a16="http://schemas.microsoft.com/office/drawing/2014/main" id="{E09CCFBA-5C38-43DD-BBD9-F7FD8CE60C72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5063" name="Freeform 7">
            <a:extLst>
              <a:ext uri="{FF2B5EF4-FFF2-40B4-BE49-F238E27FC236}">
                <a16:creationId xmlns:a16="http://schemas.microsoft.com/office/drawing/2014/main" id="{70E61E9E-2E68-43C3-8C1F-607B7E8D52BF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5064" name="Freeform 8">
            <a:extLst>
              <a:ext uri="{FF2B5EF4-FFF2-40B4-BE49-F238E27FC236}">
                <a16:creationId xmlns:a16="http://schemas.microsoft.com/office/drawing/2014/main" id="{67F0DDAC-EDA2-4817-8D76-809E56412849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5065" name="Freeform 9">
            <a:extLst>
              <a:ext uri="{FF2B5EF4-FFF2-40B4-BE49-F238E27FC236}">
                <a16:creationId xmlns:a16="http://schemas.microsoft.com/office/drawing/2014/main" id="{EC04A5A6-F216-4711-8CBC-324DC001B964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45066" name="Freeform 10">
            <a:extLst>
              <a:ext uri="{FF2B5EF4-FFF2-40B4-BE49-F238E27FC236}">
                <a16:creationId xmlns:a16="http://schemas.microsoft.com/office/drawing/2014/main" id="{CDD1B6F6-0869-4725-AA84-D6BE6CE58634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419" name="Rectangle 11">
            <a:extLst>
              <a:ext uri="{FF2B5EF4-FFF2-40B4-BE49-F238E27FC236}">
                <a16:creationId xmlns:a16="http://schemas.microsoft.com/office/drawing/2014/main" id="{D00CF976-BA76-4D4D-BCF2-CC82B0AAB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заголовка</a:t>
            </a:r>
          </a:p>
        </p:txBody>
      </p:sp>
      <p:sp>
        <p:nvSpPr>
          <p:cNvPr id="17420" name="Rectangle 12">
            <a:extLst>
              <a:ext uri="{FF2B5EF4-FFF2-40B4-BE49-F238E27FC236}">
                <a16:creationId xmlns:a16="http://schemas.microsoft.com/office/drawing/2014/main" id="{7BA963A8-2753-40A2-B9F4-52A579FA74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5069" name="Rectangle 13">
            <a:extLst>
              <a:ext uri="{FF2B5EF4-FFF2-40B4-BE49-F238E27FC236}">
                <a16:creationId xmlns:a16="http://schemas.microsoft.com/office/drawing/2014/main" id="{B555C96B-63A6-429C-AAE9-6873F07FFE5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70" name="Rectangle 14">
            <a:extLst>
              <a:ext uri="{FF2B5EF4-FFF2-40B4-BE49-F238E27FC236}">
                <a16:creationId xmlns:a16="http://schemas.microsoft.com/office/drawing/2014/main" id="{D5ECE483-4DF1-4A03-9FBC-F733D5BE5B1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71" name="Rectangle 15">
            <a:extLst>
              <a:ext uri="{FF2B5EF4-FFF2-40B4-BE49-F238E27FC236}">
                <a16:creationId xmlns:a16="http://schemas.microsoft.com/office/drawing/2014/main" id="{C8647976-70F6-4914-9E7B-2722EE66CD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 Cyr" panose="02020603050405020304" pitchFamily="18" charset="0"/>
              </a:defRPr>
            </a:lvl1pPr>
          </a:lstStyle>
          <a:p>
            <a:fld id="{DD56DA57-7700-4CF5-8740-4EC12EDC24D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 Cyr" charset="-5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 Cyr" charset="-5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 Cyr" charset="-5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 Cyr" charset="-5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 Cyr" charset="-5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 Cyr" charset="-5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 Cyr" charset="-5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 Cyr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8EFB74E-737F-49A4-A0C0-150B069B6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заголовка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C471126-25F0-44E6-A19D-CF4FDB42E9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92FFA50C-BE73-4F66-9F4A-B3E8E27B0E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7A47F0AA-F475-4272-8295-084364751A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10" name="Rectangle 6">
            <a:extLst>
              <a:ext uri="{FF2B5EF4-FFF2-40B4-BE49-F238E27FC236}">
                <a16:creationId xmlns:a16="http://schemas.microsoft.com/office/drawing/2014/main" id="{76F5C1E4-BCBB-4B4F-8AA0-109113CB88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C8F01FE-06D1-4B5A-ADCF-31014ACEB88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557ED6B-674F-4E41-B177-FC43747DE7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22BB8BE-328F-4FFD-8270-DB32C1DC4B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  <a:endParaRPr lang="en-US" altLang="en-US"/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id="{24994204-432E-41FD-B18A-8EF94301C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:a16="http://schemas.microsoft.com/office/drawing/2014/main" id="{6C78CD60-EED7-477C-8D52-499D63B92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B8517C-D308-45A6-887A-9A0D4AEB5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EE769423-0A47-462C-A80A-A778D7B7527B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9465" name="Заголовок 9">
            <a:extLst>
              <a:ext uri="{FF2B5EF4-FFF2-40B4-BE49-F238E27FC236}">
                <a16:creationId xmlns:a16="http://schemas.microsoft.com/office/drawing/2014/main" id="{16464187-5C57-4E08-A3D7-AA60C06F4B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  <a:endParaRPr lang="en-US" altLang="en-US"/>
          </a:p>
        </p:txBody>
      </p:sp>
      <p:sp>
        <p:nv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81B16DA-F9A6-40E7-A08C-3C48A752EF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D55A158-C5B4-4085-915B-6CB0CEC2B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1">
            <a:extLst>
              <a:ext uri="{FF2B5EF4-FFF2-40B4-BE49-F238E27FC236}">
                <a16:creationId xmlns:a16="http://schemas.microsoft.com/office/drawing/2014/main" id="{5D84B0B1-FF09-4C94-A399-7E5B332362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  <a:endParaRPr lang="en-US" altLang="en-US"/>
          </a:p>
        </p:txBody>
      </p:sp>
      <p:sp>
        <p:nvSpPr>
          <p:cNvPr id="20483" name="Текст 12">
            <a:extLst>
              <a:ext uri="{FF2B5EF4-FFF2-40B4-BE49-F238E27FC236}">
                <a16:creationId xmlns:a16="http://schemas.microsoft.com/office/drawing/2014/main" id="{1DD3F40B-A07D-4D5D-82D7-36521D72D5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  <a:endParaRPr lang="en-US" altLang="en-US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id="{347EF7D8-BC9B-4796-AA92-E6FEFED27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8E3021-B292-44E2-8379-3ACC822D1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0ED57A82-66E4-469D-B726-13B7CD837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  <a:latin typeface="Times New Roman" panose="02020603050405020304" pitchFamily="18" charset="0"/>
              </a:defRPr>
            </a:lvl1pPr>
          </a:lstStyle>
          <a:p>
            <a:fld id="{E5376FAE-3A3E-404D-A6F8-B644DEFF2D9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>
          <a:solidFill>
            <a:schemeClr val="tx1"/>
          </a:solidFill>
          <a:latin typeface="+mn-lt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>
          <a:solidFill>
            <a:schemeClr val="tx1"/>
          </a:solidFill>
          <a:latin typeface="+mn-lt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>
          <a:solidFill>
            <a:schemeClr val="tx1"/>
          </a:solidFill>
          <a:latin typeface="+mn-lt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</a:defRPr>
      </a:lvl5pPr>
      <a:lvl6pPr marL="20018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6pPr>
      <a:lvl7pPr marL="24590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7pPr>
      <a:lvl8pPr marL="29162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8pPr>
      <a:lvl9pPr marL="33734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F58F46F-3995-4BCD-BFBC-C0DD4FA2F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5C9F71A-24A2-40E7-AFAC-1C26158E0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8CCF71-7EA9-49F9-AA4E-6DDE9C57A7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E99B3AC-501B-4CEF-976E-8D0FD619EA0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5A13CE2-5E59-4673-92B5-EC076B18EE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D8737D-02F9-41E3-A4D7-521744FE178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8141CCA-1C5C-420B-AA54-9F06CAF93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заголовка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E6B1A63-8982-4E45-8C28-E10299391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F044399E-2A9B-42AE-A455-6AD9FB0CC2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 b="0">
                <a:solidFill>
                  <a:srgbClr val="57896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5D857D20-793B-46E9-968A-66A7D092DF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="0">
                <a:solidFill>
                  <a:srgbClr val="57896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A4F071F0-CC58-4CB6-A1C8-C181E42A61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78963"/>
                </a:solidFill>
                <a:latin typeface="Arial Unicode MS" panose="020B0604020202020204" pitchFamily="34" charset="-128"/>
              </a:defRPr>
            </a:lvl1pPr>
          </a:lstStyle>
          <a:p>
            <a:fld id="{8324322D-ED68-4DF8-B664-5FB4B9A2861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Unicode MS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Unicode MS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Unicode MS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Unicode MS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E5F9D05-5DCD-40C8-BB9F-10FE7A5141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B40E0A7-0E79-4F0B-9D24-28CD7A4B7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4606DE8-7617-40A2-9C06-B0970F01A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CA875F9-C4E1-474C-A8D9-C24DD172FD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  <a:endParaRPr lang="en-US" altLang="en-US"/>
          </a:p>
        </p:txBody>
      </p:sp>
      <p:sp>
        <p:nvSpPr>
          <p:cNvPr id="23564" name="Заголовок 9">
            <a:extLst>
              <a:ext uri="{FF2B5EF4-FFF2-40B4-BE49-F238E27FC236}">
                <a16:creationId xmlns:a16="http://schemas.microsoft.com/office/drawing/2014/main" id="{8927C929-92C8-4783-892F-FB1FF0469B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  <a:endParaRPr lang="en-US" altLang="en-US"/>
          </a:p>
        </p:txBody>
      </p:sp>
      <p:sp>
        <p:nvSpPr>
          <p:cNvPr id="13" name="Дата 24">
            <a:extLst>
              <a:ext uri="{FF2B5EF4-FFF2-40B4-BE49-F238E27FC236}">
                <a16:creationId xmlns:a16="http://schemas.microsoft.com/office/drawing/2014/main" id="{7F873186-AD06-47C6-A923-A9402C5F5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18">
            <a:extLst>
              <a:ext uri="{FF2B5EF4-FFF2-40B4-BE49-F238E27FC236}">
                <a16:creationId xmlns:a16="http://schemas.microsoft.com/office/drawing/2014/main" id="{6A128CD5-C695-45DF-BCBA-D7EE8755C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15">
            <a:extLst>
              <a:ext uri="{FF2B5EF4-FFF2-40B4-BE49-F238E27FC236}">
                <a16:creationId xmlns:a16="http://schemas.microsoft.com/office/drawing/2014/main" id="{097CFA0A-64D4-48E1-B2AF-ED9D9ED8F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0D34112A-5DA4-47CE-B2EC-CA160F8975F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F4902B7-7377-4913-A7A4-A7567DBCA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50FC092-64C0-4C3D-AB80-D2748CC4C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7219472-1136-4491-8A2E-B9C7E04E88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124CE80-0CE8-4C21-B943-681FCA04F1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BD25573-CC11-47DA-9AF2-411601B060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049DB3F-8300-4098-9D76-A686BF7806F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>
            <a:extLst>
              <a:ext uri="{FF2B5EF4-FFF2-40B4-BE49-F238E27FC236}">
                <a16:creationId xmlns:a16="http://schemas.microsoft.com/office/drawing/2014/main" id="{077A9F96-47D2-4356-9833-36FEC2104F65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2531" name="Freeform 3">
              <a:extLst>
                <a:ext uri="{FF2B5EF4-FFF2-40B4-BE49-F238E27FC236}">
                  <a16:creationId xmlns:a16="http://schemas.microsoft.com/office/drawing/2014/main" id="{80D091CE-C55A-441C-8583-6FF676721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2532" name="Arc 4">
              <a:extLst>
                <a:ext uri="{FF2B5EF4-FFF2-40B4-BE49-F238E27FC236}">
                  <a16:creationId xmlns:a16="http://schemas.microsoft.com/office/drawing/2014/main" id="{13A2CD40-F9A5-477B-80FC-165435149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5603" name="Rectangle 5">
            <a:extLst>
              <a:ext uri="{FF2B5EF4-FFF2-40B4-BE49-F238E27FC236}">
                <a16:creationId xmlns:a16="http://schemas.microsoft.com/office/drawing/2014/main" id="{D1412F03-30D2-4F02-BFD5-79BA4BACA5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DE82025E-EE02-4304-9935-1EFD4C269F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FE7C8EDC-0879-4462-92D9-50F04EFD7E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59F57178-AED7-4FDD-8506-EF4A535D4D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C868E197-CAA7-4ED3-8CF0-07FEA63A9FC6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25607" name="Rectangle 9">
            <a:extLst>
              <a:ext uri="{FF2B5EF4-FFF2-40B4-BE49-F238E27FC236}">
                <a16:creationId xmlns:a16="http://schemas.microsoft.com/office/drawing/2014/main" id="{AB857A36-9995-42DA-A7CE-2F2514C01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461113A-0F2C-4D84-A737-3E795801E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5BEDA3C-42F4-4A21-B13E-E1B700870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C5CA79-8C40-40F1-96D3-B16C002A49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621DC9-05FE-422D-BAD5-BA41444289E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E98090-BDA8-4358-BD46-3D496A1E9B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96BBBADF-38E1-4ED1-85A7-72E70CE374EE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>
            <a:extLst>
              <a:ext uri="{FF2B5EF4-FFF2-40B4-BE49-F238E27FC236}">
                <a16:creationId xmlns:a16="http://schemas.microsoft.com/office/drawing/2014/main" id="{294518BB-6FAB-4768-8071-285B5EDDB3E4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2531" name="Freeform 3">
              <a:extLst>
                <a:ext uri="{FF2B5EF4-FFF2-40B4-BE49-F238E27FC236}">
                  <a16:creationId xmlns:a16="http://schemas.microsoft.com/office/drawing/2014/main" id="{BCEA6767-F802-42C2-B23C-A9F563310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2532" name="Arc 4">
              <a:extLst>
                <a:ext uri="{FF2B5EF4-FFF2-40B4-BE49-F238E27FC236}">
                  <a16:creationId xmlns:a16="http://schemas.microsoft.com/office/drawing/2014/main" id="{7C91DD40-361D-43D1-87D6-5E6013A23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9219" name="Rectangle 5">
            <a:extLst>
              <a:ext uri="{FF2B5EF4-FFF2-40B4-BE49-F238E27FC236}">
                <a16:creationId xmlns:a16="http://schemas.microsoft.com/office/drawing/2014/main" id="{82E28D05-A902-4F87-B70C-3DBF7E079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4DED3893-1C2B-4F08-B1A0-B5B65717BD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17776500-75F9-404A-9949-7B1613BF7E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80E28075-FDC7-4DFC-BF42-21AAFA1D18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0D067727-5153-4CD0-AC18-52A118289556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9223" name="Rectangle 9">
            <a:extLst>
              <a:ext uri="{FF2B5EF4-FFF2-40B4-BE49-F238E27FC236}">
                <a16:creationId xmlns:a16="http://schemas.microsoft.com/office/drawing/2014/main" id="{E9CDBC4A-FC67-4140-836C-95969D74D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>
            <a:extLst>
              <a:ext uri="{FF2B5EF4-FFF2-40B4-BE49-F238E27FC236}">
                <a16:creationId xmlns:a16="http://schemas.microsoft.com/office/drawing/2014/main" id="{6CC37EB9-2B42-4AA7-8378-6A3FC2A77DC0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2531" name="Freeform 3">
              <a:extLst>
                <a:ext uri="{FF2B5EF4-FFF2-40B4-BE49-F238E27FC236}">
                  <a16:creationId xmlns:a16="http://schemas.microsoft.com/office/drawing/2014/main" id="{6A0449DE-0898-407A-8419-F367880DE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2532" name="Arc 4">
              <a:extLst>
                <a:ext uri="{FF2B5EF4-FFF2-40B4-BE49-F238E27FC236}">
                  <a16:creationId xmlns:a16="http://schemas.microsoft.com/office/drawing/2014/main" id="{4094DB8E-CF94-4F1E-8976-147B0231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0243" name="Rectangle 5">
            <a:extLst>
              <a:ext uri="{FF2B5EF4-FFF2-40B4-BE49-F238E27FC236}">
                <a16:creationId xmlns:a16="http://schemas.microsoft.com/office/drawing/2014/main" id="{7CC5A42C-79EF-4E52-8B11-32384E7E1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44" name="Rectangle 9">
            <a:extLst>
              <a:ext uri="{FF2B5EF4-FFF2-40B4-BE49-F238E27FC236}">
                <a16:creationId xmlns:a16="http://schemas.microsoft.com/office/drawing/2014/main" id="{1486888B-5804-4511-AC20-2F80948CF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D4CD02E-AE02-4A00-9C2E-A8C90981B3C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3B0CCE7D-2ED6-40E9-A261-AE5B82104B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9620A1D5-C125-44C6-9482-3AA0EC4E9E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65" tIns="46033" rIns="92065" bIns="46033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D7681242-FDD2-45FB-95DB-02971EBCA5C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C7C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7973F1D-8254-45D4-A749-4582EBAD9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0CC3DFB-9198-47FA-9767-D556ADC9B8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76FDC34C-210E-464C-A336-3AC81F4F60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AC65BD88-7C4B-4CFE-9DD7-0A8C62D2EC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A099AE5E-ED17-4AA8-BF0A-F29642DCF2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DA5C41-5AEE-4B9F-A551-52DCE6FF887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7BAAAECF-3B3D-4070-BB8C-C947F4FDC7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2291" name="Текст 2">
            <a:extLst>
              <a:ext uri="{FF2B5EF4-FFF2-40B4-BE49-F238E27FC236}">
                <a16:creationId xmlns:a16="http://schemas.microsoft.com/office/drawing/2014/main" id="{6A1EF663-275A-4DCC-B337-2CF2BD6263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A3F8EF-4463-436A-BAFB-57ED2A6B6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2ACED3-DF33-471B-ADA3-50CFBEFBF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84374D-7B3D-46EB-A173-297179A01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07261D4-44AE-4C17-871F-05B2D416010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44C8393A-F99A-4CFA-AF0A-741BDD7994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  <a:endParaRPr lang="en-US" altLang="en-US"/>
          </a:p>
        </p:txBody>
      </p:sp>
      <p:sp>
        <p:nvSpPr>
          <p:cNvPr id="13315" name="Заголовок 9">
            <a:extLst>
              <a:ext uri="{FF2B5EF4-FFF2-40B4-BE49-F238E27FC236}">
                <a16:creationId xmlns:a16="http://schemas.microsoft.com/office/drawing/2014/main" id="{4FD85FBD-E905-4CCC-B82D-482BB806B6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  <a:endParaRPr lang="en-US" altLang="en-US"/>
          </a:p>
        </p:txBody>
      </p:sp>
      <p:sp>
        <p:nvSpPr>
          <p:cNvPr id="13" name="Дата 2">
            <a:extLst>
              <a:ext uri="{FF2B5EF4-FFF2-40B4-BE49-F238E27FC236}">
                <a16:creationId xmlns:a16="http://schemas.microsoft.com/office/drawing/2014/main" id="{CA5ACA62-F77C-4DEE-B504-A456819A7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23">
            <a:extLst>
              <a:ext uri="{FF2B5EF4-FFF2-40B4-BE49-F238E27FC236}">
                <a16:creationId xmlns:a16="http://schemas.microsoft.com/office/drawing/2014/main" id="{01EFA590-A3D6-456D-B804-11E67D164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6">
            <a:extLst>
              <a:ext uri="{FF2B5EF4-FFF2-40B4-BE49-F238E27FC236}">
                <a16:creationId xmlns:a16="http://schemas.microsoft.com/office/drawing/2014/main" id="{893D1FD2-C80E-4C0F-B7B6-15E179868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1B5ABAFC-218D-4F91-B187-528704723AC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594D35A-681B-45C8-B2A6-2BC1AF626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F3E3D7F-9E98-4961-91F0-2404623EF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FE62B87-2F13-4DF0-9138-1D5AFD6352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C37F264-B455-4B28-9ADD-56F046E39D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10539B-0DFA-4EB7-9111-0C698B7180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D991096-6676-4A64-B52A-8246D319AF6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BB9360A-E24B-40BE-A811-9861F4484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10" rIns="91418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CC9289C-93B0-4CDE-B3FB-ABCF700D8C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F852D11D-250D-4059-9297-352DACEBBD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52ED3D75-7440-412C-B5B2-A60323E6B1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11B50996-4308-47DE-B302-7C44B15817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10" rIns="91418" bIns="4571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14B8D0DA-8FA4-4490-AB21-78079BFB2CE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45.x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8.xml"/><Relationship Id="rId1" Type="http://schemas.openxmlformats.org/officeDocument/2006/relationships/themeOverride" Target="../theme/themeOverride4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4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5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5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61.xml"/><Relationship Id="rId1" Type="http://schemas.openxmlformats.org/officeDocument/2006/relationships/themeOverride" Target="../theme/themeOverride5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61.xml"/><Relationship Id="rId1" Type="http://schemas.openxmlformats.org/officeDocument/2006/relationships/themeOverride" Target="../theme/themeOverride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5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5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5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5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5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7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1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9.bin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4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5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6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6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6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2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6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9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19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ferent.ru/1/108059?l86" TargetMode="Externa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2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2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7A6D1F5-3E00-40AC-9926-0423AC69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358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3740AB5-7781-4259-929D-DC155B1C5F4C}"/>
              </a:ext>
            </a:extLst>
          </p:cNvPr>
          <p:cNvSpPr txBox="1">
            <a:spLocks noChangeArrowheads="1"/>
          </p:cNvSpPr>
          <p:nvPr/>
        </p:nvSpPr>
        <p:spPr>
          <a:xfrm>
            <a:off x="285750" y="571500"/>
            <a:ext cx="8610600" cy="435768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5000"/>
              </a:lnSpc>
              <a:defRPr/>
            </a:pPr>
            <a:r>
              <a:rPr lang="ru-RU" sz="5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  <a:cs typeface="Courier New" pitchFamily="49" charset="0"/>
              </a:rPr>
              <a:t>Силы и средства ГО субъектов РФ, муниципальных образований и организаций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589AF7B6-F30E-4CDB-BFCA-1B555DFF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2400" b="1"/>
              <a:t>Статья 15. Силы гражданской обороны</a:t>
            </a:r>
          </a:p>
          <a:p>
            <a:pPr marL="342900" indent="-342900">
              <a:defRPr/>
            </a:pPr>
            <a:endParaRPr lang="ru-RU" sz="2400" b="1"/>
          </a:p>
          <a:p>
            <a:pPr marL="342900" indent="-342900" algn="just">
              <a:lnSpc>
                <a:spcPct val="120000"/>
              </a:lnSpc>
              <a:buFontTx/>
              <a:buAutoNum type="arabicPeriod"/>
              <a:defRPr/>
            </a:pPr>
            <a:r>
              <a:rPr lang="ru-RU" sz="2400" b="1"/>
              <a:t>Силы гражданской обороны - воинские формирования, специально предназначенные для решения задач в области гражданской обороны, организационно   объединенные  в  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войска   гражданской обороны</a:t>
            </a:r>
            <a:r>
              <a:rPr lang="ru-RU" sz="2400" b="1"/>
              <a:t>,     а   также 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аварийно-спасательные   формирования</a:t>
            </a:r>
            <a:r>
              <a:rPr lang="ru-RU" sz="2400" b="1">
                <a:solidFill>
                  <a:srgbClr val="FFAE0D"/>
                </a:solidFill>
              </a:rPr>
              <a:t>   </a:t>
            </a:r>
            <a:r>
              <a:rPr lang="ru-RU" sz="2400" b="1"/>
              <a:t>и</a:t>
            </a:r>
            <a:r>
              <a:rPr lang="ru-RU" sz="2400" b="1">
                <a:solidFill>
                  <a:srgbClr val="FFAE0D"/>
                </a:solidFill>
              </a:rPr>
              <a:t>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спасательные службы.</a:t>
            </a:r>
          </a:p>
          <a:p>
            <a:pPr marL="342900" indent="-342900" algn="r">
              <a:lnSpc>
                <a:spcPct val="120000"/>
              </a:lnSpc>
              <a:defRPr/>
            </a:pPr>
            <a:r>
              <a:rPr lang="ru-RU" sz="2400" b="1"/>
              <a:t>(№ 28-ФЗ </a:t>
            </a:r>
            <a:r>
              <a:rPr lang="ru-RU" sz="2400" b="1">
                <a:solidFill>
                  <a:srgbClr val="FF3300"/>
                </a:solidFill>
              </a:rPr>
              <a:t>+ 122 ФЗ)</a:t>
            </a:r>
          </a:p>
          <a:p>
            <a:pPr marL="342900" indent="-342900" algn="just">
              <a:lnSpc>
                <a:spcPct val="120000"/>
              </a:lnSpc>
              <a:defRPr/>
            </a:pPr>
            <a:endParaRPr lang="ru-RU" sz="2400" b="1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CC8D273F-847D-4137-B6CE-E45BA4763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5" y="4857750"/>
            <a:ext cx="4291013" cy="533400"/>
          </a:xfrm>
          <a:prstGeom prst="rect">
            <a:avLst/>
          </a:prstGeom>
          <a:noFill/>
          <a:ln w="6350">
            <a:noFill/>
            <a:miter lim="800000"/>
            <a:headEnd/>
            <a:tailEnd type="none" w="sm" len="med"/>
          </a:ln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ru-RU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Силы  ВС  РФ,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ru-RU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привлекаемые  по  планам  ГО  и  взаимодействия</a:t>
            </a: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1B45BFDA-7619-4AE4-B7BC-CE82BA649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5429250"/>
            <a:ext cx="4149725" cy="533400"/>
          </a:xfrm>
          <a:prstGeom prst="rect">
            <a:avLst/>
          </a:prstGeom>
          <a:solidFill>
            <a:srgbClr val="F8F8F8">
              <a:alpha val="50195"/>
            </a:srgbClr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Воинские  формирования</a:t>
            </a:r>
          </a:p>
          <a:p>
            <a:pPr algn="ctr" eaLnBrk="0" hangingPunct="0">
              <a:lnSpc>
                <a:spcPct val="70000"/>
              </a:lnSpc>
              <a:defRPr/>
            </a:pPr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общего  назначения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6EF2A963-6243-4E7C-B637-3C4626178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6072188"/>
            <a:ext cx="4149725" cy="533400"/>
          </a:xfrm>
          <a:prstGeom prst="rect">
            <a:avLst/>
          </a:prstGeom>
          <a:solidFill>
            <a:srgbClr val="F8F8F8">
              <a:alpha val="50195"/>
            </a:srgbClr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Воинские  формирования</a:t>
            </a:r>
          </a:p>
          <a:p>
            <a:pPr algn="ctr" eaLnBrk="0" hangingPunct="0">
              <a:lnSpc>
                <a:spcPct val="70000"/>
              </a:lnSpc>
              <a:defRPr/>
            </a:pPr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специального  назначения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>
            <a:extLst>
              <a:ext uri="{FF2B5EF4-FFF2-40B4-BE49-F238E27FC236}">
                <a16:creationId xmlns:a16="http://schemas.microsoft.com/office/drawing/2014/main" id="{2DC6DDF4-8F91-4C90-A62A-5FA93BCDF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Обеспечение</a:t>
            </a:r>
            <a:r>
              <a:rPr lang="ru-RU"/>
              <a:t> нештатных аварийно-спасательных формирований специальными техникой, оборудованием, снаряжением, инструментами и материалами, </a:t>
            </a:r>
            <a:r>
              <a:rPr lang="ru-RU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осуществляется за счет техники и имущества, имеющихся в организациях</a:t>
            </a:r>
            <a:r>
              <a:rPr lang="ru-RU"/>
              <a:t> для обеспечения производственной деятельности</a:t>
            </a:r>
          </a:p>
          <a:p>
            <a:pPr algn="just">
              <a:defRPr/>
            </a:pPr>
            <a:endParaRPr lang="ru-RU"/>
          </a:p>
          <a:p>
            <a:pPr algn="just">
              <a:defRPr/>
            </a:pPr>
            <a:endParaRPr lang="ru-RU"/>
          </a:p>
          <a:p>
            <a:pPr algn="just">
              <a:defRPr/>
            </a:pPr>
            <a:endParaRPr lang="ru-RU"/>
          </a:p>
          <a:p>
            <a:pPr algn="just">
              <a:defRPr/>
            </a:pPr>
            <a:r>
              <a:rPr lang="ru-RU" b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Финансирование</a:t>
            </a:r>
            <a:r>
              <a:rPr lang="ru-RU">
                <a:solidFill>
                  <a:srgbClr val="000000"/>
                </a:solidFill>
              </a:rPr>
              <a:t> мероприятий по созданию, подготовке, оснащению и применению НАСФ осуществляется </a:t>
            </a:r>
            <a:r>
              <a:rPr lang="ru-RU" i="1">
                <a:solidFill>
                  <a:srgbClr val="0000FF"/>
                </a:solidFill>
              </a:rPr>
              <a:t>за счет финансовых средств организаций</a:t>
            </a:r>
            <a:r>
              <a:rPr lang="ru-RU">
                <a:solidFill>
                  <a:srgbClr val="000000"/>
                </a:solidFill>
              </a:rPr>
              <a:t>, создающих НАСФ, с учетом положений статьи 9 ФЗ от 12.02.1998 г. № 28-ФЗ «О гражданской обороне»</a:t>
            </a:r>
          </a:p>
          <a:p>
            <a:pPr algn="just">
              <a:defRPr/>
            </a:pPr>
            <a:endParaRPr lang="ru-RU">
              <a:solidFill>
                <a:srgbClr val="000000"/>
              </a:solidFill>
            </a:endParaRPr>
          </a:p>
          <a:p>
            <a:pPr algn="just">
              <a:defRPr/>
            </a:pPr>
            <a:endParaRPr lang="ru-RU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rgbClr val="CC6600"/>
                </a:solidFill>
              </a:rPr>
              <a:t>Организации всех форм собственности участвуют в ликвидации ЧС за счет собственных средств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80CF4E-E739-42B4-95AA-C0638069B79E}"/>
              </a:ext>
            </a:extLst>
          </p:cNvPr>
          <p:cNvSpPr txBox="1"/>
          <p:nvPr/>
        </p:nvSpPr>
        <p:spPr>
          <a:xfrm>
            <a:off x="285750" y="285750"/>
            <a:ext cx="8643938" cy="489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/>
              <a:t>Статья 10.</a:t>
            </a:r>
            <a:r>
              <a:rPr lang="ru-RU"/>
              <a:t> </a:t>
            </a:r>
            <a:r>
              <a:rPr lang="ru-RU" b="1"/>
              <a:t>Регистрация аварийно-спасательных служб</a:t>
            </a:r>
          </a:p>
          <a:p>
            <a:pPr algn="r">
              <a:defRPr/>
            </a:pPr>
            <a:r>
              <a:rPr lang="ru-RU" sz="1400" i="1">
                <a:solidFill>
                  <a:srgbClr val="000000"/>
                </a:solidFill>
              </a:rPr>
              <a:t>(Федеральный закон от 22 августа 1995 г. N 151-ФЗ </a:t>
            </a:r>
          </a:p>
          <a:p>
            <a:pPr algn="r">
              <a:defRPr/>
            </a:pPr>
            <a:r>
              <a:rPr lang="ru-RU" sz="1400" i="1">
                <a:solidFill>
                  <a:srgbClr val="000000"/>
                </a:solidFill>
              </a:rPr>
              <a:t>"Об аварийно-спасательных службах и статусе спасателей» </a:t>
            </a:r>
          </a:p>
          <a:p>
            <a:pPr algn="r">
              <a:defRPr/>
            </a:pPr>
            <a:r>
              <a:rPr lang="ru-RU" sz="1400" i="1">
                <a:solidFill>
                  <a:srgbClr val="000000"/>
                </a:solidFill>
              </a:rPr>
              <a:t>(в  редакции от 22 августа 2004 года N 122-ФЗ)</a:t>
            </a:r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 </a:t>
            </a:r>
          </a:p>
          <a:p>
            <a:pPr>
              <a:defRPr/>
            </a:pPr>
            <a:r>
              <a:rPr lang="ru-RU"/>
              <a:t>1. Все аварийно-спасательные службы, </a:t>
            </a:r>
            <a:r>
              <a:rPr lang="ru-RU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аварийно-спасательные формирования</a:t>
            </a:r>
            <a:r>
              <a:rPr lang="ru-RU"/>
              <a:t> подлежат обязательной регистрации.</a:t>
            </a:r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2. Регистрацию аварийно-спасательных служб, </a:t>
            </a:r>
            <a:r>
              <a:rPr lang="ru-RU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аварийно-спасательных формирований</a:t>
            </a:r>
            <a:r>
              <a:rPr lang="ru-RU"/>
              <a:t> установленным порядком осуществляют федеральный орган исполнительной власти, специально уполномоченный на решение задач в области защиты населения и территорий от чрезвычайных ситуаций, органы управления при органах исполнительной власти субъектов Российской Федерации и органы местного самоуправления, специально уполномоченные на решение задач в области защиты населения и территорий от чрезвычайных ситуаций, в соответствии со своими полномочиями.</a:t>
            </a:r>
          </a:p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>
            <a:extLst>
              <a:ext uri="{FF2B5EF4-FFF2-40B4-BE49-F238E27FC236}">
                <a16:creationId xmlns:a16="http://schemas.microsoft.com/office/drawing/2014/main" id="{F7B36919-AA1C-4AAC-927B-C54547D5E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4813"/>
            <a:ext cx="86423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ru-RU" sz="1600" dirty="0">
                <a:solidFill>
                  <a:srgbClr val="000000"/>
                </a:solidFill>
              </a:rPr>
              <a:t>( М Р )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b="1" i="1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Аттестацию нештатных аварийно-спасательных формирований</a:t>
            </a:r>
            <a:r>
              <a:rPr lang="ru-RU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и их личного состава осуществляют постоянно действующие территориальные и ведомственные аттестационные комиссии в соответствии с Квалификационными требованиями и методическими рекомендациями по проведению аттестации аварийно-спасательных служб, аварийно-спасательных формирований и спасателей, утвержденными Межведомственной комиссией по аттестации аварийно-спасательных формирований, спасателей и образовательных учреждений по их подготовке.</a:t>
            </a:r>
          </a:p>
          <a:p>
            <a:pPr algn="just">
              <a:lnSpc>
                <a:spcPct val="150000"/>
              </a:lnSpc>
              <a:defRPr/>
            </a:pPr>
            <a:endParaRPr lang="ru-RU" sz="1600" b="1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lang="ru-RU" sz="1600" b="1" dirty="0">
                <a:solidFill>
                  <a:srgbClr val="000000"/>
                </a:solidFill>
              </a:rPr>
              <a:t>Аттестованным нештатным аварийно-спасательных формированиям выдаются свидетельства установленного образца на проведение определенных видов аварийно-спасательных работ, а аттестованным членам формирований — удостоверение спасателя, книжка спасателя и жетон спасателя установленных образцов.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>
            <a:extLst>
              <a:ext uri="{FF2B5EF4-FFF2-40B4-BE49-F238E27FC236}">
                <a16:creationId xmlns:a16="http://schemas.microsoft.com/office/drawing/2014/main" id="{D7139063-56D0-4726-9D11-7E819A7D3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22263"/>
            <a:ext cx="8713788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ru-RU" altLang="en-US" sz="1600" b="1">
                <a:solidFill>
                  <a:srgbClr val="000000"/>
                </a:solidFill>
              </a:rPr>
              <a:t>( М Р )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ru-RU" altLang="en-US" sz="1600" b="1">
                <a:solidFill>
                  <a:srgbClr val="000000"/>
                </a:solidFill>
              </a:rPr>
              <a:t>Личный состав нештатных аварийно-спасательных формирований при привлечении к проведению работ по ликвидации чрезвычайной ситуации подлежит обязательному бесплатному личному страхованию.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endParaRPr lang="ru-RU" altLang="en-US" sz="1600" b="1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ru-RU" altLang="en-US" sz="1600" b="1">
                <a:solidFill>
                  <a:srgbClr val="000000"/>
                </a:solidFill>
              </a:rPr>
              <a:t>Аттестованные спасатели нештатных аварийно-спасательных формирований имеют право на льготное пенсионное обеспечение в соответствии с законодательством Российской Федерации.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endParaRPr lang="ru-RU" altLang="en-US" sz="1600" b="1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ru-RU" altLang="en-US" sz="1600" b="1">
                <a:solidFill>
                  <a:srgbClr val="000000"/>
                </a:solidFill>
              </a:rPr>
              <a:t>Граждане, не являющиеся спасателями, при привлечении их к проведению аварийно-спасательных работ подлежат обязательному бесплатному личному страхованию. 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>
            <a:extLst>
              <a:ext uri="{FF2B5EF4-FFF2-40B4-BE49-F238E27FC236}">
                <a16:creationId xmlns:a16="http://schemas.microsoft.com/office/drawing/2014/main" id="{C614EB55-B388-4450-9DA3-C480136C0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3375"/>
            <a:ext cx="84963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b="1">
                <a:solidFill>
                  <a:srgbClr val="000000"/>
                </a:solidFill>
                <a:latin typeface="Arial Black" panose="020B0A04020102020204" pitchFamily="34" charset="0"/>
              </a:rPr>
              <a:t>Подготовка НАСФ включает</a:t>
            </a:r>
          </a:p>
          <a:p>
            <a:pPr algn="just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en-US" b="1">
                <a:solidFill>
                  <a:srgbClr val="000000"/>
                </a:solidFill>
              </a:rPr>
              <a:t> Обучение по программам подготовки спасателей в учебных центрах и иных образовательных учреждениях в соответствии с Основными положениями аттестации АСС, АСФ и спасателей, утвержденными постановлением Правительства РФ от 22.11.1997 г. № 1479</a:t>
            </a:r>
          </a:p>
          <a:p>
            <a:pPr algn="just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en-US" b="1">
                <a:solidFill>
                  <a:srgbClr val="000000"/>
                </a:solidFill>
              </a:rPr>
              <a:t> Обучение руководителей формирований в УМЦ  ГО и ЧС субъектов РФ и на курсах ГО муниципальных образований</a:t>
            </a:r>
          </a:p>
          <a:p>
            <a:pPr algn="just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en-US" b="1">
                <a:solidFill>
                  <a:srgbClr val="000000"/>
                </a:solidFill>
              </a:rPr>
              <a:t> Обучение личного состава в организации в соответствии с примерной программой обучения личного состава НАСФ, рекомендуемой МЧС России</a:t>
            </a:r>
          </a:p>
          <a:p>
            <a:pPr algn="just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en-US" b="1">
                <a:solidFill>
                  <a:srgbClr val="000000"/>
                </a:solidFill>
              </a:rPr>
              <a:t> Участие формирований в учениях и тренировках по ГО и защите от ЧС, а также практических мероприятий по ликвидации последствий аварий и катастроф</a:t>
            </a:r>
          </a:p>
          <a:p>
            <a:pPr algn="just" eaLnBrk="1" hangingPunct="1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ru-RU" altLang="en-US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en-US" b="1">
                <a:solidFill>
                  <a:srgbClr val="0000FF"/>
                </a:solidFill>
              </a:rPr>
              <a:t>Основным методом проведения занятий является практическая тренировка (упражнение)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6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6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build="allAtOnce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Box 1">
            <a:extLst>
              <a:ext uri="{FF2B5EF4-FFF2-40B4-BE49-F238E27FC236}">
                <a16:creationId xmlns:a16="http://schemas.microsoft.com/office/drawing/2014/main" id="{F65D9A42-D335-4695-BEA7-92302243E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85750"/>
            <a:ext cx="8643938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i="1">
                <a:solidFill>
                  <a:srgbClr val="C00000"/>
                </a:solidFill>
              </a:rPr>
              <a:t>Готовность нештатных аварийно-спасательных ф</a:t>
            </a:r>
            <a:r>
              <a:rPr lang="ru-RU" altLang="en-US"/>
              <a:t>ормирований проверяется на занятиях, контрольных проверках и учениях. </a:t>
            </a:r>
          </a:p>
          <a:p>
            <a:pPr eaLnBrk="1" hangingPunct="1"/>
            <a:endParaRPr lang="ru-RU" altLang="en-US"/>
          </a:p>
          <a:p>
            <a:pPr eaLnBrk="1" hangingPunct="1">
              <a:lnSpc>
                <a:spcPct val="150000"/>
              </a:lnSpc>
            </a:pPr>
            <a:r>
              <a:rPr lang="ru-RU" altLang="en-US" i="1">
                <a:solidFill>
                  <a:srgbClr val="C00000"/>
                </a:solidFill>
              </a:rPr>
              <a:t>Проверяются: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en-US"/>
              <a:t> реальность расчетов по созданию формирований;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en-US"/>
              <a:t> готовность формирований и их способность решать задачи по предназначению;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en-US"/>
              <a:t> соответствие организационной структуры формирований характеру и объему выполняемых задач;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en-US"/>
              <a:t> обеспеченность формирований средствами индивидуальной защиты, техникой, имуществом и спецодеждой, а также порядок хранения материально-технических средств и их готовность к использованию;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en-US"/>
              <a:t> время сбора формирований, их выхода в район сосредоточения и к объектам проведения работ.</a:t>
            </a:r>
          </a:p>
          <a:p>
            <a:pPr eaLnBrk="1" hangingPunct="1"/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100000">
              <a:srgbClr val="728F72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FC8E744-4B02-4882-8550-079B51595140}"/>
              </a:ext>
            </a:extLst>
          </p:cNvPr>
          <p:cNvGraphicFramePr>
            <a:graphicFrameLocks noGrp="1"/>
          </p:cNvGraphicFramePr>
          <p:nvPr/>
        </p:nvGraphicFramePr>
        <p:xfrm>
          <a:off x="1785938" y="928688"/>
          <a:ext cx="5286375" cy="5792787"/>
        </p:xfrm>
        <a:graphic>
          <a:graphicData uri="http://schemas.openxmlformats.org/drawingml/2006/table">
            <a:tbl>
              <a:tblPr/>
              <a:tblGrid>
                <a:gridCol w="412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Наименование нештатных аварийно-спасательных формирований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личного состава, чел.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Сводная команда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119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Сводная команда механизации работ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94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Сводная группа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44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Разведывательная группа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16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инженерной разведки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23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радиационной, химической и биологической разведки</a:t>
                      </a: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*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13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Звено речной (морской) разведки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5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Звено разведки на средствах железнодорожного транспорта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5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эпидемического контроля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до 3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ветеринарного контроля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фитопатологического контроля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защиты растений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49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защиты животных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49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радиационной, химической и биологической защиты</a:t>
                      </a: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*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44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радиационной, химической и биологической защиты</a:t>
                      </a: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*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108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связи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25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Мобильный медицинский отряд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35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Инфекционный подвижный госпиталь на 200 коек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138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Хирургический полевой подвижный госпиталь на 300 коек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173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Токсико-терапевтический полевой подвижный госпиталь на 300 коек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171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эпидемиологической разведки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Санитарно-эпидемиологический отряд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21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Специализированная противоэпидемическая бригада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40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Бригада специализированной медицинской помощи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465" marR="604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E7D9FE-094E-43E1-9A00-FA59AE7F6EC8}"/>
              </a:ext>
            </a:extLst>
          </p:cNvPr>
          <p:cNvSpPr txBox="1"/>
          <p:nvPr/>
        </p:nvSpPr>
        <p:spPr>
          <a:xfrm>
            <a:off x="357188" y="214313"/>
            <a:ext cx="8429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Примерный перечень создаваемых территориальных </a:t>
            </a:r>
          </a:p>
          <a:p>
            <a:pPr>
              <a:defRPr/>
            </a:pPr>
            <a:r>
              <a:rPr lang="ru-RU" sz="1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нештатных аварийно-спасательных формирований</a:t>
            </a:r>
            <a:endParaRPr lang="ru-RU"/>
          </a:p>
        </p:txBody>
      </p:sp>
      <p:sp>
        <p:nvSpPr>
          <p:cNvPr id="134227" name="TextBox 4">
            <a:extLst>
              <a:ext uri="{FF2B5EF4-FFF2-40B4-BE49-F238E27FC236}">
                <a16:creationId xmlns:a16="http://schemas.microsoft.com/office/drawing/2014/main" id="{BC9F45FD-B2AB-404E-AF8A-9204BD39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214313"/>
            <a:ext cx="2428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900" b="1"/>
              <a:t>Приложение № 1</a:t>
            </a:r>
          </a:p>
          <a:p>
            <a:pPr eaLnBrk="1" hangingPunct="1"/>
            <a:r>
              <a:rPr lang="ru-RU" altLang="en-US" sz="900" b="1"/>
              <a:t>к Порядку, утвержденному приказом </a:t>
            </a:r>
          </a:p>
          <a:p>
            <a:pPr eaLnBrk="1" hangingPunct="1"/>
            <a:r>
              <a:rPr lang="ru-RU" altLang="en-US" sz="900" b="1"/>
              <a:t>МЧС России от27.12.2005 г. № 999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100000">
              <a:srgbClr val="728F72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E9EBD5B-15AD-4882-88B2-675DE464760C}"/>
              </a:ext>
            </a:extLst>
          </p:cNvPr>
          <p:cNvGraphicFramePr>
            <a:graphicFrameLocks noGrp="1"/>
          </p:cNvGraphicFramePr>
          <p:nvPr/>
        </p:nvGraphicFramePr>
        <p:xfrm>
          <a:off x="571500" y="214313"/>
          <a:ext cx="5000625" cy="6507162"/>
        </p:xfrm>
        <a:graphic>
          <a:graphicData uri="http://schemas.openxmlformats.org/drawingml/2006/table">
            <a:tbl>
              <a:tblPr/>
              <a:tblGrid>
                <a:gridCol w="407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Наименование нештатных аварийно-спасательных формирований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личного состава, чел.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Автосанитарный отряд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189 – 225 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Эвако-санитарная летучка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61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Противопожарная команда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25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Лесопожарная команда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40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по ремонту и восстановлению дорог и мостов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108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взрывных работ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30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по обслуживанию защитных сооружений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 – 34 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Звено по обслуживанию защитных сооружений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4– 9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защиты и эвакуации культурных ценностей</a:t>
                      </a: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**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41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Аварийно-газотехническая команда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44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Аварийно-техническая команда по электросетям 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59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водопроводно-канализационных (тепловых) сетей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34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охраны общественного порядка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44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охраны общественного порядка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16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Автоколонна для перевозки грузов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20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Автоколонна для перевозки населения 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26–35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Эвакуационная (техническая) группа 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12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Подвижная ремонтно-восстановительная группа (по ремонту автомобильной техники)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20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Подвижная ремонтно-восстановительная группа (по ремонту инженерной техники)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20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Звено подвоза воды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6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обеззараживания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49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Пункт санитарной обработки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20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Станция специальной обработки транспорта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21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Станция специальной обработки одежды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21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Подвижная автозаправочная станция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5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Подвижный пункт вещевого снабжения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14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Подвижный пункт питания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25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Подвижный пункт продовольственного снабжения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70125" algn="l"/>
                        </a:tabLst>
                      </a:pPr>
                      <a:r>
                        <a:rPr kumimoji="0" lang="ru-RU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12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81" marR="5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135262" name="TextBox 2">
            <a:extLst>
              <a:ext uri="{FF2B5EF4-FFF2-40B4-BE49-F238E27FC236}">
                <a16:creationId xmlns:a16="http://schemas.microsoft.com/office/drawing/2014/main" id="{328983EC-5845-48F1-9C62-867AEF426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214313"/>
            <a:ext cx="2286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100" b="1"/>
              <a:t>продолжение</a:t>
            </a:r>
          </a:p>
        </p:txBody>
      </p:sp>
      <p:sp>
        <p:nvSpPr>
          <p:cNvPr id="135263" name="TextBox 3">
            <a:extLst>
              <a:ext uri="{FF2B5EF4-FFF2-40B4-BE49-F238E27FC236}">
                <a16:creationId xmlns:a16="http://schemas.microsoft.com/office/drawing/2014/main" id="{57A48551-FFD7-42CC-8F3C-6908CAB9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2714625"/>
            <a:ext cx="307181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200" b="1">
                <a:solidFill>
                  <a:srgbClr val="FF0000"/>
                </a:solidFill>
              </a:rPr>
              <a:t>*</a:t>
            </a:r>
            <a:r>
              <a:rPr lang="ru-RU" altLang="en-US" sz="1200" b="1"/>
              <a:t> Создаются в субъектах Российской Федерации, городах, отнесенных к группам территорий по гражданской обороне, городах, имеющих химически опасные объекты или производство.</a:t>
            </a:r>
          </a:p>
          <a:p>
            <a:pPr eaLnBrk="1" hangingPunct="1"/>
            <a:endParaRPr lang="ru-RU" altLang="en-US" sz="1200" b="1"/>
          </a:p>
          <a:p>
            <a:pPr eaLnBrk="1" hangingPunct="1"/>
            <a:r>
              <a:rPr lang="ru-RU" altLang="en-US" sz="1200" b="1">
                <a:solidFill>
                  <a:srgbClr val="FF0000"/>
                </a:solidFill>
              </a:rPr>
              <a:t>**</a:t>
            </a:r>
            <a:r>
              <a:rPr lang="ru-RU" altLang="en-US" sz="1200" b="1"/>
              <a:t> Создается в субъектах Российской Федерации, городах, отнесенных к группам территорий по гражданской обороне, городах и населенных пунктах, имеющих памятники истории, культуры, архитектуры и другие ценности.</a:t>
            </a:r>
          </a:p>
          <a:p>
            <a:pPr eaLnBrk="1" hangingPunct="1"/>
            <a:endParaRPr lang="ru-RU" altLang="en-US" sz="12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100000">
              <a:srgbClr val="728F72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BA2D244-BD84-4925-A6A8-2125A7D4CF3C}"/>
              </a:ext>
            </a:extLst>
          </p:cNvPr>
          <p:cNvGraphicFramePr>
            <a:graphicFrameLocks noGrp="1"/>
          </p:cNvGraphicFramePr>
          <p:nvPr/>
        </p:nvGraphicFramePr>
        <p:xfrm>
          <a:off x="428625" y="857250"/>
          <a:ext cx="6572250" cy="5800725"/>
        </p:xfrm>
        <a:graphic>
          <a:graphicData uri="http://schemas.openxmlformats.org/drawingml/2006/table">
            <a:tbl>
              <a:tblPr/>
              <a:tblGrid>
                <a:gridCol w="5243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Наименование нештатных аварийно-спасательных формирований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личного состава (чел.)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Сводная команда 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107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Сводная команда механизации работ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94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Спасательная команда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103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Сводная группа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44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Спасательная группа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35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Разведывательная группа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16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ветеринарного контроля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фитопатологического контроля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связи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15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Звено связи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7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охраны общественного порядка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44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охраны общественного порядка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16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Противопожарная команда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25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Противопожарное звено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6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Аварийно-техническая команда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44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Санитарная дружина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23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Санитарный пост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  <a:tab pos="2636838" algn="ctr"/>
                          <a:tab pos="5273675" algn="r"/>
                        </a:tabLst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Пост радиационного, химического и биологического наблюдения</a:t>
                      </a: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*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3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Команда радиационной, химической и биологической защиты</a:t>
                      </a: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*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108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радиационной, химической и биологической защиты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*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44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 радиационной, химической и биологической разведки</a:t>
                      </a: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*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13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Подвижная автозаправочная станция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5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Эвакуационная группа (техническая)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12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Звено подвоза воды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6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Группа, звено по обслуживанию убежищ и укрытий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до 4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**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95" marR="47195" marT="24908" marB="2490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D052405-7949-4DAC-BE3E-77EB81F23226}"/>
              </a:ext>
            </a:extLst>
          </p:cNvPr>
          <p:cNvSpPr txBox="1"/>
          <p:nvPr/>
        </p:nvSpPr>
        <p:spPr>
          <a:xfrm>
            <a:off x="500063" y="214313"/>
            <a:ext cx="82867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Примерный перечень создаваемых  нештатных</a:t>
            </a:r>
          </a:p>
          <a:p>
            <a:pPr algn="just">
              <a:defRPr/>
            </a:pPr>
            <a:r>
              <a:rPr lang="ru-RU" sz="1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аварийно-спасательных формирований организаций</a:t>
            </a:r>
          </a:p>
        </p:txBody>
      </p:sp>
      <p:sp>
        <p:nvSpPr>
          <p:cNvPr id="136278" name="TextBox 3">
            <a:extLst>
              <a:ext uri="{FF2B5EF4-FFF2-40B4-BE49-F238E27FC236}">
                <a16:creationId xmlns:a16="http://schemas.microsoft.com/office/drawing/2014/main" id="{C5D46170-0696-4BD1-8726-A05FE2346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3214688"/>
            <a:ext cx="20002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en-US" sz="1200" b="1">
                <a:solidFill>
                  <a:srgbClr val="FF0000"/>
                </a:solidFill>
              </a:rPr>
              <a:t>* </a:t>
            </a:r>
            <a:r>
              <a:rPr lang="ru-RU" altLang="en-US" sz="1200" b="1">
                <a:solidFill>
                  <a:srgbClr val="000000"/>
                </a:solidFill>
              </a:rPr>
              <a:t>Создаются на ХОО, производящих или использующих АХОВ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en-US" sz="1200" b="1">
                <a:solidFill>
                  <a:srgbClr val="FF0000"/>
                </a:solidFill>
              </a:rPr>
              <a:t>** </a:t>
            </a:r>
            <a:r>
              <a:rPr lang="ru-RU" altLang="en-US" sz="1200" b="1">
                <a:solidFill>
                  <a:srgbClr val="000000"/>
                </a:solidFill>
              </a:rPr>
              <a:t>В мирное время.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en-US" sz="1200" b="1">
                <a:solidFill>
                  <a:srgbClr val="000000"/>
                </a:solidFill>
              </a:rPr>
              <a:t>При развертывании ЗС вместимостью до 150 чел. – 10 чел.,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en-US" sz="1200" b="1">
                <a:solidFill>
                  <a:srgbClr val="000000"/>
                </a:solidFill>
              </a:rPr>
              <a:t>от 150 до 600 чел. – 21 чел.,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en-US" sz="1200" b="1">
                <a:solidFill>
                  <a:srgbClr val="000000"/>
                </a:solidFill>
              </a:rPr>
              <a:t>более 600чел. – 36 чел.</a:t>
            </a:r>
            <a:endParaRPr lang="ru-RU" altLang="en-US" sz="1200" b="1">
              <a:solidFill>
                <a:srgbClr val="FF0000"/>
              </a:solidFill>
            </a:endParaRPr>
          </a:p>
          <a:p>
            <a:pPr eaLnBrk="1" hangingPunct="1"/>
            <a:endParaRPr lang="ru-RU" altLang="en-US" sz="1200"/>
          </a:p>
        </p:txBody>
      </p:sp>
      <p:sp>
        <p:nvSpPr>
          <p:cNvPr id="136279" name="TextBox 4">
            <a:extLst>
              <a:ext uri="{FF2B5EF4-FFF2-40B4-BE49-F238E27FC236}">
                <a16:creationId xmlns:a16="http://schemas.microsoft.com/office/drawing/2014/main" id="{9D572DC5-6BA3-40F8-B652-52E590188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214313"/>
            <a:ext cx="2428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900" b="1"/>
              <a:t>Приложение № 1</a:t>
            </a:r>
          </a:p>
          <a:p>
            <a:pPr eaLnBrk="1" hangingPunct="1"/>
            <a:r>
              <a:rPr lang="ru-RU" altLang="en-US" sz="900" b="1"/>
              <a:t>к Порядку, утвержденному приказом </a:t>
            </a:r>
          </a:p>
          <a:p>
            <a:pPr eaLnBrk="1" hangingPunct="1"/>
            <a:r>
              <a:rPr lang="ru-RU" altLang="en-US" sz="900" b="1"/>
              <a:t>МЧС России от27.12.2005 г. № 999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>
            <a:extLst>
              <a:ext uri="{FF2B5EF4-FFF2-40B4-BE49-F238E27FC236}">
                <a16:creationId xmlns:a16="http://schemas.microsoft.com/office/drawing/2014/main" id="{188AEC95-C68F-4F03-8B64-F0AC435B9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60350"/>
            <a:ext cx="8856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4616C88B-986F-4DA3-B1C3-5509D26B31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549275"/>
          <a:ext cx="8713788" cy="590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" name="Документ" r:id="rId4" imgW="6304682" imgH="8879790" progId="Word.Document.8">
                  <p:embed/>
                </p:oleObj>
              </mc:Choice>
              <mc:Fallback>
                <p:oleObj name="Документ" r:id="rId4" imgW="6304682" imgH="887979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49275"/>
                        <a:ext cx="8713788" cy="590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24" name="Group 4">
            <a:extLst>
              <a:ext uri="{FF2B5EF4-FFF2-40B4-BE49-F238E27FC236}">
                <a16:creationId xmlns:a16="http://schemas.microsoft.com/office/drawing/2014/main" id="{9711AD51-69AA-4F41-AB0C-936E2A2C3CEA}"/>
              </a:ext>
            </a:extLst>
          </p:cNvPr>
          <p:cNvGraphicFramePr>
            <a:graphicFrameLocks noGrp="1"/>
          </p:cNvGraphicFramePr>
          <p:nvPr/>
        </p:nvGraphicFramePr>
        <p:xfrm>
          <a:off x="107950" y="404813"/>
          <a:ext cx="8928100" cy="7175500"/>
        </p:xfrm>
        <a:graphic>
          <a:graphicData uri="http://schemas.openxmlformats.org/drawingml/2006/table">
            <a:tbl>
              <a:tblPr/>
              <a:tblGrid>
                <a:gridCol w="2808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2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134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формирований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л/с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(чел.)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Организации с численностью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рабочих и служащих (тыс. чел.)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Образовательные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учреждения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НИИ, ОКБ, СКБ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(чел.)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 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0,3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Менее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0,3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высшего проф. образова­ния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среднего проф. образова­ния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300 до 1000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менее 300</a:t>
                      </a: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580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Формирования общего назначения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3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Сводная команда (объектовая)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Сводная команда механизации работ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Спасательная команда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Сводная группа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Спасательная группа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135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Формирования специального назначения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Разведывательная группа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ветеринарного контроля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создаются на базе сельскохозяйственных организаций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фитопатологического контроля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связи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Звено связи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Команда  ООП</a:t>
                      </a: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охраны общественного порядка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Противопожарная команда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отделение 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Аварийно-техническая команда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4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Санитарная дружина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2–3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Создаются в мед.учреждениях</a:t>
                      </a: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41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Санитарный пост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создается на всех ОЭ и учреждениях из расчета 1 на 200 – 300 человек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 РХБ наблюдения*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2–3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636838" algn="ctr"/>
                          <a:tab pos="5273675" algn="r"/>
                        </a:tabLst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Команда РХБ защиты*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7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РХБ защиты*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4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РХБ разведки*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4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Подвижная автозаправочная станция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создаются  по 1 на объект (участок) работ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4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Эвакуационная группа (техническая)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4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Звено подвоза воды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Группа, звено по обслуживанию убежищ и укрытий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4**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создается по 1 на каждое защитное сооружение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16" marB="456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3376" name="Text Box 342">
            <a:extLst>
              <a:ext uri="{FF2B5EF4-FFF2-40B4-BE49-F238E27FC236}">
                <a16:creationId xmlns:a16="http://schemas.microsoft.com/office/drawing/2014/main" id="{EBA279A5-3CCB-44E4-8D9F-82DE63103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0"/>
            <a:ext cx="842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400" b="1">
                <a:solidFill>
                  <a:srgbClr val="000000"/>
                </a:solidFill>
              </a:rPr>
              <a:t>Расчет создания объектовых нештатных аварийно-спасательных формирований</a:t>
            </a:r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">
            <a:extLst>
              <a:ext uri="{FF2B5EF4-FFF2-40B4-BE49-F238E27FC236}">
                <a16:creationId xmlns:a16="http://schemas.microsoft.com/office/drawing/2014/main" id="{9B07F346-FD34-40E3-B555-A4BE0200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17859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85AC2B-3C03-4F2B-8C7D-705FAE1CF007}"/>
              </a:ext>
            </a:extLst>
          </p:cNvPr>
          <p:cNvSpPr txBox="1"/>
          <p:nvPr/>
        </p:nvSpPr>
        <p:spPr>
          <a:xfrm>
            <a:off x="2411413" y="1628775"/>
            <a:ext cx="6429375" cy="265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Федеральный закон</a:t>
            </a:r>
          </a:p>
          <a:p>
            <a:pPr algn="ctr">
              <a:defRPr/>
            </a:pPr>
            <a:r>
              <a:rPr lang="ru-RU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от 27 июля 2010 г. N </a:t>
            </a:r>
            <a:r>
              <a:rPr lang="ru-RU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223-ФЗ</a:t>
            </a:r>
            <a:r>
              <a:rPr lang="ru-RU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</a:p>
          <a:p>
            <a:pPr algn="ctr" fontAlgn="t"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 </a:t>
            </a:r>
          </a:p>
          <a:p>
            <a:pPr algn="ctr"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 ВНЕСЕНИИ ИЗМЕНЕНИЙ В ОТДЕЛЬНЫЕ ЗАКОНОДАТЕЛЬНЫЕ АКТЫ РОССИЙСКОЙ ФЕДЕРАЦИИ</a:t>
            </a:r>
          </a:p>
        </p:txBody>
      </p:sp>
      <p:sp>
        <p:nvSpPr>
          <p:cNvPr id="36868" name="TextBox 3">
            <a:extLst>
              <a:ext uri="{FF2B5EF4-FFF2-40B4-BE49-F238E27FC236}">
                <a16:creationId xmlns:a16="http://schemas.microsoft.com/office/drawing/2014/main" id="{96EFAABF-B303-4637-9157-9FD4F268D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357813"/>
            <a:ext cx="8429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i="1"/>
              <a:t>Статья 9  (223-ФЗ)</a:t>
            </a:r>
          </a:p>
          <a:p>
            <a:pPr eaLnBrk="1" hangingPunct="1"/>
            <a:r>
              <a:rPr lang="ru-RU" altLang="en-US" i="1"/>
              <a:t/>
            </a:r>
            <a:br>
              <a:rPr lang="ru-RU" altLang="en-US" i="1"/>
            </a:br>
            <a:r>
              <a:rPr lang="ru-RU" altLang="en-US" i="1"/>
              <a:t>    Настоящий Федеральный закон вступает в силу с 1 января 2011 года. 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2">
            <a:extLst>
              <a:ext uri="{FF2B5EF4-FFF2-40B4-BE49-F238E27FC236}">
                <a16:creationId xmlns:a16="http://schemas.microsoft.com/office/drawing/2014/main" id="{F162EC4E-C6A5-430B-BB20-33A9EB0E4C56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03213"/>
            <a:ext cx="8523288" cy="6319837"/>
            <a:chOff x="432" y="191"/>
            <a:chExt cx="5369" cy="3981"/>
          </a:xfrm>
        </p:grpSpPr>
        <p:sp>
          <p:nvSpPr>
            <p:cNvPr id="137219" name="Line 3">
              <a:extLst>
                <a:ext uri="{FF2B5EF4-FFF2-40B4-BE49-F238E27FC236}">
                  <a16:creationId xmlns:a16="http://schemas.microsoft.com/office/drawing/2014/main" id="{FE5EA48D-39D1-4890-B5AB-975249F5D0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74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0" name="Line 4">
              <a:extLst>
                <a:ext uri="{FF2B5EF4-FFF2-40B4-BE49-F238E27FC236}">
                  <a16:creationId xmlns:a16="http://schemas.microsoft.com/office/drawing/2014/main" id="{CCED45F1-A056-4E0C-80E2-01BFF9725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13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1" name="Text Box 5">
              <a:extLst>
                <a:ext uri="{FF2B5EF4-FFF2-40B4-BE49-F238E27FC236}">
                  <a16:creationId xmlns:a16="http://schemas.microsoft.com/office/drawing/2014/main" id="{2097212A-410F-429D-AEE7-CA205D1333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517"/>
              <a:ext cx="644" cy="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спасатель            -5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резчик метала    -2</a:t>
              </a:r>
            </a:p>
          </p:txBody>
        </p:sp>
        <p:sp>
          <p:nvSpPr>
            <p:cNvPr id="137222" name="Line 6">
              <a:extLst>
                <a:ext uri="{FF2B5EF4-FFF2-40B4-BE49-F238E27FC236}">
                  <a16:creationId xmlns:a16="http://schemas.microsoft.com/office/drawing/2014/main" id="{1EC3B142-E451-4A19-839F-2FED78513D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2" y="213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3" name="Line 7">
              <a:extLst>
                <a:ext uri="{FF2B5EF4-FFF2-40B4-BE49-F238E27FC236}">
                  <a16:creationId xmlns:a16="http://schemas.microsoft.com/office/drawing/2014/main" id="{4F2B5BF0-ACD8-4CED-B133-D75E2398F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608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4" name="Line 8">
              <a:extLst>
                <a:ext uri="{FF2B5EF4-FFF2-40B4-BE49-F238E27FC236}">
                  <a16:creationId xmlns:a16="http://schemas.microsoft.com/office/drawing/2014/main" id="{C7B1872F-A416-4D9F-8FDF-88EA54930F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600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5" name="Line 9">
              <a:extLst>
                <a:ext uri="{FF2B5EF4-FFF2-40B4-BE49-F238E27FC236}">
                  <a16:creationId xmlns:a16="http://schemas.microsoft.com/office/drawing/2014/main" id="{4366963E-E117-4D7A-AC34-93E7C2A356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13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6" name="Text Box 10">
              <a:extLst>
                <a:ext uri="{FF2B5EF4-FFF2-40B4-BE49-F238E27FC236}">
                  <a16:creationId xmlns:a16="http://schemas.microsoft.com/office/drawing/2014/main" id="{34174E21-A7D7-47CB-8524-DC9CEA2EA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" y="2334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1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7227" name="Text Box 11">
              <a:extLst>
                <a:ext uri="{FF2B5EF4-FFF2-40B4-BE49-F238E27FC236}">
                  <a16:creationId xmlns:a16="http://schemas.microsoft.com/office/drawing/2014/main" id="{5EA47AFB-A825-42AE-B9FE-86F050E7A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" y="2308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1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7228" name="Text Box 12">
              <a:extLst>
                <a:ext uri="{FF2B5EF4-FFF2-40B4-BE49-F238E27FC236}">
                  <a16:creationId xmlns:a16="http://schemas.microsoft.com/office/drawing/2014/main" id="{D482C251-7981-45DB-97CE-D37CB6EE6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" y="1830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1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7229" name="Line 13">
              <a:extLst>
                <a:ext uri="{FF2B5EF4-FFF2-40B4-BE49-F238E27FC236}">
                  <a16:creationId xmlns:a16="http://schemas.microsoft.com/office/drawing/2014/main" id="{ED38F2DA-94B7-4F99-9CE5-EA85D7477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8" y="213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30" name="Text Box 14">
              <a:extLst>
                <a:ext uri="{FF2B5EF4-FFF2-40B4-BE49-F238E27FC236}">
                  <a16:creationId xmlns:a16="http://schemas.microsoft.com/office/drawing/2014/main" id="{C527B53D-BF94-4518-9A49-51327C57B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080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7231" name="Text Box 15">
              <a:extLst>
                <a:ext uri="{FF2B5EF4-FFF2-40B4-BE49-F238E27FC236}">
                  <a16:creationId xmlns:a16="http://schemas.microsoft.com/office/drawing/2014/main" id="{FBF91F7B-1DE2-4FE7-B9C2-714B040789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936"/>
              <a:ext cx="853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командир-радист               -1    химик – разведчик             -1</a:t>
              </a:r>
            </a:p>
            <a:p>
              <a:pPr>
                <a:lnSpc>
                  <a:spcPct val="8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разведчик-сантехник        -1   </a:t>
              </a:r>
            </a:p>
            <a:p>
              <a:pPr>
                <a:lnSpc>
                  <a:spcPct val="8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радист                                 -1</a:t>
              </a:r>
            </a:p>
            <a:p>
              <a:pPr>
                <a:lnSpc>
                  <a:spcPct val="8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телефонист                         -1 </a:t>
              </a:r>
            </a:p>
            <a:p>
              <a:pPr>
                <a:lnSpc>
                  <a:spcPct val="8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водитель                             -1</a:t>
              </a:r>
              <a:endParaRPr lang="ru-RU" altLang="en-US" sz="7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8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груз. автомобиль               -1</a:t>
              </a:r>
            </a:p>
          </p:txBody>
        </p:sp>
        <p:sp>
          <p:nvSpPr>
            <p:cNvPr id="137232" name="Text Box 16">
              <a:extLst>
                <a:ext uri="{FF2B5EF4-FFF2-40B4-BE49-F238E27FC236}">
                  <a16:creationId xmlns:a16="http://schemas.microsoft.com/office/drawing/2014/main" id="{5928D596-BFF1-49C2-92AB-E66329789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2" y="1067"/>
              <a:ext cx="801" cy="3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командир-водитель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ремонтник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электрик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рем. мастерская       -1</a:t>
              </a:r>
            </a:p>
          </p:txBody>
        </p:sp>
        <p:sp>
          <p:nvSpPr>
            <p:cNvPr id="137233" name="Text Box 17">
              <a:extLst>
                <a:ext uri="{FF2B5EF4-FFF2-40B4-BE49-F238E27FC236}">
                  <a16:creationId xmlns:a16="http://schemas.microsoft.com/office/drawing/2014/main" id="{1D7F5591-B5CF-48DA-B769-95710E4C3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1416"/>
              <a:ext cx="3978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ru-RU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Г               Р               У               П               П               Ы</a:t>
              </a:r>
            </a:p>
          </p:txBody>
        </p:sp>
        <p:sp>
          <p:nvSpPr>
            <p:cNvPr id="137234" name="Text Box 18">
              <a:extLst>
                <a:ext uri="{FF2B5EF4-FFF2-40B4-BE49-F238E27FC236}">
                  <a16:creationId xmlns:a16="http://schemas.microsoft.com/office/drawing/2014/main" id="{FDC678B5-0DAD-4BA7-B547-6A6E67E537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837"/>
              <a:ext cx="1292" cy="1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900" b="1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Наименование                        К-во</a:t>
              </a:r>
            </a:p>
            <a:p>
              <a:pPr>
                <a:lnSpc>
                  <a:spcPct val="156000"/>
                </a:lnSpc>
              </a:pPr>
              <a:r>
                <a:rPr lang="ru-RU" altLang="en-US" sz="9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Личный состав</a:t>
              </a: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          119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Техника:</a:t>
              </a: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  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бульдозер                                    1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экскаватор                                   1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автокран                                      1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погрузчик                                    1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компрессорная станция             1</a:t>
              </a:r>
            </a:p>
            <a:p>
              <a:pPr>
                <a:lnSpc>
                  <a:spcPct val="5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электростанция:</a:t>
              </a:r>
            </a:p>
            <a:p>
              <a:pPr>
                <a:lnSpc>
                  <a:spcPct val="66000"/>
                </a:lnSpc>
                <a:buFontTx/>
                <a:buChar char="-"/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силовая                                      1</a:t>
              </a:r>
            </a:p>
            <a:p>
              <a:pPr>
                <a:lnSpc>
                  <a:spcPct val="66000"/>
                </a:lnSpc>
                <a:buFontTx/>
                <a:buChar char="-"/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осветительная                           1</a:t>
              </a:r>
            </a:p>
            <a:p>
              <a:pPr>
                <a:lnSpc>
                  <a:spcPct val="66000"/>
                </a:lnSpc>
                <a:buFontTx/>
                <a:buChar char="-"/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автовышка                                 1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бурильная маши                         1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ремонтно-водопроводная</a:t>
              </a:r>
              <a:b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</a:b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 машина                                       1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аварийная машина</a:t>
              </a:r>
              <a:b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</a:b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(по газу)                                      1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ремонтная мастерская               1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грузовой автомобиль                4</a:t>
              </a:r>
            </a:p>
            <a:p>
              <a:pPr>
                <a:lnSpc>
                  <a:spcPct val="66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сварочный аппарат                    2</a:t>
              </a:r>
            </a:p>
          </p:txBody>
        </p:sp>
        <p:sp>
          <p:nvSpPr>
            <p:cNvPr id="137235" name="Text Box 19">
              <a:extLst>
                <a:ext uri="{FF2B5EF4-FFF2-40B4-BE49-F238E27FC236}">
                  <a16:creationId xmlns:a16="http://schemas.microsoft.com/office/drawing/2014/main" id="{1E5BB0EE-DE80-4D95-B1CE-D087081E35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3072"/>
              <a:ext cx="3874" cy="1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74000"/>
                </a:lnSpc>
              </a:pPr>
              <a:r>
                <a:rPr lang="ru-RU" altLang="en-US" sz="9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Ориентировочные возможности за 10 часов работы:</a:t>
              </a:r>
            </a:p>
            <a:p>
              <a:pPr>
                <a:lnSpc>
                  <a:spcPct val="64000"/>
                </a:lnSpc>
              </a:pPr>
              <a:endParaRPr lang="ru-RU" altLang="en-US" sz="9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8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устройство проездов по завалу шириной 3-3,5 м ………………………………………..….……………... – 6-8км;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расчистка проездов в лесных завалах………………………………..……………………...………………..– 3км;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откопка и вскрытие заваленных убежищ…………………………………………………………………….– 25-30шт.;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извлечение пострадавших людей из-под завалов и убежищ……………………….…………………….…– 500 чел.;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устройство в лесу заградительных полос шириной 10м…………………………………………………… – 4-5км;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устройство оградительной канавы (шириной 0,7-1м, глубиной 1,5м) при пожарах на торфяниках …....– 0,6-0,9км;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возведение убежищ из лесоматериалов на 50 чел…………………………………………………………...– 1-2 шт.;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Или противорадиационных укрытий из материалов на 20 чел…………………………………….……….– .5-6 шт.</a:t>
              </a:r>
            </a:p>
            <a:p>
              <a:pPr>
                <a:lnSpc>
                  <a:spcPct val="74000"/>
                </a:lnSpc>
              </a:pPr>
              <a:endParaRPr lang="ru-RU" altLang="en-US" sz="9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74000"/>
                </a:lnSpc>
              </a:pPr>
              <a:r>
                <a:rPr lang="ru-RU" altLang="en-US" sz="9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Примечания:</a:t>
              </a:r>
            </a:p>
            <a:p>
              <a:pPr>
                <a:lnSpc>
                  <a:spcPct val="8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в зависимости от местных условий и характера возможных работ команда может усиливаться техникой, формированиями специального назначения (противопожарными, инженерами, медицинскими и др.);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оснащение техникой и имуществом, не указанными в схеме, согласно нормам оснащения.</a:t>
              </a:r>
            </a:p>
            <a:p>
              <a:pPr>
                <a:lnSpc>
                  <a:spcPct val="64000"/>
                </a:lnSpc>
              </a:pPr>
              <a:endParaRPr lang="ru-RU" altLang="en-US" sz="9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7236" name="Text Box 20">
              <a:extLst>
                <a:ext uri="{FF2B5EF4-FFF2-40B4-BE49-F238E27FC236}">
                  <a16:creationId xmlns:a16="http://schemas.microsoft.com/office/drawing/2014/main" id="{56419DE8-1471-4094-8488-B0708323F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520"/>
              <a:ext cx="633" cy="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ком.-крановщик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крановщик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машинист погр.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стропальщик    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автокран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автопогрузчик     -1</a:t>
              </a:r>
            </a:p>
          </p:txBody>
        </p:sp>
        <p:sp>
          <p:nvSpPr>
            <p:cNvPr id="137237" name="Text Box 21">
              <a:extLst>
                <a:ext uri="{FF2B5EF4-FFF2-40B4-BE49-F238E27FC236}">
                  <a16:creationId xmlns:a16="http://schemas.microsoft.com/office/drawing/2014/main" id="{3977DB7E-0E34-4715-80A1-A77DEB299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6" y="2472"/>
              <a:ext cx="672" cy="5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-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электромеханик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электромеханик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электромонтер     -3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водитель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автовышка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электростанция: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- силовая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- осветительная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груз. Автомобиль -1</a:t>
              </a:r>
            </a:p>
          </p:txBody>
        </p:sp>
        <p:sp>
          <p:nvSpPr>
            <p:cNvPr id="137238" name="Text Box 22">
              <a:extLst>
                <a:ext uri="{FF2B5EF4-FFF2-40B4-BE49-F238E27FC236}">
                  <a16:creationId xmlns:a16="http://schemas.microsoft.com/office/drawing/2014/main" id="{C04F5F29-4C69-4CB0-ADF1-F6EA1D1189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2472"/>
              <a:ext cx="672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компрессорщик  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водитель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компрессорная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станция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груз. автомобиль   -1</a:t>
              </a:r>
            </a:p>
          </p:txBody>
        </p:sp>
        <p:sp>
          <p:nvSpPr>
            <p:cNvPr id="137239" name="Text Box 23">
              <a:extLst>
                <a:ext uri="{FF2B5EF4-FFF2-40B4-BE49-F238E27FC236}">
                  <a16:creationId xmlns:a16="http://schemas.microsoft.com/office/drawing/2014/main" id="{A5AEFC22-F2B3-43B3-9332-708F4F1C9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4" y="2451"/>
              <a:ext cx="975" cy="5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командир-сантехник          -1</a:t>
              </a:r>
            </a:p>
            <a:p>
              <a:pPr>
                <a:lnSpc>
                  <a:spcPct val="6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слесарь-сантехник          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газосварщик                     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водитель                             -2</a:t>
              </a:r>
            </a:p>
            <a:p>
              <a:pPr>
                <a:lnSpc>
                  <a:spcPct val="6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рем.-водопровод. машина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груз. автомобиль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свар. аппарат                      -1 </a:t>
              </a:r>
            </a:p>
          </p:txBody>
        </p:sp>
        <p:sp>
          <p:nvSpPr>
            <p:cNvPr id="137240" name="Text Box 24">
              <a:extLst>
                <a:ext uri="{FF2B5EF4-FFF2-40B4-BE49-F238E27FC236}">
                  <a16:creationId xmlns:a16="http://schemas.microsoft.com/office/drawing/2014/main" id="{6F47CFD8-D9CA-4F62-9DBC-34E99D8E8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2472"/>
              <a:ext cx="953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командир-газопроводчик     -1</a:t>
              </a:r>
            </a:p>
            <a:p>
              <a:pPr>
                <a:lnSpc>
                  <a:spcPct val="6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слесарь-газопроводчик         -3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газосварщик                        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водитель              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авар. машина      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свар. аппарат                         -1</a:t>
              </a:r>
            </a:p>
          </p:txBody>
        </p:sp>
        <p:sp>
          <p:nvSpPr>
            <p:cNvPr id="137241" name="Line 25">
              <a:extLst>
                <a:ext uri="{FF2B5EF4-FFF2-40B4-BE49-F238E27FC236}">
                  <a16:creationId xmlns:a16="http://schemas.microsoft.com/office/drawing/2014/main" id="{EDEAB5EB-9F90-40BA-ADEC-A73C60D3F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600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42" name="Text Box 26">
              <a:extLst>
                <a:ext uri="{FF2B5EF4-FFF2-40B4-BE49-F238E27FC236}">
                  <a16:creationId xmlns:a16="http://schemas.microsoft.com/office/drawing/2014/main" id="{E6C95F4A-C948-41F6-B0A8-7CE65F3FD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1" y="840"/>
              <a:ext cx="869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группа связи </a:t>
              </a:r>
            </a:p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и разведки</a:t>
              </a:r>
            </a:p>
          </p:txBody>
        </p:sp>
        <p:sp>
          <p:nvSpPr>
            <p:cNvPr id="137243" name="Text Box 27">
              <a:extLst>
                <a:ext uri="{FF2B5EF4-FFF2-40B4-BE49-F238E27FC236}">
                  <a16:creationId xmlns:a16="http://schemas.microsoft.com/office/drawing/2014/main" id="{CDE903D4-3302-4C26-B0C7-0E4E0C68B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8" y="1014"/>
              <a:ext cx="682" cy="1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звено</a:t>
              </a:r>
            </a:p>
            <a:p>
              <a:pPr algn="ctr">
                <a:lnSpc>
                  <a:spcPct val="5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ремонтное </a:t>
              </a:r>
            </a:p>
          </p:txBody>
        </p:sp>
        <p:sp>
          <p:nvSpPr>
            <p:cNvPr id="137244" name="Line 28">
              <a:extLst>
                <a:ext uri="{FF2B5EF4-FFF2-40B4-BE49-F238E27FC236}">
                  <a16:creationId xmlns:a16="http://schemas.microsoft.com/office/drawing/2014/main" id="{17A8AA8B-8226-4F74-81E4-638E54C6EA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600"/>
              <a:ext cx="12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45" name="Line 29">
              <a:extLst>
                <a:ext uri="{FF2B5EF4-FFF2-40B4-BE49-F238E27FC236}">
                  <a16:creationId xmlns:a16="http://schemas.microsoft.com/office/drawing/2014/main" id="{9F559FFA-1A8D-43CA-AA2D-44543EBCB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600"/>
              <a:ext cx="103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46" name="Line 30">
              <a:extLst>
                <a:ext uri="{FF2B5EF4-FFF2-40B4-BE49-F238E27FC236}">
                  <a16:creationId xmlns:a16="http://schemas.microsoft.com/office/drawing/2014/main" id="{835DE368-F4DD-4943-B85C-99565EB11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960"/>
              <a:ext cx="0" cy="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47" name="Line 31">
              <a:extLst>
                <a:ext uri="{FF2B5EF4-FFF2-40B4-BE49-F238E27FC236}">
                  <a16:creationId xmlns:a16="http://schemas.microsoft.com/office/drawing/2014/main" id="{8C84C55C-2ABF-4766-9413-A232538F46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6" y="1958"/>
              <a:ext cx="0" cy="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48" name="Line 32">
              <a:extLst>
                <a:ext uri="{FF2B5EF4-FFF2-40B4-BE49-F238E27FC236}">
                  <a16:creationId xmlns:a16="http://schemas.microsoft.com/office/drawing/2014/main" id="{7AC9DDF9-C346-40D3-BF42-09A188C364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13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49" name="Line 33">
              <a:extLst>
                <a:ext uri="{FF2B5EF4-FFF2-40B4-BE49-F238E27FC236}">
                  <a16:creationId xmlns:a16="http://schemas.microsoft.com/office/drawing/2014/main" id="{A3FD1FB8-64D3-49B7-8327-8E0B644DA4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13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50" name="Line 34">
              <a:extLst>
                <a:ext uri="{FF2B5EF4-FFF2-40B4-BE49-F238E27FC236}">
                  <a16:creationId xmlns:a16="http://schemas.microsoft.com/office/drawing/2014/main" id="{D181B999-B3FB-4450-9222-5AAC959BA2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" y="160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51" name="Line 35">
              <a:extLst>
                <a:ext uri="{FF2B5EF4-FFF2-40B4-BE49-F238E27FC236}">
                  <a16:creationId xmlns:a16="http://schemas.microsoft.com/office/drawing/2014/main" id="{2B92C584-2266-4984-802F-9BF917C75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8" y="160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52" name="Line 36">
              <a:extLst>
                <a:ext uri="{FF2B5EF4-FFF2-40B4-BE49-F238E27FC236}">
                  <a16:creationId xmlns:a16="http://schemas.microsoft.com/office/drawing/2014/main" id="{AC24F3B8-86F0-46CE-8029-CF6DB6EC0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60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53" name="Text Box 37">
              <a:extLst>
                <a:ext uri="{FF2B5EF4-FFF2-40B4-BE49-F238E27FC236}">
                  <a16:creationId xmlns:a16="http://schemas.microsoft.com/office/drawing/2014/main" id="{6DCBE166-6A5E-4B4F-B50D-613415F07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1800"/>
              <a:ext cx="672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  -1</a:t>
              </a:r>
            </a:p>
          </p:txBody>
        </p:sp>
        <p:sp>
          <p:nvSpPr>
            <p:cNvPr id="137254" name="Text Box 38">
              <a:extLst>
                <a:ext uri="{FF2B5EF4-FFF2-40B4-BE49-F238E27FC236}">
                  <a16:creationId xmlns:a16="http://schemas.microsoft.com/office/drawing/2014/main" id="{D9FFD4A6-4362-4B5D-BEE0-9E71022C0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800"/>
              <a:ext cx="672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   -1</a:t>
              </a:r>
            </a:p>
          </p:txBody>
        </p:sp>
        <p:sp>
          <p:nvSpPr>
            <p:cNvPr id="137255" name="Text Box 39">
              <a:extLst>
                <a:ext uri="{FF2B5EF4-FFF2-40B4-BE49-F238E27FC236}">
                  <a16:creationId xmlns:a16="http://schemas.microsoft.com/office/drawing/2014/main" id="{2E5165EE-BD76-4292-A8F7-D5063040D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848"/>
              <a:ext cx="672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  -1</a:t>
              </a:r>
            </a:p>
          </p:txBody>
        </p:sp>
        <p:sp>
          <p:nvSpPr>
            <p:cNvPr id="137256" name="Text Box 40">
              <a:extLst>
                <a:ext uri="{FF2B5EF4-FFF2-40B4-BE49-F238E27FC236}">
                  <a16:creationId xmlns:a16="http://schemas.microsoft.com/office/drawing/2014/main" id="{8B6E71A3-71F2-477F-9C7D-A068B647C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680"/>
              <a:ext cx="738" cy="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спасательные</a:t>
              </a:r>
            </a:p>
          </p:txBody>
        </p:sp>
        <p:sp>
          <p:nvSpPr>
            <p:cNvPr id="137257" name="Text Box 41">
              <a:extLst>
                <a:ext uri="{FF2B5EF4-FFF2-40B4-BE49-F238E27FC236}">
                  <a16:creationId xmlns:a16="http://schemas.microsoft.com/office/drawing/2014/main" id="{0B1E937A-83F1-44CB-B3F8-1FA152FF28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8" y="1656"/>
              <a:ext cx="626" cy="1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механизации</a:t>
              </a:r>
            </a:p>
          </p:txBody>
        </p:sp>
        <p:sp>
          <p:nvSpPr>
            <p:cNvPr id="137258" name="Text Box 42">
              <a:extLst>
                <a:ext uri="{FF2B5EF4-FFF2-40B4-BE49-F238E27FC236}">
                  <a16:creationId xmlns:a16="http://schemas.microsoft.com/office/drawing/2014/main" id="{C7F4722A-A567-43D8-ACA9-8472656AF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7" y="1656"/>
              <a:ext cx="597" cy="1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сандружина</a:t>
              </a:r>
            </a:p>
          </p:txBody>
        </p:sp>
        <p:sp>
          <p:nvSpPr>
            <p:cNvPr id="137259" name="Text Box 43">
              <a:extLst>
                <a:ext uri="{FF2B5EF4-FFF2-40B4-BE49-F238E27FC236}">
                  <a16:creationId xmlns:a16="http://schemas.microsoft.com/office/drawing/2014/main" id="{00D003A3-D541-4353-BEF0-8A61176D71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4" y="1608"/>
              <a:ext cx="1033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аварийно-техническая</a:t>
              </a:r>
            </a:p>
          </p:txBody>
        </p:sp>
        <p:sp>
          <p:nvSpPr>
            <p:cNvPr id="137260" name="Text Box 44">
              <a:extLst>
                <a:ext uri="{FF2B5EF4-FFF2-40B4-BE49-F238E27FC236}">
                  <a16:creationId xmlns:a16="http://schemas.microsoft.com/office/drawing/2014/main" id="{C5F3AA5F-DBC8-4704-A63D-BA2A39BB2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" y="1800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137261" name="Text Box 45">
              <a:extLst>
                <a:ext uri="{FF2B5EF4-FFF2-40B4-BE49-F238E27FC236}">
                  <a16:creationId xmlns:a16="http://schemas.microsoft.com/office/drawing/2014/main" id="{BEC71086-2AAB-434B-9B71-443EFDAB47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1800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137262" name="Text Box 46">
              <a:extLst>
                <a:ext uri="{FF2B5EF4-FFF2-40B4-BE49-F238E27FC236}">
                  <a16:creationId xmlns:a16="http://schemas.microsoft.com/office/drawing/2014/main" id="{3CC32FF6-31C3-46B1-9D66-1D752295A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1800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137263" name="Text Box 47">
              <a:extLst>
                <a:ext uri="{FF2B5EF4-FFF2-40B4-BE49-F238E27FC236}">
                  <a16:creationId xmlns:a16="http://schemas.microsoft.com/office/drawing/2014/main" id="{92E46A50-566A-4EB9-B4D4-BB4267BE9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800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37264" name="Text Box 48">
              <a:extLst>
                <a:ext uri="{FF2B5EF4-FFF2-40B4-BE49-F238E27FC236}">
                  <a16:creationId xmlns:a16="http://schemas.microsoft.com/office/drawing/2014/main" id="{3A21D32A-DB40-40FD-AF2F-0FB5361667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128"/>
              <a:ext cx="827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звенья</a:t>
              </a:r>
            </a:p>
            <a:p>
              <a:pPr algn="ctr">
                <a:lnSpc>
                  <a:spcPct val="50000"/>
                </a:lnSpc>
              </a:pPr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спасательные </a:t>
              </a:r>
            </a:p>
          </p:txBody>
        </p:sp>
        <p:sp>
          <p:nvSpPr>
            <p:cNvPr id="137265" name="Text Box 49">
              <a:extLst>
                <a:ext uri="{FF2B5EF4-FFF2-40B4-BE49-F238E27FC236}">
                  <a16:creationId xmlns:a16="http://schemas.microsoft.com/office/drawing/2014/main" id="{6257E763-CAAF-42B7-8393-7B044198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8" y="1992"/>
              <a:ext cx="1363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з        в        е        н        ь        я </a:t>
              </a:r>
            </a:p>
          </p:txBody>
        </p:sp>
        <p:sp>
          <p:nvSpPr>
            <p:cNvPr id="137266" name="Text Box 50">
              <a:extLst>
                <a:ext uri="{FF2B5EF4-FFF2-40B4-BE49-F238E27FC236}">
                  <a16:creationId xmlns:a16="http://schemas.microsoft.com/office/drawing/2014/main" id="{221524A2-1ED4-4813-980F-F0EC2F080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2148"/>
              <a:ext cx="620" cy="1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бульдозерно-</a:t>
              </a:r>
            </a:p>
            <a:p>
              <a:pPr algn="ctr">
                <a:lnSpc>
                  <a:spcPct val="5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крановое</a:t>
              </a:r>
            </a:p>
          </p:txBody>
        </p:sp>
        <p:sp>
          <p:nvSpPr>
            <p:cNvPr id="137267" name="Text Box 51">
              <a:extLst>
                <a:ext uri="{FF2B5EF4-FFF2-40B4-BE49-F238E27FC236}">
                  <a16:creationId xmlns:a16="http://schemas.microsoft.com/office/drawing/2014/main" id="{F8B406B2-8ABE-4C58-AF28-DC47840C4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2157"/>
              <a:ext cx="547" cy="1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краново-</a:t>
              </a:r>
            </a:p>
            <a:p>
              <a:pPr algn="ctr">
                <a:lnSpc>
                  <a:spcPct val="6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погрузочное</a:t>
              </a:r>
            </a:p>
          </p:txBody>
        </p:sp>
        <p:sp>
          <p:nvSpPr>
            <p:cNvPr id="137268" name="Text Box 52">
              <a:extLst>
                <a:ext uri="{FF2B5EF4-FFF2-40B4-BE49-F238E27FC236}">
                  <a16:creationId xmlns:a16="http://schemas.microsoft.com/office/drawing/2014/main" id="{96F9CE46-2EDC-459C-BEB0-CFD0CAABD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" y="2136"/>
              <a:ext cx="646" cy="1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компрессорное</a:t>
              </a:r>
            </a:p>
          </p:txBody>
        </p:sp>
        <p:sp>
          <p:nvSpPr>
            <p:cNvPr id="137269" name="Text Box 53">
              <a:extLst>
                <a:ext uri="{FF2B5EF4-FFF2-40B4-BE49-F238E27FC236}">
                  <a16:creationId xmlns:a16="http://schemas.microsoft.com/office/drawing/2014/main" id="{1878E987-ADBB-4915-9E28-4ECAA3E9C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1" y="2169"/>
              <a:ext cx="466" cy="1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газовых</a:t>
              </a:r>
            </a:p>
            <a:p>
              <a:pPr algn="ctr">
                <a:lnSpc>
                  <a:spcPct val="5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сетей</a:t>
              </a:r>
            </a:p>
          </p:txBody>
        </p:sp>
        <p:sp>
          <p:nvSpPr>
            <p:cNvPr id="137270" name="Text Box 54">
              <a:extLst>
                <a:ext uri="{FF2B5EF4-FFF2-40B4-BE49-F238E27FC236}">
                  <a16:creationId xmlns:a16="http://schemas.microsoft.com/office/drawing/2014/main" id="{E184969F-4453-4B2B-8A48-CB7B880E6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328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7271" name="Text Box 55">
              <a:extLst>
                <a:ext uri="{FF2B5EF4-FFF2-40B4-BE49-F238E27FC236}">
                  <a16:creationId xmlns:a16="http://schemas.microsoft.com/office/drawing/2014/main" id="{A5730BBB-89DD-4B5C-BDC4-3C963952A1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328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37272" name="Text Box 56">
              <a:extLst>
                <a:ext uri="{FF2B5EF4-FFF2-40B4-BE49-F238E27FC236}">
                  <a16:creationId xmlns:a16="http://schemas.microsoft.com/office/drawing/2014/main" id="{D6043E33-E733-49A1-AAB9-8A77F6C56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" y="2328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7273" name="Text Box 57">
              <a:extLst>
                <a:ext uri="{FF2B5EF4-FFF2-40B4-BE49-F238E27FC236}">
                  <a16:creationId xmlns:a16="http://schemas.microsoft.com/office/drawing/2014/main" id="{5C1083F1-8232-4884-8FB9-2B18B012A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328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7274" name="Text Box 58">
              <a:extLst>
                <a:ext uri="{FF2B5EF4-FFF2-40B4-BE49-F238E27FC236}">
                  <a16:creationId xmlns:a16="http://schemas.microsoft.com/office/drawing/2014/main" id="{6930CCEE-6051-4BAF-AF51-1A5EC3049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0" y="2328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37275" name="Text Box 59">
              <a:extLst>
                <a:ext uri="{FF2B5EF4-FFF2-40B4-BE49-F238E27FC236}">
                  <a16:creationId xmlns:a16="http://schemas.microsoft.com/office/drawing/2014/main" id="{E234CC7F-4343-4B82-A7CA-28D1D54CF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2328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37276" name="Text Box 60">
              <a:extLst>
                <a:ext uri="{FF2B5EF4-FFF2-40B4-BE49-F238E27FC236}">
                  <a16:creationId xmlns:a16="http://schemas.microsoft.com/office/drawing/2014/main" id="{00E9B42C-2D76-4D40-8C9D-13E8523B2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0" y="1992"/>
              <a:ext cx="1363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1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з        в       е        н        ь        я </a:t>
              </a:r>
            </a:p>
          </p:txBody>
        </p:sp>
        <p:sp>
          <p:nvSpPr>
            <p:cNvPr id="137277" name="Line 61">
              <a:extLst>
                <a:ext uri="{FF2B5EF4-FFF2-40B4-BE49-F238E27FC236}">
                  <a16:creationId xmlns:a16="http://schemas.microsoft.com/office/drawing/2014/main" id="{B75DA02C-F4F5-497F-B979-CC06EADA3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136"/>
              <a:ext cx="118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78" name="Line 62">
              <a:extLst>
                <a:ext uri="{FF2B5EF4-FFF2-40B4-BE49-F238E27FC236}">
                  <a16:creationId xmlns:a16="http://schemas.microsoft.com/office/drawing/2014/main" id="{B5A5FA5E-1BE0-439E-A1C3-998E9AD02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608"/>
              <a:ext cx="480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79" name="Text Box 63">
              <a:extLst>
                <a:ext uri="{FF2B5EF4-FFF2-40B4-BE49-F238E27FC236}">
                  <a16:creationId xmlns:a16="http://schemas.microsoft.com/office/drawing/2014/main" id="{8B377409-71DB-427D-AD97-5259ED5CA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5" y="1206"/>
              <a:ext cx="231" cy="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7280" name="Text Box 64">
              <a:extLst>
                <a:ext uri="{FF2B5EF4-FFF2-40B4-BE49-F238E27FC236}">
                  <a16:creationId xmlns:a16="http://schemas.microsoft.com/office/drawing/2014/main" id="{CD11C8F8-8F0C-4682-9F32-38E6627F7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1" y="648"/>
              <a:ext cx="682" cy="1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зам. ком.</a:t>
              </a:r>
            </a:p>
            <a:p>
              <a:pPr algn="ctr">
                <a:lnSpc>
                  <a:spcPct val="5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по техчасти </a:t>
              </a:r>
            </a:p>
          </p:txBody>
        </p:sp>
        <p:sp>
          <p:nvSpPr>
            <p:cNvPr id="137281" name="Text Box 65">
              <a:extLst>
                <a:ext uri="{FF2B5EF4-FFF2-40B4-BE49-F238E27FC236}">
                  <a16:creationId xmlns:a16="http://schemas.microsoft.com/office/drawing/2014/main" id="{5213BB67-9517-4A7D-B3B1-D70DD591D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840"/>
              <a:ext cx="231" cy="1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7282" name="Text Box 66">
              <a:extLst>
                <a:ext uri="{FF2B5EF4-FFF2-40B4-BE49-F238E27FC236}">
                  <a16:creationId xmlns:a16="http://schemas.microsoft.com/office/drawing/2014/main" id="{C5F0F1BB-50E4-4413-A44C-E81291703B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280"/>
              <a:ext cx="258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37283" name="Rectangle 67">
              <a:extLst>
                <a:ext uri="{FF2B5EF4-FFF2-40B4-BE49-F238E27FC236}">
                  <a16:creationId xmlns:a16="http://schemas.microsoft.com/office/drawing/2014/main" id="{2C0DE88D-426B-425D-9A8F-866C0F78B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507"/>
              <a:ext cx="723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ком.-бульдозерист    -1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бульдозерист             -1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экскаваторщик          -1</a:t>
              </a:r>
            </a:p>
            <a:p>
              <a:pPr>
                <a:lnSpc>
                  <a:spcPct val="20000"/>
                </a:lnSpc>
                <a:spcBef>
                  <a:spcPct val="50000"/>
                </a:spcBef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бульдозер                  -1</a:t>
              </a:r>
            </a:p>
            <a:p>
              <a:pPr>
                <a:lnSpc>
                  <a:spcPct val="20000"/>
                </a:lnSpc>
                <a:spcBef>
                  <a:spcPct val="50000"/>
                </a:spcBef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экскаватор                 -1</a:t>
              </a:r>
            </a:p>
          </p:txBody>
        </p:sp>
        <p:sp>
          <p:nvSpPr>
            <p:cNvPr id="137284" name="Text Box 68">
              <a:extLst>
                <a:ext uri="{FF2B5EF4-FFF2-40B4-BE49-F238E27FC236}">
                  <a16:creationId xmlns:a16="http://schemas.microsoft.com/office/drawing/2014/main" id="{D2B96CC0-20FA-40CC-9F71-7329C75E4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5" y="191"/>
              <a:ext cx="235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СХЕМА</a:t>
              </a:r>
              <a:br>
                <a:rPr lang="ru-RU" altLang="en-US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en-US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организации сводной команды  (территориальной)</a:t>
              </a:r>
            </a:p>
          </p:txBody>
        </p:sp>
        <p:sp>
          <p:nvSpPr>
            <p:cNvPr id="137285" name="Line 69">
              <a:extLst>
                <a:ext uri="{FF2B5EF4-FFF2-40B4-BE49-F238E27FC236}">
                  <a16:creationId xmlns:a16="http://schemas.microsoft.com/office/drawing/2014/main" id="{8DE5A5EE-4A4C-41CF-ABC4-E326D408D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976"/>
              <a:ext cx="129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86" name="Line 70">
              <a:extLst>
                <a:ext uri="{FF2B5EF4-FFF2-40B4-BE49-F238E27FC236}">
                  <a16:creationId xmlns:a16="http://schemas.microsoft.com/office/drawing/2014/main" id="{CA4BAB09-0460-4480-9F55-BE179AFA9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2850"/>
              <a:ext cx="0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87" name="Text Box 71">
              <a:extLst>
                <a:ext uri="{FF2B5EF4-FFF2-40B4-BE49-F238E27FC236}">
                  <a16:creationId xmlns:a16="http://schemas.microsoft.com/office/drawing/2014/main" id="{59F5515C-8103-496D-B29D-C853E02A8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155"/>
              <a:ext cx="982" cy="1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водопроводно-</a:t>
              </a:r>
            </a:p>
            <a:p>
              <a:pPr algn="ctr">
                <a:lnSpc>
                  <a:spcPct val="7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канализационных сетей</a:t>
              </a:r>
            </a:p>
          </p:txBody>
        </p:sp>
        <p:sp>
          <p:nvSpPr>
            <p:cNvPr id="137288" name="Text Box 72">
              <a:extLst>
                <a:ext uri="{FF2B5EF4-FFF2-40B4-BE49-F238E27FC236}">
                  <a16:creationId xmlns:a16="http://schemas.microsoft.com/office/drawing/2014/main" id="{4F4F5336-182E-4557-905D-E8DE3AC993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169"/>
              <a:ext cx="570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электро-техническое</a:t>
              </a:r>
            </a:p>
          </p:txBody>
        </p:sp>
        <p:sp>
          <p:nvSpPr>
            <p:cNvPr id="137289" name="Line 73">
              <a:extLst>
                <a:ext uri="{FF2B5EF4-FFF2-40B4-BE49-F238E27FC236}">
                  <a16:creationId xmlns:a16="http://schemas.microsoft.com/office/drawing/2014/main" id="{B7E82322-AB0B-41E1-9C2F-2D446DCEF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132"/>
              <a:ext cx="152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90" name="Text Box 74">
              <a:extLst>
                <a:ext uri="{FF2B5EF4-FFF2-40B4-BE49-F238E27FC236}">
                  <a16:creationId xmlns:a16="http://schemas.microsoft.com/office/drawing/2014/main" id="{F2B52DCB-DE77-428B-9F6C-81349656B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513"/>
              <a:ext cx="559" cy="2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команды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2">
            <a:extLst>
              <a:ext uri="{FF2B5EF4-FFF2-40B4-BE49-F238E27FC236}">
                <a16:creationId xmlns:a16="http://schemas.microsoft.com/office/drawing/2014/main" id="{AE4EA93A-AD09-4D51-961E-B053CFCA356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28600"/>
            <a:ext cx="8839200" cy="6546850"/>
            <a:chOff x="96" y="144"/>
            <a:chExt cx="5568" cy="4124"/>
          </a:xfrm>
        </p:grpSpPr>
        <p:sp>
          <p:nvSpPr>
            <p:cNvPr id="138243" name="Text Box 3">
              <a:extLst>
                <a:ext uri="{FF2B5EF4-FFF2-40B4-BE49-F238E27FC236}">
                  <a16:creationId xmlns:a16="http://schemas.microsoft.com/office/drawing/2014/main" id="{C40A80F8-5525-4E15-B6BA-42BBEFC84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008"/>
              <a:ext cx="792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командир-радист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химик – разведчик             -1</a:t>
              </a:r>
            </a:p>
            <a:p>
              <a:pPr>
                <a:lnSpc>
                  <a:spcPct val="8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разведчик-сантехник        -1   </a:t>
              </a:r>
            </a:p>
            <a:p>
              <a:pPr>
                <a:lnSpc>
                  <a:spcPct val="8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радист                                 -1</a:t>
              </a:r>
            </a:p>
            <a:p>
              <a:pPr>
                <a:lnSpc>
                  <a:spcPct val="8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телефонист                         -1 </a:t>
              </a:r>
            </a:p>
            <a:p>
              <a:pPr>
                <a:lnSpc>
                  <a:spcPct val="8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водитель                             -1</a:t>
              </a:r>
              <a:endParaRPr lang="ru-RU" altLang="en-US" sz="7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8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груз. автомобиль               -1</a:t>
              </a:r>
            </a:p>
          </p:txBody>
        </p:sp>
        <p:sp>
          <p:nvSpPr>
            <p:cNvPr id="138244" name="Line 4">
              <a:extLst>
                <a:ext uri="{FF2B5EF4-FFF2-40B4-BE49-F238E27FC236}">
                  <a16:creationId xmlns:a16="http://schemas.microsoft.com/office/drawing/2014/main" id="{E0E7E32E-9156-46C4-A86D-775BFD4437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672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45" name="Line 5">
              <a:extLst>
                <a:ext uri="{FF2B5EF4-FFF2-40B4-BE49-F238E27FC236}">
                  <a16:creationId xmlns:a16="http://schemas.microsoft.com/office/drawing/2014/main" id="{40D2CF5E-6DE7-4E66-8D23-FC8B2D79E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225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46" name="Line 6">
              <a:extLst>
                <a:ext uri="{FF2B5EF4-FFF2-40B4-BE49-F238E27FC236}">
                  <a16:creationId xmlns:a16="http://schemas.microsoft.com/office/drawing/2014/main" id="{05872870-D2BE-4665-814D-6536AFF7E5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225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47" name="Line 7">
              <a:extLst>
                <a:ext uri="{FF2B5EF4-FFF2-40B4-BE49-F238E27FC236}">
                  <a16:creationId xmlns:a16="http://schemas.microsoft.com/office/drawing/2014/main" id="{4921B7DD-6A6B-4ACB-8381-6AE34616C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25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48" name="Text Box 8">
              <a:extLst>
                <a:ext uri="{FF2B5EF4-FFF2-40B4-BE49-F238E27FC236}">
                  <a16:creationId xmlns:a16="http://schemas.microsoft.com/office/drawing/2014/main" id="{070CA7CF-A919-4311-87B4-030312044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" y="2733"/>
              <a:ext cx="598" cy="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спасатель           -5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резчик метала   -2</a:t>
              </a:r>
            </a:p>
          </p:txBody>
        </p:sp>
        <p:sp>
          <p:nvSpPr>
            <p:cNvPr id="138249" name="Line 9">
              <a:extLst>
                <a:ext uri="{FF2B5EF4-FFF2-40B4-BE49-F238E27FC236}">
                  <a16:creationId xmlns:a16="http://schemas.microsoft.com/office/drawing/2014/main" id="{8FF8E026-67DA-4FCC-8CF9-3DAB2298E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632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0" name="Text Box 10">
              <a:extLst>
                <a:ext uri="{FF2B5EF4-FFF2-40B4-BE49-F238E27FC236}">
                  <a16:creationId xmlns:a16="http://schemas.microsoft.com/office/drawing/2014/main" id="{9FCBC911-BE49-445D-B0B8-77D6776CD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" y="2550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1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8251" name="Text Box 11">
              <a:extLst>
                <a:ext uri="{FF2B5EF4-FFF2-40B4-BE49-F238E27FC236}">
                  <a16:creationId xmlns:a16="http://schemas.microsoft.com/office/drawing/2014/main" id="{67F1E7A0-6F72-4ADA-88D9-A09D09EA9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" y="2524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1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8252" name="Text Box 12">
              <a:extLst>
                <a:ext uri="{FF2B5EF4-FFF2-40B4-BE49-F238E27FC236}">
                  <a16:creationId xmlns:a16="http://schemas.microsoft.com/office/drawing/2014/main" id="{F4394CCA-1B58-45A7-A697-8A6846BB5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" y="1968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 sz="10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8253" name="Text Box 13">
              <a:extLst>
                <a:ext uri="{FF2B5EF4-FFF2-40B4-BE49-F238E27FC236}">
                  <a16:creationId xmlns:a16="http://schemas.microsoft.com/office/drawing/2014/main" id="{219CF9D9-F978-4BBC-B527-4FC3D6E00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1104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8254" name="Text Box 14">
              <a:extLst>
                <a:ext uri="{FF2B5EF4-FFF2-40B4-BE49-F238E27FC236}">
                  <a16:creationId xmlns:a16="http://schemas.microsoft.com/office/drawing/2014/main" id="{9F4E37FA-6651-4657-84E5-BA6F37E30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1440"/>
              <a:ext cx="3696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ru-RU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Г               Р               У               П               П               Ы</a:t>
              </a:r>
            </a:p>
          </p:txBody>
        </p:sp>
        <p:sp>
          <p:nvSpPr>
            <p:cNvPr id="138255" name="Text Box 15">
              <a:extLst>
                <a:ext uri="{FF2B5EF4-FFF2-40B4-BE49-F238E27FC236}">
                  <a16:creationId xmlns:a16="http://schemas.microsoft.com/office/drawing/2014/main" id="{F69EF8AD-F3C4-4F4E-8840-4EA7C26CF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3168"/>
              <a:ext cx="4268" cy="1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74000"/>
                </a:lnSpc>
              </a:pPr>
              <a:r>
                <a:rPr lang="ru-RU" altLang="en-US" sz="9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Ориентировочные возможности за 10 часов работы:</a:t>
              </a:r>
            </a:p>
            <a:p>
              <a:pPr>
                <a:lnSpc>
                  <a:spcPct val="64000"/>
                </a:lnSpc>
              </a:pPr>
              <a:endParaRPr lang="ru-RU" altLang="en-US" sz="9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6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устройство проездов по завалу шириной 3-3,5 м …………………..…………………………………..….…..– 6-8км;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откопка и вскрытие заваленных убежищ…………………………………………..………………………….. – 25-30шт.;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извлечение пострадавших людей из-под завалов и убежищ………………………………….…………....….– 500 чел.;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возведение убежищ из лесоматериалов на 50-100 чел……………………………………..…………………..– 1-2 шт.;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или противорадиационных укрытий из материалов на 20 чел………………………………………………...– 5-6 шт.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отключение 5-10 участков разрушенных сетей;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установка в 10 колодцах пробок или заглушек;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устройство до 100 м обводных линий на водопроводно-канализационных и газовых сетях.</a:t>
              </a:r>
            </a:p>
            <a:p>
              <a:pPr>
                <a:lnSpc>
                  <a:spcPct val="84000"/>
                </a:lnSpc>
              </a:pPr>
              <a:endParaRPr lang="ru-RU" altLang="en-US" sz="9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  <a:p>
              <a:pPr>
                <a:lnSpc>
                  <a:spcPct val="84000"/>
                </a:lnSpc>
              </a:pPr>
              <a:r>
                <a:rPr lang="ru-RU" altLang="en-US" sz="9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Примечания:</a:t>
              </a:r>
            </a:p>
            <a:p>
              <a:pPr>
                <a:lnSpc>
                  <a:spcPct val="8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в зависимости от местных условий и характера возможных работ команда может усиливаться техникой, формированиями специального назначения (противопожарными, инженерами, медицинскими и др.);</a:t>
              </a:r>
            </a:p>
            <a:p>
              <a:pPr>
                <a:lnSpc>
                  <a:spcPct val="74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оснащение техникой и имуществом, не указанными в схеме, согласно нормам оснащения.</a:t>
              </a:r>
            </a:p>
            <a:p>
              <a:pPr>
                <a:lnSpc>
                  <a:spcPct val="64000"/>
                </a:lnSpc>
              </a:pPr>
              <a:endParaRPr lang="ru-RU" altLang="en-US" sz="9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8256" name="Text Box 16">
              <a:extLst>
                <a:ext uri="{FF2B5EF4-FFF2-40B4-BE49-F238E27FC236}">
                  <a16:creationId xmlns:a16="http://schemas.microsoft.com/office/drawing/2014/main" id="{BD8A1E3C-D881-4D7C-B816-F60238C3CA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661"/>
              <a:ext cx="960" cy="4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командир-электромеханик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электромеханик  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электромонтер                       -4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водитель              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электростанция: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- силовая              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- осветительная   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груз. автомобиль                    -1</a:t>
              </a:r>
            </a:p>
          </p:txBody>
        </p:sp>
        <p:sp>
          <p:nvSpPr>
            <p:cNvPr id="138257" name="Text Box 17">
              <a:extLst>
                <a:ext uri="{FF2B5EF4-FFF2-40B4-BE49-F238E27FC236}">
                  <a16:creationId xmlns:a16="http://schemas.microsoft.com/office/drawing/2014/main" id="{C89EAE7D-3696-48EE-887E-3EC5D543D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656"/>
              <a:ext cx="792" cy="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командир-сантехник       -1</a:t>
              </a:r>
            </a:p>
            <a:p>
              <a:pPr>
                <a:lnSpc>
                  <a:spcPct val="6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слесарь-сантехник       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газосварщик                 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водитель        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груз. автомобиль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свар. аппарат                   -1 </a:t>
              </a:r>
            </a:p>
          </p:txBody>
        </p:sp>
        <p:sp>
          <p:nvSpPr>
            <p:cNvPr id="138258" name="Text Box 18">
              <a:extLst>
                <a:ext uri="{FF2B5EF4-FFF2-40B4-BE49-F238E27FC236}">
                  <a16:creationId xmlns:a16="http://schemas.microsoft.com/office/drawing/2014/main" id="{3814922A-4426-48F6-ADD2-6DA15B809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9" y="2640"/>
              <a:ext cx="885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-газопроводчик    -1</a:t>
              </a:r>
            </a:p>
            <a:p>
              <a:pPr>
                <a:lnSpc>
                  <a:spcPct val="6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слесарь-газопроводчик      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газосварщик                           -2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водитель              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груз. автомобиль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свар. аппарат                         -1</a:t>
              </a:r>
            </a:p>
          </p:txBody>
        </p:sp>
        <p:sp>
          <p:nvSpPr>
            <p:cNvPr id="138259" name="Line 19">
              <a:extLst>
                <a:ext uri="{FF2B5EF4-FFF2-40B4-BE49-F238E27FC236}">
                  <a16:creationId xmlns:a16="http://schemas.microsoft.com/office/drawing/2014/main" id="{62ADC2FB-9E7A-462F-B9E2-435FB5566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62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0" name="Text Box 20">
              <a:extLst>
                <a:ext uri="{FF2B5EF4-FFF2-40B4-BE49-F238E27FC236}">
                  <a16:creationId xmlns:a16="http://schemas.microsoft.com/office/drawing/2014/main" id="{7FE4EB5E-0ADA-440F-8527-CDEE1BF94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537"/>
              <a:ext cx="519" cy="2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команды</a:t>
              </a:r>
            </a:p>
          </p:txBody>
        </p:sp>
        <p:sp>
          <p:nvSpPr>
            <p:cNvPr id="138261" name="Text Box 21">
              <a:extLst>
                <a:ext uri="{FF2B5EF4-FFF2-40B4-BE49-F238E27FC236}">
                  <a16:creationId xmlns:a16="http://schemas.microsoft.com/office/drawing/2014/main" id="{3BF34EE0-DA31-40A4-B102-1B1484BAA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7" y="864"/>
              <a:ext cx="609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группа связи </a:t>
              </a:r>
            </a:p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и разведки</a:t>
              </a:r>
            </a:p>
          </p:txBody>
        </p:sp>
        <p:sp>
          <p:nvSpPr>
            <p:cNvPr id="138262" name="Line 22">
              <a:extLst>
                <a:ext uri="{FF2B5EF4-FFF2-40B4-BE49-F238E27FC236}">
                  <a16:creationId xmlns:a16="http://schemas.microsoft.com/office/drawing/2014/main" id="{6AC6BEA0-B3FD-4981-B2EC-20C31DE3AB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8" y="624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3" name="Line 23">
              <a:extLst>
                <a:ext uri="{FF2B5EF4-FFF2-40B4-BE49-F238E27FC236}">
                  <a16:creationId xmlns:a16="http://schemas.microsoft.com/office/drawing/2014/main" id="{1D9798A6-F19C-43D6-9B80-5D6F64C4E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163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4" name="Text Box 24">
              <a:extLst>
                <a:ext uri="{FF2B5EF4-FFF2-40B4-BE49-F238E27FC236}">
                  <a16:creationId xmlns:a16="http://schemas.microsoft.com/office/drawing/2014/main" id="{8FB74FDE-CA7D-4DA5-8D12-49BDCB36E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0" y="2282"/>
              <a:ext cx="898" cy="1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водопроводно-</a:t>
              </a:r>
            </a:p>
            <a:p>
              <a:pPr algn="ctr">
                <a:lnSpc>
                  <a:spcPct val="7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канализационных сетей</a:t>
              </a:r>
            </a:p>
          </p:txBody>
        </p:sp>
        <p:sp>
          <p:nvSpPr>
            <p:cNvPr id="138265" name="Text Box 25">
              <a:extLst>
                <a:ext uri="{FF2B5EF4-FFF2-40B4-BE49-F238E27FC236}">
                  <a16:creationId xmlns:a16="http://schemas.microsoft.com/office/drawing/2014/main" id="{E9DEA170-E788-4438-B1C1-3B38791A7F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304"/>
              <a:ext cx="768" cy="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электро-техническое</a:t>
              </a:r>
            </a:p>
          </p:txBody>
        </p:sp>
        <p:sp>
          <p:nvSpPr>
            <p:cNvPr id="138266" name="Text Box 26">
              <a:extLst>
                <a:ext uri="{FF2B5EF4-FFF2-40B4-BE49-F238E27FC236}">
                  <a16:creationId xmlns:a16="http://schemas.microsoft.com/office/drawing/2014/main" id="{045E0098-7A0B-4602-9E38-30156AC901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1920"/>
              <a:ext cx="528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 -1</a:t>
              </a:r>
            </a:p>
          </p:txBody>
        </p:sp>
        <p:sp>
          <p:nvSpPr>
            <p:cNvPr id="138267" name="Text Box 27">
              <a:extLst>
                <a:ext uri="{FF2B5EF4-FFF2-40B4-BE49-F238E27FC236}">
                  <a16:creationId xmlns:a16="http://schemas.microsoft.com/office/drawing/2014/main" id="{A2B44E05-69CD-4A88-BA31-BD0416A94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" y="1938"/>
              <a:ext cx="528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  -1</a:t>
              </a:r>
            </a:p>
          </p:txBody>
        </p:sp>
        <p:sp>
          <p:nvSpPr>
            <p:cNvPr id="138268" name="Text Box 28">
              <a:extLst>
                <a:ext uri="{FF2B5EF4-FFF2-40B4-BE49-F238E27FC236}">
                  <a16:creationId xmlns:a16="http://schemas.microsoft.com/office/drawing/2014/main" id="{A4877EE1-DAD3-4E6F-9954-F63884844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710"/>
              <a:ext cx="686" cy="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спасательные</a:t>
              </a:r>
            </a:p>
          </p:txBody>
        </p:sp>
        <p:sp>
          <p:nvSpPr>
            <p:cNvPr id="138269" name="Text Box 29">
              <a:extLst>
                <a:ext uri="{FF2B5EF4-FFF2-40B4-BE49-F238E27FC236}">
                  <a16:creationId xmlns:a16="http://schemas.microsoft.com/office/drawing/2014/main" id="{70D91E1D-7790-4583-AF4C-8FD6DEF1A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0" y="1680"/>
              <a:ext cx="1302" cy="1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механизации</a:t>
              </a:r>
            </a:p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и аварийно-техническая</a:t>
              </a:r>
            </a:p>
          </p:txBody>
        </p:sp>
        <p:sp>
          <p:nvSpPr>
            <p:cNvPr id="138270" name="Text Box 30">
              <a:extLst>
                <a:ext uri="{FF2B5EF4-FFF2-40B4-BE49-F238E27FC236}">
                  <a16:creationId xmlns:a16="http://schemas.microsoft.com/office/drawing/2014/main" id="{F54D336A-BC9B-40AE-9C8F-8946B88FF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1" y="1680"/>
              <a:ext cx="555" cy="1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сандружина</a:t>
              </a:r>
            </a:p>
          </p:txBody>
        </p:sp>
        <p:sp>
          <p:nvSpPr>
            <p:cNvPr id="138271" name="Text Box 31">
              <a:extLst>
                <a:ext uri="{FF2B5EF4-FFF2-40B4-BE49-F238E27FC236}">
                  <a16:creationId xmlns:a16="http://schemas.microsoft.com/office/drawing/2014/main" id="{0AC1AEF0-52CD-46B5-960A-24FC90F4C3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1824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138272" name="Text Box 32">
              <a:extLst>
                <a:ext uri="{FF2B5EF4-FFF2-40B4-BE49-F238E27FC236}">
                  <a16:creationId xmlns:a16="http://schemas.microsoft.com/office/drawing/2014/main" id="{F8A01B98-9736-472F-81C0-04592A824F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" y="1920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138273" name="Text Box 33">
              <a:extLst>
                <a:ext uri="{FF2B5EF4-FFF2-40B4-BE49-F238E27FC236}">
                  <a16:creationId xmlns:a16="http://schemas.microsoft.com/office/drawing/2014/main" id="{829E7014-C2A7-4948-876E-0586367B6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" y="1920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38274" name="Text Box 34">
              <a:extLst>
                <a:ext uri="{FF2B5EF4-FFF2-40B4-BE49-F238E27FC236}">
                  <a16:creationId xmlns:a16="http://schemas.microsoft.com/office/drawing/2014/main" id="{69688F41-4857-4AD5-8779-8799A4918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" y="2304"/>
              <a:ext cx="768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звенья</a:t>
              </a:r>
            </a:p>
            <a:p>
              <a:pPr algn="ctr">
                <a:lnSpc>
                  <a:spcPct val="50000"/>
                </a:lnSpc>
              </a:pPr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спасательные </a:t>
              </a:r>
            </a:p>
          </p:txBody>
        </p:sp>
        <p:sp>
          <p:nvSpPr>
            <p:cNvPr id="138275" name="Text Box 35">
              <a:extLst>
                <a:ext uri="{FF2B5EF4-FFF2-40B4-BE49-F238E27FC236}">
                  <a16:creationId xmlns:a16="http://schemas.microsoft.com/office/drawing/2014/main" id="{18E549E0-FC0A-47AB-8B14-071B2046C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" y="2112"/>
              <a:ext cx="2178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з            в           е           н           ь           я </a:t>
              </a:r>
            </a:p>
          </p:txBody>
        </p:sp>
        <p:sp>
          <p:nvSpPr>
            <p:cNvPr id="138276" name="Text Box 36">
              <a:extLst>
                <a:ext uri="{FF2B5EF4-FFF2-40B4-BE49-F238E27FC236}">
                  <a16:creationId xmlns:a16="http://schemas.microsoft.com/office/drawing/2014/main" id="{05C4CF28-C288-4F96-8BA0-A4C1810EB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6" y="2314"/>
              <a:ext cx="625" cy="1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газовых сетей</a:t>
              </a:r>
            </a:p>
          </p:txBody>
        </p:sp>
        <p:sp>
          <p:nvSpPr>
            <p:cNvPr id="138277" name="Text Box 37">
              <a:extLst>
                <a:ext uri="{FF2B5EF4-FFF2-40B4-BE49-F238E27FC236}">
                  <a16:creationId xmlns:a16="http://schemas.microsoft.com/office/drawing/2014/main" id="{29B020BF-F5A5-488D-B298-C87AC3C25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2496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8278" name="Text Box 38">
              <a:extLst>
                <a:ext uri="{FF2B5EF4-FFF2-40B4-BE49-F238E27FC236}">
                  <a16:creationId xmlns:a16="http://schemas.microsoft.com/office/drawing/2014/main" id="{7F8FA239-651B-4D47-9F29-481D2A06A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496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8279" name="Text Box 39">
              <a:extLst>
                <a:ext uri="{FF2B5EF4-FFF2-40B4-BE49-F238E27FC236}">
                  <a16:creationId xmlns:a16="http://schemas.microsoft.com/office/drawing/2014/main" id="{AF652645-E3B7-4762-B895-617B66DAB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2496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38280" name="Text Box 40">
              <a:extLst>
                <a:ext uri="{FF2B5EF4-FFF2-40B4-BE49-F238E27FC236}">
                  <a16:creationId xmlns:a16="http://schemas.microsoft.com/office/drawing/2014/main" id="{2820473B-1B87-4E32-ADA4-76436BFB4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496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38281" name="Line 41">
              <a:extLst>
                <a:ext uri="{FF2B5EF4-FFF2-40B4-BE49-F238E27FC236}">
                  <a16:creationId xmlns:a16="http://schemas.microsoft.com/office/drawing/2014/main" id="{72C75188-CEC5-43B1-811D-7215AFD1EA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632"/>
              <a:ext cx="4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2" name="Text Box 42">
              <a:extLst>
                <a:ext uri="{FF2B5EF4-FFF2-40B4-BE49-F238E27FC236}">
                  <a16:creationId xmlns:a16="http://schemas.microsoft.com/office/drawing/2014/main" id="{D4F3E48D-96EC-4BA8-806E-D679A615F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" y="2496"/>
              <a:ext cx="240" cy="1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38283" name="Rectangle 43">
              <a:extLst>
                <a:ext uri="{FF2B5EF4-FFF2-40B4-BE49-F238E27FC236}">
                  <a16:creationId xmlns:a16="http://schemas.microsoft.com/office/drawing/2014/main" id="{2BDFEFD0-65AA-482F-9C54-D258C38B7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6"/>
              <a:ext cx="816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командир-водитель           -1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бульдозерист                     -2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компрессорщик                 -2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ru-RU" altLang="en-US" sz="700" u="sng">
                  <a:solidFill>
                    <a:srgbClr val="000000"/>
                  </a:solidFill>
                  <a:latin typeface="Times New Roman" panose="02020603050405020304" pitchFamily="18" charset="0"/>
                </a:rPr>
                <a:t>крановщик                         -1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бульдозер                          -1</a:t>
              </a:r>
            </a:p>
            <a:p>
              <a:pPr>
                <a:lnSpc>
                  <a:spcPct val="20000"/>
                </a:lnSpc>
                <a:spcBef>
                  <a:spcPct val="50000"/>
                </a:spcBef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автокран           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компр. станция                 -1</a:t>
              </a:r>
            </a:p>
            <a:p>
              <a:pPr>
                <a:lnSpc>
                  <a:spcPct val="70000"/>
                </a:lnSpc>
              </a:pPr>
              <a:r>
                <a:rPr lang="ru-RU" altLang="en-US" sz="700">
                  <a:solidFill>
                    <a:srgbClr val="000000"/>
                  </a:solidFill>
                  <a:latin typeface="Times New Roman" panose="02020603050405020304" pitchFamily="18" charset="0"/>
                </a:rPr>
                <a:t>груз. автомобиль              -1</a:t>
              </a:r>
            </a:p>
          </p:txBody>
        </p:sp>
        <p:sp>
          <p:nvSpPr>
            <p:cNvPr id="138284" name="Text Box 44">
              <a:extLst>
                <a:ext uri="{FF2B5EF4-FFF2-40B4-BE49-F238E27FC236}">
                  <a16:creationId xmlns:a16="http://schemas.microsoft.com/office/drawing/2014/main" id="{1991B440-2A3A-4FF6-A989-09792E7B4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2295"/>
              <a:ext cx="576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механизации</a:t>
              </a:r>
              <a:endParaRPr lang="ru-RU" altLang="en-US" sz="9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8285" name="Line 45">
              <a:extLst>
                <a:ext uri="{FF2B5EF4-FFF2-40B4-BE49-F238E27FC236}">
                  <a16:creationId xmlns:a16="http://schemas.microsoft.com/office/drawing/2014/main" id="{2F948FFA-6E47-461B-8D81-9EEF31719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256"/>
              <a:ext cx="31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6" name="Text Box 46">
              <a:extLst>
                <a:ext uri="{FF2B5EF4-FFF2-40B4-BE49-F238E27FC236}">
                  <a16:creationId xmlns:a16="http://schemas.microsoft.com/office/drawing/2014/main" id="{8EBA65AF-7873-4102-B656-D28674B9F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2" y="144"/>
              <a:ext cx="208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СХЕМА</a:t>
              </a:r>
              <a:br>
                <a:rPr lang="ru-RU" altLang="en-US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en-US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организации сводной команды  (объектовой)</a:t>
              </a:r>
            </a:p>
          </p:txBody>
        </p:sp>
        <p:grpSp>
          <p:nvGrpSpPr>
            <p:cNvPr id="138287" name="Group 47">
              <a:extLst>
                <a:ext uri="{FF2B5EF4-FFF2-40B4-BE49-F238E27FC236}">
                  <a16:creationId xmlns:a16="http://schemas.microsoft.com/office/drawing/2014/main" id="{DC252926-5332-42B4-B40B-6BA1423407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3328"/>
              <a:ext cx="1205" cy="806"/>
              <a:chOff x="96" y="3328"/>
              <a:chExt cx="1205" cy="806"/>
            </a:xfrm>
          </p:grpSpPr>
          <p:sp>
            <p:nvSpPr>
              <p:cNvPr id="138288" name="Text Box 48">
                <a:extLst>
                  <a:ext uri="{FF2B5EF4-FFF2-40B4-BE49-F238E27FC236}">
                    <a16:creationId xmlns:a16="http://schemas.microsoft.com/office/drawing/2014/main" id="{A29FD636-CF2E-4835-8D2F-6BA1281714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3328"/>
                <a:ext cx="1205" cy="80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ru-RU" altLang="en-US" sz="900" b="1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Наименование </a:t>
                </a:r>
                <a:r>
                  <a:rPr lang="ru-RU" altLang="en-US" sz="9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                </a:t>
                </a:r>
                <a:r>
                  <a:rPr lang="ru-RU" altLang="en-US" sz="900" b="1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К-во</a:t>
                </a:r>
              </a:p>
              <a:p>
                <a:pPr>
                  <a:lnSpc>
                    <a:spcPct val="66000"/>
                  </a:lnSpc>
                </a:pPr>
                <a:endParaRPr lang="ru-RU" altLang="en-US" sz="900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>
                  <a:lnSpc>
                    <a:spcPct val="76000"/>
                  </a:lnSpc>
                </a:pPr>
                <a:r>
                  <a:rPr lang="ru-RU" altLang="en-US" sz="9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Личный состав</a:t>
                </a: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                  107</a:t>
                </a:r>
              </a:p>
              <a:p>
                <a:pPr>
                  <a:lnSpc>
                    <a:spcPct val="76000"/>
                  </a:lnSpc>
                </a:pPr>
                <a:r>
                  <a:rPr lang="ru-RU" altLang="en-US" sz="9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Техника:</a:t>
                </a:r>
              </a:p>
              <a:p>
                <a:pPr>
                  <a:lnSpc>
                    <a:spcPct val="66000"/>
                  </a:lnSpc>
                </a:pP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бульдозер                                      1</a:t>
                </a:r>
              </a:p>
              <a:p>
                <a:pPr>
                  <a:lnSpc>
                    <a:spcPct val="76000"/>
                  </a:lnSpc>
                </a:pP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автокран                                        1</a:t>
                </a:r>
              </a:p>
              <a:p>
                <a:pPr>
                  <a:lnSpc>
                    <a:spcPct val="66000"/>
                  </a:lnSpc>
                </a:pP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компрессорная станция               1</a:t>
                </a:r>
              </a:p>
              <a:p>
                <a:pPr>
                  <a:lnSpc>
                    <a:spcPct val="56000"/>
                  </a:lnSpc>
                </a:pP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электростанции:</a:t>
                </a:r>
              </a:p>
              <a:p>
                <a:pPr>
                  <a:lnSpc>
                    <a:spcPct val="66000"/>
                  </a:lnSpc>
                  <a:buFontTx/>
                  <a:buChar char="-"/>
                </a:pP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силовая                                         1</a:t>
                </a:r>
              </a:p>
              <a:p>
                <a:pPr>
                  <a:lnSpc>
                    <a:spcPct val="66000"/>
                  </a:lnSpc>
                  <a:buFontTx/>
                  <a:buChar char="-"/>
                </a:pP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осветительная                              1</a:t>
                </a:r>
              </a:p>
              <a:p>
                <a:pPr>
                  <a:lnSpc>
                    <a:spcPct val="76000"/>
                  </a:lnSpc>
                </a:pP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грузовой автомобиль                    5</a:t>
                </a:r>
              </a:p>
              <a:p>
                <a:pPr>
                  <a:lnSpc>
                    <a:spcPct val="66000"/>
                  </a:lnSpc>
                </a:pPr>
                <a:r>
                  <a:rPr lang="ru-RU" altLang="en-US" sz="9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сварочный аппарат                       2</a:t>
                </a:r>
              </a:p>
            </p:txBody>
          </p:sp>
          <p:sp>
            <p:nvSpPr>
              <p:cNvPr id="138289" name="Line 49">
                <a:extLst>
                  <a:ext uri="{FF2B5EF4-FFF2-40B4-BE49-F238E27FC236}">
                    <a16:creationId xmlns:a16="http://schemas.microsoft.com/office/drawing/2014/main" id="{96FF2601-7784-4DA0-B40D-78BA4B1E1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2" y="3328"/>
                <a:ext cx="2" cy="8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290" name="Line 50">
                <a:extLst>
                  <a:ext uri="{FF2B5EF4-FFF2-40B4-BE49-F238E27FC236}">
                    <a16:creationId xmlns:a16="http://schemas.microsoft.com/office/drawing/2014/main" id="{286F43FB-9903-478E-B738-A9F394D54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" y="3456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A9E54E-1DA7-40C8-A4F6-93ACBE103AA0}"/>
              </a:ext>
            </a:extLst>
          </p:cNvPr>
          <p:cNvSpPr txBox="1"/>
          <p:nvPr/>
        </p:nvSpPr>
        <p:spPr>
          <a:xfrm>
            <a:off x="285750" y="285750"/>
            <a:ext cx="8643938" cy="4894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РОССИЙСКАЯ ФЕДЕРАЦИЯ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ФЕДЕРАЛЬНЫЙ ЗАКОН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 июля 1997 года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116-ФЗ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 ПРОМЫШЛЕННОЙ БЕЗОПАСНОСТИ ОПАСНЫХ ПРОИЗВОДСТВЕННЫХ ОБЪЕКТОВ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Принят Государственной Думой 20 июня 1997 года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(в ред. Федерального закона от 07.08.2000 N 122-ФЗ)</a:t>
            </a:r>
          </a:p>
          <a:p>
            <a:pPr algn="ctr">
              <a:defRPr/>
            </a:pPr>
            <a:endParaRPr lang="ru-RU" sz="1200" b="1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200" b="1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200" b="1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defRPr/>
            </a:pPr>
            <a:r>
              <a:rPr lang="ru-RU" sz="1200" b="1"/>
              <a:t>Статья 10. Требования промышленной безопасности по готовности к действиям по локализации и ликвидации последствий аварии на опасном производственном объекте</a:t>
            </a:r>
          </a:p>
          <a:p>
            <a:pPr algn="just">
              <a:defRPr/>
            </a:pPr>
            <a:endParaRPr lang="ru-RU" sz="1200"/>
          </a:p>
          <a:p>
            <a:pPr algn="just">
              <a:defRPr/>
            </a:pPr>
            <a:r>
              <a:rPr lang="ru-RU" sz="1200"/>
              <a:t>…………………………………………</a:t>
            </a:r>
          </a:p>
          <a:p>
            <a:pPr algn="just">
              <a:defRPr/>
            </a:pPr>
            <a:r>
              <a:rPr lang="ru-RU" sz="1200"/>
              <a:t>заключать с профессиональными аварийно - спасательными службами или с профессиональными аварийно - спасательными формированиями договоры на обслуживание, а в случаях, предусмотренных законодательством Российской Федерации, создавать собственные профессиональные аварийно - спасательные службы или профессиональные аварийно - спасательные формирования, </a:t>
            </a: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также нештатные аварийно - спасательные формирования из числа работников</a:t>
            </a:r>
            <a:r>
              <a:rPr lang="ru-RU" sz="1200"/>
              <a:t>;</a:t>
            </a:r>
          </a:p>
          <a:p>
            <a:pPr algn="just">
              <a:defRPr/>
            </a:pPr>
            <a:r>
              <a:rPr lang="ru-RU" sz="1200"/>
              <a:t>…………………………………………</a:t>
            </a:r>
          </a:p>
          <a:p>
            <a:pPr algn="just">
              <a:defRPr/>
            </a:pPr>
            <a:endParaRPr lang="ru-RU" sz="1200"/>
          </a:p>
          <a:p>
            <a:pPr algn="ctr">
              <a:defRPr/>
            </a:pPr>
            <a:endParaRPr lang="ru-RU" sz="1200" b="1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792C63-D8C8-475F-8402-3A9D119E9C0C}"/>
              </a:ext>
            </a:extLst>
          </p:cNvPr>
          <p:cNvSpPr txBox="1"/>
          <p:nvPr/>
        </p:nvSpPr>
        <p:spPr>
          <a:xfrm>
            <a:off x="428625" y="285750"/>
            <a:ext cx="8358188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ФЕДЕРАЛЬНЫЙ  ГОРНЫЙ  И  ПРОМЫШЛЕННЫЙ  НАДЗОР  РОССИИ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ПОСТАНОВЛЕНИЕ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 18 апреля 2003 г. N 14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 УТВЕРЖДЕНИИ МЕТОДИЧЕСКИХ УКАЗАНИЙ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 ПОРЯДКЕ РАЗРАБОТКИ ПЛАНА ЛОКАЛИЗАЦИИ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ЛИКВИДАЦИИ АВАРИЙНЫХ СИТУАЦИЙ (ПЛАС)</a:t>
            </a:r>
          </a:p>
          <a:p>
            <a:pPr algn="ctr"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ХИМИКО-ТЕХНОЛОГИЧЕСКИХ ОБЪЕКТАХ</a:t>
            </a:r>
          </a:p>
          <a:p>
            <a:pPr algn="ctr">
              <a:defRPr/>
            </a:pPr>
            <a:r>
              <a:rPr lang="ru-RU" sz="1200" b="1" i="1" u="sng"/>
              <a:t>Зарегистрировано в Минюсте РФ 25 апреля 2003 г. N 4453</a:t>
            </a:r>
          </a:p>
          <a:p>
            <a:pPr algn="ctr">
              <a:defRPr/>
            </a:pPr>
            <a:endParaRPr lang="ru-RU" sz="1200" b="1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400" b="1"/>
          </a:p>
          <a:p>
            <a:pPr algn="just">
              <a:defRPr/>
            </a:pPr>
            <a:r>
              <a:rPr lang="ru-RU" sz="1200"/>
              <a:t>1.3. Указания применяются организациями, эксплуатирующими взрывопожароопасные и химически опасные производственные объекты, независимо от их организационно-правовых форм и форм собственности, на которых возможны аварии, сопровождающиеся залповыми выбросами взрывопожароопасных и токсичных веществ, взрывами в аппаратуре, производственных помещениях и наружных установках, которые могут привести к разрушению зданий, сооружений, технологического оборудования, поражению людей, отрицательному воздействию на окружающую природную среду.</a:t>
            </a:r>
          </a:p>
          <a:p>
            <a:pPr algn="just">
              <a:defRPr/>
            </a:pPr>
            <a:endParaRPr lang="ru-RU" sz="1200" b="1"/>
          </a:p>
          <a:p>
            <a:pPr>
              <a:defRPr/>
            </a:pPr>
            <a:r>
              <a:rPr lang="ru-RU" sz="1200"/>
              <a:t>3.4. При отсутствии в организации профессионального аварийно-спасательного формирования или невозможности прибытия другого профессионального аварийно-спасательного формирования, аттестованного на проведение газоспасательных работ, в срок, установленный ПЛАС, обязанности по проведению газоспасательных работ возлагаются </a:t>
            </a:r>
            <a:r>
              <a:rPr lang="ru-RU" sz="12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нештатные аварийно-спасательные формирования организации</a:t>
            </a:r>
            <a:r>
              <a:rPr lang="ru-RU" sz="1200"/>
              <a:t>, которые создаются в соответствии со статьей 10 Федерального закона от 21.07.1997 N 116-ФЗ "О промышленной безопасности опасных производственных объектов" (Собрание законодательства Российской Федерации, 1997, N 30, ст. 3588) на химически опасных производственных объектах во всех случаях, когда имеется необходимость проведения аварийной остановки производства или иных работ с участием людей и не исключена возможность аварийного выделения вредных веществ в атмосферу рабочей зоны.</a:t>
            </a:r>
          </a:p>
          <a:p>
            <a:pPr>
              <a:defRPr/>
            </a:pPr>
            <a:endParaRPr lang="ru-RU" sz="1200"/>
          </a:p>
          <a:p>
            <a:pPr>
              <a:defRPr/>
            </a:pPr>
            <a:r>
              <a:rPr lang="ru-RU" sz="1200"/>
              <a:t>4.1.8. </a:t>
            </a:r>
            <a:r>
              <a:rPr lang="ru-RU" sz="12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Работы в загазованной среде выполняют аварийно-спасательные формирования </a:t>
            </a:r>
            <a:r>
              <a:rPr lang="ru-RU" sz="1200"/>
              <a:t>(профессиональные и (или) </a:t>
            </a:r>
            <a:r>
              <a:rPr lang="ru-RU" sz="12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нештатные</a:t>
            </a:r>
            <a:r>
              <a:rPr lang="ru-RU" sz="1200"/>
              <a:t>), </a:t>
            </a:r>
            <a:r>
              <a:rPr lang="ru-RU" sz="12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аттестованные</a:t>
            </a:r>
            <a:r>
              <a:rPr lang="ru-RU" sz="12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на этот вид аварийно-спасательных работ в установленном порядке.</a:t>
            </a:r>
          </a:p>
          <a:p>
            <a:pPr>
              <a:defRPr/>
            </a:pPr>
            <a:endParaRPr lang="ru-RU" sz="1200"/>
          </a:p>
          <a:p>
            <a:pPr>
              <a:defRPr/>
            </a:pPr>
            <a:endParaRPr lang="ru-RU" sz="14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D69376-CFF0-4EDD-B266-2763EFED2EFF}"/>
              </a:ext>
            </a:extLst>
          </p:cNvPr>
          <p:cNvSpPr/>
          <p:nvPr/>
        </p:nvSpPr>
        <p:spPr>
          <a:xfrm>
            <a:off x="1714480" y="1785928"/>
            <a:ext cx="6123729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+mn-cs"/>
              </a:rPr>
              <a:t>СПАСАТЕЛЬНЫЕ</a:t>
            </a:r>
          </a:p>
          <a:p>
            <a:pPr algn="ctr">
              <a:defRPr/>
            </a:pP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+mn-cs"/>
              </a:rPr>
              <a:t>СЛУЖБЫ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380E7395-3AA6-4A9D-A30C-67D6C8B26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2400" b="1"/>
              <a:t>Статья 15. Силы гражданской обороны</a:t>
            </a:r>
          </a:p>
          <a:p>
            <a:pPr marL="342900" indent="-342900">
              <a:defRPr/>
            </a:pPr>
            <a:endParaRPr lang="ru-RU" sz="2400" b="1"/>
          </a:p>
          <a:p>
            <a:pPr marL="342900" indent="-342900" algn="just">
              <a:lnSpc>
                <a:spcPct val="120000"/>
              </a:lnSpc>
              <a:buFontTx/>
              <a:buAutoNum type="arabicPeriod"/>
              <a:defRPr/>
            </a:pPr>
            <a:r>
              <a:rPr lang="ru-RU" sz="2400" b="1"/>
              <a:t>Силы гражданской обороны - воинские формирования, специально предназначенные для решения задач в области гражданской обороны, организационно   объединенные  в   </a:t>
            </a: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войска   гражданской обороны</a:t>
            </a:r>
            <a:r>
              <a:rPr lang="ru-RU" sz="2400" b="1"/>
              <a:t>,     а   также  </a:t>
            </a: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аварийно-спасательные   формирования</a:t>
            </a:r>
            <a:r>
              <a:rPr lang="ru-RU" sz="2400" b="1">
                <a:solidFill>
                  <a:srgbClr val="FFAE0D"/>
                </a:solidFill>
              </a:rPr>
              <a:t>   </a:t>
            </a:r>
            <a:r>
              <a:rPr lang="ru-RU" sz="2400" b="1"/>
              <a:t>и</a:t>
            </a:r>
            <a:r>
              <a:rPr lang="ru-RU" sz="2400" b="1">
                <a:solidFill>
                  <a:srgbClr val="FFAE0D"/>
                </a:solidFill>
              </a:rPr>
              <a:t> </a:t>
            </a:r>
            <a:r>
              <a:rPr lang="ru-RU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спасательные службы.</a:t>
            </a:r>
          </a:p>
          <a:p>
            <a:pPr marL="342900" indent="-342900" algn="r">
              <a:lnSpc>
                <a:spcPct val="120000"/>
              </a:lnSpc>
              <a:defRPr/>
            </a:pPr>
            <a:r>
              <a:rPr lang="ru-RU" sz="2400" b="1"/>
              <a:t>(№ 28-ФЗ + 122 ФЗ)</a:t>
            </a:r>
          </a:p>
          <a:p>
            <a:pPr marL="342900" indent="-342900" algn="just">
              <a:lnSpc>
                <a:spcPct val="120000"/>
              </a:lnSpc>
              <a:defRPr/>
            </a:pPr>
            <a:endParaRPr lang="ru-RU" sz="24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2F7618"/>
            </a:gs>
            <a:gs pos="100000">
              <a:srgbClr val="66FF3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005075-11E3-444A-B1F6-9301AA6B2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3375"/>
            <a:ext cx="8215313" cy="2584450"/>
          </a:xfrm>
          <a:prstGeom prst="rect">
            <a:avLst/>
          </a:prstGeom>
          <a:gradFill rotWithShape="1">
            <a:gsLst>
              <a:gs pos="0">
                <a:srgbClr val="CCFFFF">
                  <a:gamma/>
                  <a:shade val="66275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shade val="66275"/>
                  <a:invGamma/>
                </a:srgbClr>
              </a:gs>
            </a:gsLst>
            <a:lin ang="5400000" scaled="1"/>
          </a:gradFill>
          <a:ln w="57150" cmpd="thinThick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П о л о ж е н и е</a:t>
            </a:r>
            <a:b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</a:b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о гражданской обороне </a:t>
            </a:r>
          </a:p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в Российской Федерации</a:t>
            </a:r>
            <a:r>
              <a:rPr lang="ru-RU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endParaRPr lang="ru-RU" sz="1600" i="1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Утверждено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Постановлением Правительства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Российской Федерации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 26 ноября 2007 г. N </a:t>
            </a:r>
            <a:r>
              <a:rPr lang="ru-RU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804</a:t>
            </a:r>
          </a:p>
          <a:p>
            <a:pPr algn="ctr">
              <a:lnSpc>
                <a:spcPct val="80000"/>
              </a:lnSpc>
              <a:defRPr/>
            </a:pPr>
            <a:endParaRPr lang="ru-RU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369667" name="Text Box 3">
            <a:extLst>
              <a:ext uri="{FF2B5EF4-FFF2-40B4-BE49-F238E27FC236}">
                <a16:creationId xmlns:a16="http://schemas.microsoft.com/office/drawing/2014/main" id="{D8905D32-E837-47F3-8EAF-DD2766545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57563"/>
            <a:ext cx="856932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0000"/>
                </a:solidFill>
              </a:rPr>
              <a:t>3. Федеральные органы исполнительной власти, органы исполнительной власти субъектов Российской Федерации, </a:t>
            </a:r>
            <a:r>
              <a:rPr lang="ru-RU" b="1" i="1">
                <a:solidFill>
                  <a:schemeClr val="bg1"/>
                </a:solidFill>
              </a:rPr>
              <a:t>органы местного самоуправления и организации в целях решения задач в области гражданской обороны в соответствии с установленными полномочиями</a:t>
            </a:r>
            <a:r>
              <a:rPr lang="ru-RU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создают и содержат </a:t>
            </a:r>
            <a:r>
              <a:rPr lang="ru-RU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силы</a:t>
            </a:r>
            <a:r>
              <a:rPr lang="ru-RU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средства, объекты гражданской обороны, </a:t>
            </a:r>
            <a:r>
              <a:rPr lang="ru-RU" b="1" i="1">
                <a:solidFill>
                  <a:schemeClr val="bg1"/>
                </a:solidFill>
              </a:rPr>
              <a:t>запасы материально-технических, продовольственных, медицинских и иных средств, планируют и осуществляют мероприятия по гражданской обороне.</a:t>
            </a:r>
          </a:p>
          <a:p>
            <a:pPr>
              <a:spcBef>
                <a:spcPct val="50000"/>
              </a:spcBef>
              <a:defRPr/>
            </a:pPr>
            <a:endParaRPr lang="ru-RU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2" name="Text Box 4">
            <a:extLst>
              <a:ext uri="{FF2B5EF4-FFF2-40B4-BE49-F238E27FC236}">
                <a16:creationId xmlns:a16="http://schemas.microsoft.com/office/drawing/2014/main" id="{94960410-8C64-414B-984E-90AFA55E7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7800"/>
            <a:ext cx="87852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Приказ МЧС от 14 ноября 2008 г. № 687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«Об утверждении положения об организации и ведении гражданской обороны в муниципальных образованиях и организациях»</a:t>
            </a:r>
          </a:p>
          <a:p>
            <a:pPr algn="r">
              <a:spcBef>
                <a:spcPct val="50000"/>
              </a:spcBef>
              <a:defRPr/>
            </a:pPr>
            <a:r>
              <a:rPr lang="ru-RU" sz="1400" b="1" i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Зарегистрировано в Минюсте РФ 26 ноября 2008 г. N 12740</a:t>
            </a:r>
          </a:p>
        </p:txBody>
      </p:sp>
      <p:sp>
        <p:nvSpPr>
          <p:cNvPr id="360453" name="Text Box 5">
            <a:extLst>
              <a:ext uri="{FF2B5EF4-FFF2-40B4-BE49-F238E27FC236}">
                <a16:creationId xmlns:a16="http://schemas.microsoft.com/office/drawing/2014/main" id="{D2908CCB-F83D-4C9E-9B19-77EDC2312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353425" cy="2228850"/>
          </a:xfrm>
          <a:prstGeom prst="rect">
            <a:avLst/>
          </a:prstGeom>
          <a:gradFill rotWithShape="1">
            <a:gsLst>
              <a:gs pos="0">
                <a:srgbClr val="FFFF99">
                  <a:gamma/>
                  <a:shade val="76078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76078"/>
                  <a:invGamma/>
                </a:srgbClr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соответствии с Положением о Министерстве Российской Федерации по делам гражданской обороны, чрезвычайным ситуациям и ликвидации последствий стихийных бедствий, утвержденным Указом Президента Российской Федерации от 11 июля 2004 г. № 868 "Вопросы Министерства Российской Федерации по делам гражданской обороны, чрезвычайным ситуациям и ликвидации последствий стихийных бедствий" (Собрание законодательства Российской Федерации, 2004, № 28, ст. 2882) приказываю:</a:t>
            </a:r>
          </a:p>
          <a:p>
            <a:pPr>
              <a:spcBef>
                <a:spcPct val="50000"/>
              </a:spcBef>
              <a:defRPr/>
            </a:pPr>
            <a:r>
              <a:rPr lang="ru-RU" sz="14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Утвердить прилагаемое </a:t>
            </a:r>
            <a:r>
              <a:rPr lang="ru-RU" sz="14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Положение об организации и ведении гражданской обороны в муниципальных образованиях и организациях</a:t>
            </a:r>
            <a:r>
              <a:rPr lang="ru-RU" sz="14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  <a:defRPr/>
            </a:pPr>
            <a:endParaRPr lang="ru-RU" sz="1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0456" name="Text Box 8">
            <a:extLst>
              <a:ext uri="{FF2B5EF4-FFF2-40B4-BE49-F238E27FC236}">
                <a16:creationId xmlns:a16="http://schemas.microsoft.com/office/drawing/2014/main" id="{EA6A7CE4-380D-41E8-9512-EAA55691C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98975"/>
            <a:ext cx="8642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i="1"/>
              <a:t>7</a:t>
            </a:r>
            <a:r>
              <a:rPr lang="ru-RU" i="1"/>
              <a:t>. Органы местного самоуправления и организации в целях решения задач в области гражданской обороны в соответствии с полномочиями в области гражданской обороны </a:t>
            </a:r>
            <a:r>
              <a:rPr lang="ru-RU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создают и содержат силы, средства</a:t>
            </a:r>
            <a:r>
              <a:rPr lang="ru-RU" i="1"/>
              <a:t>, объекты гражданской обороны, запасы материально-технических, продовольственных, медицинских и иных средств, планируют и осуществляют мероприятия по гражданской обороне.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4" name="Text Box 4">
            <a:extLst>
              <a:ext uri="{FF2B5EF4-FFF2-40B4-BE49-F238E27FC236}">
                <a16:creationId xmlns:a16="http://schemas.microsoft.com/office/drawing/2014/main" id="{EC9EC1B1-3D73-42C6-8C29-E829D525E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785225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600" b="1" i="1"/>
              <a:t>8. По решению органов местного самоуправления (организаций) </a:t>
            </a:r>
            <a:r>
              <a:rPr lang="ru-RU" sz="1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могут создаваться спасательные службы</a:t>
            </a:r>
            <a:r>
              <a:rPr lang="ru-RU" sz="1600" b="1" i="1"/>
              <a:t> (</a:t>
            </a:r>
            <a:r>
              <a:rPr lang="ru-RU" sz="1600" b="1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медицинская, инженерная, коммунальная, противопожарная, охраны общественного порядка, защиты животных и растений, оповещения и связи, защиты культурных ценностей, автотранспортная, торговли и питания и другие</a:t>
            </a:r>
            <a:r>
              <a:rPr lang="ru-RU" sz="1600" b="1" i="1"/>
              <a:t>), организация и порядок деятельности которых определяются создающими их органами и организациями в соответствующих положениях о спасательных службах.</a:t>
            </a:r>
          </a:p>
          <a:p>
            <a:pPr>
              <a:lnSpc>
                <a:spcPct val="120000"/>
              </a:lnSpc>
              <a:defRPr/>
            </a:pPr>
            <a:endParaRPr lang="ru-RU" sz="1600" b="1" i="1"/>
          </a:p>
          <a:p>
            <a:pPr>
              <a:lnSpc>
                <a:spcPct val="120000"/>
              </a:lnSpc>
              <a:defRPr/>
            </a:pPr>
            <a:r>
              <a:rPr lang="ru-RU" sz="1600" b="1" i="1"/>
              <a:t>В </a:t>
            </a:r>
            <a:r>
              <a:rPr lang="ru-RU" sz="1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состав спасательной службы</a:t>
            </a:r>
            <a:r>
              <a:rPr lang="ru-RU" sz="1600" b="1" i="1"/>
              <a:t> органа местного самоуправления (организации) входят органы управления, силы и средства гражданской обороны, предназначенные для проведения мероприятий по гражданской обороне, всестороннего обеспечения действий аварийно-спасательных формирований и выполнения других неотложных работ при ведении военных действий или вследствие этих действий, а также при ликвидации последствий чрезвычайных ситуаций природного и техногенного характера.</a:t>
            </a:r>
          </a:p>
          <a:p>
            <a:pPr>
              <a:lnSpc>
                <a:spcPct val="120000"/>
              </a:lnSpc>
              <a:defRPr/>
            </a:pPr>
            <a:endParaRPr lang="ru-RU" sz="1600" b="1" i="1"/>
          </a:p>
          <a:p>
            <a:pPr>
              <a:lnSpc>
                <a:spcPct val="120000"/>
              </a:lnSpc>
              <a:defRPr/>
            </a:pPr>
            <a:r>
              <a:rPr lang="ru-RU" sz="1600" b="1" i="1"/>
              <a:t>Вид и количество спасательных служб, создаваемых органами местного самоуправления и организациями, определяются на основании расчета объема и характера выполняемых в соответствии с планами гражданской обороны и защиты населения (планами гражданской обороны) задач.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8" name="Text Box 4">
            <a:extLst>
              <a:ext uri="{FF2B5EF4-FFF2-40B4-BE49-F238E27FC236}">
                <a16:creationId xmlns:a16="http://schemas.microsoft.com/office/drawing/2014/main" id="{B5F8C251-E562-446B-89E9-7345FCFA0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785225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Положение о спасательной службе</a:t>
            </a:r>
            <a:r>
              <a:rPr lang="ru-RU" sz="1600" b="1" i="1"/>
              <a:t> муниципального образования разрабатывается органом местного самоуправления, согласовывается с руководителем соответствующей спасательной службы субъекта Российской Федерации и утверждается руководителем органа местного самоуправления.</a:t>
            </a:r>
          </a:p>
          <a:p>
            <a:pPr>
              <a:lnSpc>
                <a:spcPct val="120000"/>
              </a:lnSpc>
              <a:defRPr/>
            </a:pPr>
            <a:endParaRPr lang="ru-RU" sz="1600" b="1" i="1"/>
          </a:p>
          <a:p>
            <a:pPr>
              <a:lnSpc>
                <a:spcPct val="120000"/>
              </a:lnSpc>
              <a:defRPr/>
            </a:pPr>
            <a:r>
              <a:rPr lang="ru-RU" sz="1600" b="1" i="1"/>
              <a:t>Положение о спасательной службе организации разрабатывается организацией и согласовывается с органом местного самоуправления, руководителем соответствующей спасательной службы муниципального образования и утверждается руководителем организации.</a:t>
            </a:r>
          </a:p>
          <a:p>
            <a:pPr>
              <a:lnSpc>
                <a:spcPct val="120000"/>
              </a:lnSpc>
              <a:defRPr/>
            </a:pPr>
            <a:endParaRPr lang="ru-RU" sz="1600" b="1" i="1"/>
          </a:p>
          <a:p>
            <a:pPr>
              <a:lnSpc>
                <a:spcPct val="120000"/>
              </a:lnSpc>
              <a:defRPr/>
            </a:pPr>
            <a:r>
              <a:rPr lang="ru-RU" sz="1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Методическое руководство</a:t>
            </a:r>
            <a:r>
              <a:rPr lang="ru-RU" sz="1600" b="1" i="1"/>
              <a:t> созданием и обеспечением готовности сил и средств гражданской обороны в муниципальных образованиях и организациях, а также контроль в этой области осуществляется Министерством Российской Федерации по делам гражданской обороны, чрезвычайным ситуациям и ликвидации последствий стихийных бедствий (далее - МЧС России) и его территориальными органами.</a:t>
            </a:r>
          </a:p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endParaRPr lang="ru-RU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DF881-2B7A-4F7F-8D1E-B8247F23CB61}"/>
              </a:ext>
            </a:extLst>
          </p:cNvPr>
          <p:cNvSpPr txBox="1"/>
          <p:nvPr/>
        </p:nvSpPr>
        <p:spPr>
          <a:xfrm>
            <a:off x="285750" y="357188"/>
            <a:ext cx="8572500" cy="578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defRPr/>
            </a:pP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Статья 15. Силы гражданской обороны</a:t>
            </a:r>
          </a:p>
          <a:p>
            <a:pPr marL="342900" indent="-342900">
              <a:lnSpc>
                <a:spcPct val="130000"/>
              </a:lnSpc>
              <a:defRPr/>
            </a:pPr>
            <a:endParaRPr lang="ru-RU" sz="2400" b="1">
              <a:solidFill>
                <a:srgbClr val="FFFFFF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lnSpc>
                <a:spcPct val="130000"/>
              </a:lnSpc>
              <a:defRPr/>
            </a:pP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1. Силы гражданской обороны -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спасательные воинские формирования 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федерального органа исполнительной власти, уполномоченного на решение задач в области гражданской обороны,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подразделения федеральной противопожарной службы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аварийно-спасательные формирования 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и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спасательные службы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, а также создаваемые на военное время в целях решения задач в области гражданской обороны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специальные формирования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.</a:t>
            </a:r>
            <a:endParaRPr lang="ru-RU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C2AD2-A4FA-4858-8505-F41417AB28D9}"/>
              </a:ext>
            </a:extLst>
          </p:cNvPr>
          <p:cNvSpPr txBox="1"/>
          <p:nvPr/>
        </p:nvSpPr>
        <p:spPr>
          <a:xfrm>
            <a:off x="3357563" y="6143625"/>
            <a:ext cx="5000625" cy="696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r">
              <a:lnSpc>
                <a:spcPct val="120000"/>
              </a:lnSpc>
              <a:defRPr/>
            </a:pPr>
            <a:r>
              <a: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(№ 28-ФЗ </a:t>
            </a:r>
            <a:r>
              <a:rPr lang="ru-RU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+ 223 ФЗ)</a:t>
            </a:r>
          </a:p>
          <a:p>
            <a:pPr marL="342900" indent="-342900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Text Box 4">
            <a:extLst>
              <a:ext uri="{FF2B5EF4-FFF2-40B4-BE49-F238E27FC236}">
                <a16:creationId xmlns:a16="http://schemas.microsoft.com/office/drawing/2014/main" id="{6AF688D2-3643-4C07-B2D0-098CBE18C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0713"/>
            <a:ext cx="87852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600" b="1" i="1"/>
              <a:t>14.</a:t>
            </a:r>
            <a:r>
              <a:rPr lang="ru-RU" sz="1600" i="1"/>
              <a:t> ……………………………….</a:t>
            </a:r>
          </a:p>
          <a:p>
            <a:pPr>
              <a:lnSpc>
                <a:spcPct val="120000"/>
              </a:lnSpc>
              <a:defRPr/>
            </a:pPr>
            <a:r>
              <a:rPr lang="ru-RU" sz="1600" b="1" i="1">
                <a:latin typeface="Arial Black" pitchFamily="34" charset="0"/>
              </a:rPr>
              <a:t>Органы местного самоуправления</a:t>
            </a:r>
            <a:r>
              <a:rPr lang="ru-RU" sz="1600" i="1"/>
              <a:t> в целях решения задач в области гражданской обороны планируют и осуществляют следующие основные мероприятия:</a:t>
            </a:r>
          </a:p>
          <a:p>
            <a:pPr>
              <a:lnSpc>
                <a:spcPct val="120000"/>
              </a:lnSpc>
              <a:defRPr/>
            </a:pPr>
            <a:endParaRPr lang="ru-RU" sz="1600" i="1"/>
          </a:p>
          <a:p>
            <a:pPr>
              <a:lnSpc>
                <a:spcPct val="120000"/>
              </a:lnSpc>
              <a:defRPr/>
            </a:pPr>
            <a:r>
              <a:rPr lang="ru-RU" sz="1600" b="1" i="1"/>
              <a:t>15.6.</a:t>
            </a:r>
            <a:r>
              <a:rPr lang="ru-RU" sz="1600" i="1"/>
              <a:t> По проведению аварийно-спасательных работ в случае возникновения опасностей для населения при ведении военных действий или вследствие этих действий, а также при чрезвычайных ситуациях природного и техногенного характера:</a:t>
            </a:r>
          </a:p>
          <a:p>
            <a:pPr>
              <a:lnSpc>
                <a:spcPct val="120000"/>
              </a:lnSpc>
              <a:defRPr/>
            </a:pPr>
            <a:endParaRPr lang="ru-RU" sz="1600" i="1"/>
          </a:p>
          <a:p>
            <a:pPr>
              <a:lnSpc>
                <a:spcPct val="120000"/>
              </a:lnSpc>
              <a:defRPr/>
            </a:pPr>
            <a:r>
              <a:rPr lang="ru-RU" sz="16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создание, оснащение и подготовка</a:t>
            </a:r>
            <a:r>
              <a:rPr lang="ru-RU" sz="1600" i="1"/>
              <a:t> в области гражданской обороны </a:t>
            </a:r>
            <a:r>
              <a:rPr lang="ru-RU" sz="1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аварийно-спасательных формирований и спасательных служб</a:t>
            </a:r>
            <a:r>
              <a:rPr lang="ru-RU" sz="1600" i="1"/>
              <a:t>, а также планирование их действий;</a:t>
            </a:r>
          </a:p>
          <a:p>
            <a:pPr>
              <a:lnSpc>
                <a:spcPct val="120000"/>
              </a:lnSpc>
              <a:defRPr/>
            </a:pPr>
            <a:r>
              <a:rPr lang="ru-RU" sz="1600" i="1"/>
              <a:t>…………………………………….</a:t>
            </a:r>
          </a:p>
          <a:p>
            <a:pPr>
              <a:lnSpc>
                <a:spcPct val="120000"/>
              </a:lnSpc>
              <a:defRPr/>
            </a:pPr>
            <a:endParaRPr lang="ru-RU" sz="1600" i="1"/>
          </a:p>
          <a:p>
            <a:pPr>
              <a:lnSpc>
                <a:spcPct val="120000"/>
              </a:lnSpc>
              <a:defRPr/>
            </a:pPr>
            <a:endParaRPr lang="ru-RU" sz="1600" i="1"/>
          </a:p>
          <a:p>
            <a:pPr>
              <a:lnSpc>
                <a:spcPct val="120000"/>
              </a:lnSpc>
              <a:defRPr/>
            </a:pPr>
            <a:endParaRPr lang="ru-RU" sz="1600" i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Text Box 4">
            <a:extLst>
              <a:ext uri="{FF2B5EF4-FFF2-40B4-BE49-F238E27FC236}">
                <a16:creationId xmlns:a16="http://schemas.microsoft.com/office/drawing/2014/main" id="{56CCAE3F-52E4-4C20-BC97-6A5904F97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6250"/>
            <a:ext cx="8713788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 sz="1600" b="1" i="1"/>
              <a:t>16.</a:t>
            </a:r>
            <a:r>
              <a:rPr lang="ru-RU" sz="1600" i="1"/>
              <a:t> </a:t>
            </a:r>
            <a:r>
              <a:rPr lang="ru-RU" sz="1600" b="1" i="1">
                <a:latin typeface="Arial Black" pitchFamily="34" charset="0"/>
              </a:rPr>
              <a:t>Организации</a:t>
            </a:r>
            <a:r>
              <a:rPr lang="ru-RU" sz="1600" i="1">
                <a:latin typeface="Arial Black" pitchFamily="34" charset="0"/>
              </a:rPr>
              <a:t> </a:t>
            </a:r>
            <a:r>
              <a:rPr lang="ru-RU" sz="1600" i="1"/>
              <a:t>в целях решения задач в области гражданской обороны планируют и осуществляют следующие основные мероприятия:</a:t>
            </a:r>
          </a:p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 sz="1600" b="1" i="1"/>
              <a:t>16.6.</a:t>
            </a:r>
            <a:r>
              <a:rPr lang="ru-RU" sz="1600" i="1"/>
              <a:t> По проведению аварийно-спасательных работ в случае возникновения опасностей для населения при ведении военных действий или вследствие этих действий, а также при чрезвычайных ситуациях природного и техногенного характера:</a:t>
            </a:r>
          </a:p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 sz="1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создание, оснащение и подготовка нештатных аварийно-спасательных формирований</a:t>
            </a:r>
            <a:r>
              <a:rPr lang="ru-RU" sz="1600" i="1"/>
              <a:t> организациями, имеющими потенциально опасные производственные объекты и эксплуатирующими их, а также имеющими важное оборонное и экономическое значение или представляющими высокую степень опасности возникновения чрезвычайных ситуаций в военное и мирное время;</a:t>
            </a:r>
          </a:p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 sz="1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создание, оснащение и подготовка</a:t>
            </a:r>
            <a:r>
              <a:rPr lang="ru-RU" sz="1600" i="1"/>
              <a:t> организациями, отнесенными в установленном порядке к категориям по гражданской обороне и (или) продолжающими или переносящими в загородную зону производственную деятельность в военное время, </a:t>
            </a:r>
            <a:r>
              <a:rPr lang="ru-RU" sz="16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спасательных служб</a:t>
            </a:r>
            <a:r>
              <a:rPr lang="ru-RU" sz="1600" i="1"/>
              <a:t>;</a:t>
            </a:r>
          </a:p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 sz="1600" i="1"/>
              <a:t>……………………………………………………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Box 2">
            <a:extLst>
              <a:ext uri="{FF2B5EF4-FFF2-40B4-BE49-F238E27FC236}">
                <a16:creationId xmlns:a16="http://schemas.microsoft.com/office/drawing/2014/main" id="{14BB2ADE-4E73-4A19-BB8E-49A88302E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357188"/>
            <a:ext cx="8643937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i="1">
                <a:solidFill>
                  <a:srgbClr val="002060"/>
                </a:solidFill>
                <a:latin typeface="Arial Black" panose="020B0A04020102020204" pitchFamily="34" charset="0"/>
              </a:rPr>
              <a:t>СПАСАТЕЛЬНЫЕ СЛУЖБЫ </a:t>
            </a:r>
          </a:p>
          <a:p>
            <a:pPr eaLnBrk="1" hangingPunct="1"/>
            <a:r>
              <a:rPr lang="ru-RU" altLang="en-US" b="1">
                <a:solidFill>
                  <a:srgbClr val="002060"/>
                </a:solidFill>
              </a:rPr>
              <a:t>представляют собой самостоятельные структуры, созданные на нештатной основе, оснащенные специальными техникой, оборудованием, снаряжением, инструментами и материалами, подготовленные для выполнения мероприятий по защите от чрезвычайных ситуаций и опасностей, возникающих при ведении военных действий или вследствие этих действий, а также первичного жизнеобеспечения населения. </a:t>
            </a:r>
          </a:p>
          <a:p>
            <a:pPr eaLnBrk="1" hangingPunct="1"/>
            <a:r>
              <a:rPr lang="ru-RU" altLang="en-US" b="1">
                <a:solidFill>
                  <a:srgbClr val="002060"/>
                </a:solidFill>
              </a:rPr>
              <a:t> </a:t>
            </a:r>
          </a:p>
          <a:p>
            <a:pPr eaLnBrk="1" hangingPunct="1"/>
            <a:r>
              <a:rPr lang="ru-RU" altLang="en-US" b="1" i="1">
                <a:solidFill>
                  <a:srgbClr val="002060"/>
                </a:solidFill>
                <a:latin typeface="Arial Black" panose="020B0A04020102020204" pitchFamily="34" charset="0"/>
              </a:rPr>
              <a:t>ПРАВОВЫЕ ОСНОВЫ СОЗДАНИЯ И ДЕЯТЕЛЬНОСТИ</a:t>
            </a:r>
            <a:r>
              <a:rPr lang="ru-RU" altLang="en-US" b="1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altLang="en-US" b="1">
                <a:solidFill>
                  <a:srgbClr val="002060"/>
                </a:solidFill>
              </a:rPr>
              <a:t>спасательных служб составляют Федеральный закон “О гражданской обороне” от 12.02.98 № 28-ФЗ, постановление Правительства Российской Федерации от 2.11.2000 № 841 “Об утверждении Положения об организации обучения населения в области гражданской обороны”, ежегодные организационно-методические указания по подготовке органов управления, сил гражданской обороны и единой государственной системы предупреждения и ликвидации чрезвычайных ситуаций, организационно-методические указания по подготовке населения Российской Федерации в области гражданской обороны, защиты от чрезвычайных ситуаций, обеспечения пожарной безопасности и безопасности людей на водных объектах на 2006-2010 годы. </a:t>
            </a:r>
          </a:p>
          <a:p>
            <a:pPr eaLnBrk="1" hangingPunct="1"/>
            <a:endParaRPr lang="ru-RU" altLang="en-US"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Box 1">
            <a:extLst>
              <a:ext uri="{FF2B5EF4-FFF2-40B4-BE49-F238E27FC236}">
                <a16:creationId xmlns:a16="http://schemas.microsoft.com/office/drawing/2014/main" id="{A812EF55-49E4-4619-AADB-88D5D41BB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785813"/>
            <a:ext cx="85725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i="1">
                <a:solidFill>
                  <a:srgbClr val="002060"/>
                </a:solidFill>
                <a:latin typeface="Arial Black" panose="020B0A04020102020204" pitchFamily="34" charset="0"/>
              </a:rPr>
              <a:t>ОСНОВНЫМИ ЗАДАЧАМИ СПАСАТЕЛЬНЫХ СЛУЖБ </a:t>
            </a:r>
          </a:p>
          <a:p>
            <a:pPr algn="r" eaLnBrk="1" hangingPunct="1"/>
            <a:r>
              <a:rPr lang="ru-RU" altLang="en-US" b="1">
                <a:solidFill>
                  <a:srgbClr val="002060"/>
                </a:solidFill>
              </a:rPr>
              <a:t>являются: </a:t>
            </a:r>
          </a:p>
          <a:p>
            <a:pPr eaLnBrk="1" hangingPunct="1"/>
            <a:r>
              <a:rPr lang="ru-RU" altLang="en-US" b="1">
                <a:solidFill>
                  <a:srgbClr val="002060"/>
                </a:solidFill>
              </a:rPr>
              <a:t> 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en-US" b="1">
                <a:solidFill>
                  <a:srgbClr val="002060"/>
                </a:solidFill>
              </a:rPr>
              <a:t> проведение аварийно-спасательных работ и первоочередное жизнеобеспечение населения, пострадавшего при ведении военных действий или вследствие этих действий;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ru-RU" altLang="en-US" b="1">
              <a:solidFill>
                <a:srgbClr val="002060"/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en-US" b="1">
                <a:solidFill>
                  <a:srgbClr val="002060"/>
                </a:solidFill>
              </a:rPr>
              <a:t> участие в ликвидации чрезвычайных ситуаций природного и техногенного характера, а также в борьбе с пожарами;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ru-RU" altLang="en-US" b="1">
              <a:solidFill>
                <a:srgbClr val="002060"/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en-US" b="1">
                <a:solidFill>
                  <a:srgbClr val="002060"/>
                </a:solidFill>
              </a:rPr>
              <a:t> участие в восстановлении функционирования объектов жизнеобеспечения населения;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ru-RU" altLang="en-US" b="1">
              <a:solidFill>
                <a:srgbClr val="002060"/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ru-RU" altLang="en-US" b="1">
                <a:solidFill>
                  <a:srgbClr val="002060"/>
                </a:solidFill>
              </a:rPr>
              <a:t> обеспечение мероприятий гражданской обороны по вопросам восстановления и поддержания порядка, связи и оповещения, защиты животных и растений, медицинского, автотранспортного обеспечения и другие. </a:t>
            </a:r>
          </a:p>
          <a:p>
            <a:pPr eaLnBrk="1" hangingPunct="1"/>
            <a:endParaRPr lang="ru-RU" altLang="en-US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825D0-1549-4BF4-919D-1B0155E5B34D}"/>
              </a:ext>
            </a:extLst>
          </p:cNvPr>
          <p:cNvSpPr txBox="1"/>
          <p:nvPr/>
        </p:nvSpPr>
        <p:spPr>
          <a:xfrm>
            <a:off x="214313" y="285750"/>
            <a:ext cx="8786812" cy="6297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6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СПАСАТЕЛЬНЫЕ СЛУЖБЫ: </a:t>
            </a:r>
          </a:p>
          <a:p>
            <a:pPr>
              <a:lnSpc>
                <a:spcPct val="80000"/>
              </a:lnSpc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общего назначения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медицинская спасательная служба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противопожарная спасательная служба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инженерная спасательная служба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коммунально-техническая спасательная служба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автотранспортная спасательная служба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оповещения и связи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охраны общественного порядка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торговли и питания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защиты животных и растений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материально-технического снабжения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снабжения ГСМ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убежищ и укрытий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защиты материальных и культурных ценностей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обеспечения безопасности жизнедеятельности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служба радиационной и химической защиты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спасательная служба ритуальных услуг</a:t>
            </a:r>
          </a:p>
          <a:p>
            <a:pPr>
              <a:lnSpc>
                <a:spcPct val="80000"/>
              </a:lnSpc>
              <a:defRPr/>
            </a:pPr>
            <a:endParaRPr lang="ru-RU" sz="14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>
            <a:extLst>
              <a:ext uri="{FF2B5EF4-FFF2-40B4-BE49-F238E27FC236}">
                <a16:creationId xmlns:a16="http://schemas.microsoft.com/office/drawing/2014/main" id="{8223A339-B202-4C37-84A6-ED004A8C7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1643063"/>
            <a:ext cx="60007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Группировка</a:t>
            </a:r>
          </a:p>
          <a:p>
            <a:pPr algn="ctr">
              <a:defRPr/>
            </a:pPr>
            <a:endParaRPr lang="ru-RU" sz="32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сил</a:t>
            </a:r>
          </a:p>
          <a:p>
            <a:pPr algn="ctr">
              <a:defRPr/>
            </a:pPr>
            <a:endParaRPr lang="ru-RU" sz="3200" b="1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ru-RU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Гражданской обороны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descr="Газетная бумага">
            <a:extLst>
              <a:ext uri="{FF2B5EF4-FFF2-40B4-BE49-F238E27FC236}">
                <a16:creationId xmlns:a16="http://schemas.microsoft.com/office/drawing/2014/main" id="{0BC778D8-C2FD-488B-9CA4-069EF7EE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27025"/>
            <a:ext cx="8534400" cy="979488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 cap="sq">
            <a:solidFill>
              <a:srgbClr val="99FF99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endParaRPr lang="ru-RU" sz="200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53603" name="Text Box 3">
            <a:extLst>
              <a:ext uri="{FF2B5EF4-FFF2-40B4-BE49-F238E27FC236}">
                <a16:creationId xmlns:a16="http://schemas.microsoft.com/office/drawing/2014/main" id="{0C19D83D-1E58-4254-A798-E341BB3D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392113"/>
            <a:ext cx="83693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75293" tIns="37646" rIns="75293" bIns="37646">
            <a:spAutoFit/>
          </a:bodyPr>
          <a:lstStyle>
            <a:lvl1pPr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600" b="1" u="sng">
                <a:solidFill>
                  <a:srgbClr val="993300"/>
                </a:solidFill>
                <a:latin typeface="Times New Roman" panose="02020603050405020304" pitchFamily="18" charset="0"/>
              </a:rPr>
              <a:t>ГРУППИРОВКА СИЛ ГЗ </a:t>
            </a:r>
            <a:r>
              <a:rPr lang="ru-RU" altLang="en-US" sz="1600" b="1">
                <a:solidFill>
                  <a:srgbClr val="993300"/>
                </a:solidFill>
                <a:latin typeface="Times New Roman" panose="02020603050405020304" pitchFamily="18" charset="0"/>
              </a:rPr>
              <a:t>–</a:t>
            </a:r>
            <a:r>
              <a:rPr lang="ru-RU" altLang="en-US" sz="1500" b="1" i="1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1600" b="1" i="1">
                <a:solidFill>
                  <a:srgbClr val="0000FF"/>
                </a:solidFill>
                <a:latin typeface="Times New Roman" panose="02020603050405020304" pitchFamily="18" charset="0"/>
              </a:rPr>
              <a:t>состав сведенных в определенную систему и размещенных</a:t>
            </a:r>
          </a:p>
          <a:p>
            <a:pPr algn="ctr" eaLnBrk="1" hangingPunct="1"/>
            <a:r>
              <a:rPr lang="ru-RU" altLang="en-US" sz="1600" b="1" i="1">
                <a:solidFill>
                  <a:srgbClr val="0000FF"/>
                </a:solidFill>
                <a:latin typeface="Times New Roman" panose="02020603050405020304" pitchFamily="18" charset="0"/>
              </a:rPr>
              <a:t> определенным образом на местности различных сил и средств для выполнения задач ГЗ </a:t>
            </a:r>
          </a:p>
          <a:p>
            <a:pPr algn="ctr" eaLnBrk="1" hangingPunct="1"/>
            <a:r>
              <a:rPr lang="ru-RU" altLang="en-US" sz="1600" b="1" i="1">
                <a:solidFill>
                  <a:srgbClr val="0000FF"/>
                </a:solidFill>
                <a:latin typeface="Times New Roman" panose="02020603050405020304" pitchFamily="18" charset="0"/>
              </a:rPr>
              <a:t>при возникновении ЧС в мирное и военное время.</a:t>
            </a:r>
            <a:endParaRPr lang="ru-RU" altLang="en-US" sz="16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2" name="Rectangle 4" descr="Белый мрамор">
            <a:extLst>
              <a:ext uri="{FF2B5EF4-FFF2-40B4-BE49-F238E27FC236}">
                <a16:creationId xmlns:a16="http://schemas.microsoft.com/office/drawing/2014/main" id="{53BAA853-DEAA-4E05-BF0D-CCEAEE102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566863"/>
            <a:ext cx="8534400" cy="65405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 cap="sq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endParaRPr lang="ru-RU" sz="1600" b="1" u="sng">
              <a:solidFill>
                <a:srgbClr val="9933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53605" name="Text Box 5">
            <a:extLst>
              <a:ext uri="{FF2B5EF4-FFF2-40B4-BE49-F238E27FC236}">
                <a16:creationId xmlns:a16="http://schemas.microsoft.com/office/drawing/2014/main" id="{CC6BD11B-C014-4D22-9B59-95CC886BF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1579563"/>
            <a:ext cx="77438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75293" tIns="37646" rIns="75293" bIns="37646">
            <a:spAutoFit/>
          </a:bodyPr>
          <a:lstStyle>
            <a:lvl1pPr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 u="sng">
                <a:solidFill>
                  <a:srgbClr val="993300"/>
                </a:solidFill>
                <a:latin typeface="Times New Roman" panose="02020603050405020304" pitchFamily="18" charset="0"/>
              </a:rPr>
              <a:t>ГРУППИРОВКА УЧИТЫВАЕТ: </a:t>
            </a:r>
            <a:r>
              <a:rPr lang="ru-RU" altLang="en-US" sz="1600" b="1" i="1">
                <a:solidFill>
                  <a:srgbClr val="0000FF"/>
                </a:solidFill>
                <a:latin typeface="Times New Roman" panose="02020603050405020304" pitchFamily="18" charset="0"/>
              </a:rPr>
              <a:t>1- Состав сил и средств;</a:t>
            </a:r>
          </a:p>
          <a:p>
            <a:pPr eaLnBrk="1" hangingPunct="1"/>
            <a:r>
              <a:rPr lang="ru-RU" altLang="en-US" sz="1600" b="1" i="1">
                <a:solidFill>
                  <a:srgbClr val="0000FF"/>
                </a:solidFill>
                <a:latin typeface="Times New Roman" panose="02020603050405020304" pitchFamily="18" charset="0"/>
              </a:rPr>
              <a:t>				    2- Оперативное построение привлекаемых сил.</a:t>
            </a:r>
            <a:endParaRPr lang="ru-RU" altLang="en-US" sz="1600" b="1" u="sng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668A0ED6-862D-4B80-8376-516A8AFB5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38" y="2481263"/>
            <a:ext cx="4814887" cy="457200"/>
          </a:xfrm>
          <a:prstGeom prst="rect">
            <a:avLst/>
          </a:prstGeom>
          <a:solidFill>
            <a:schemeClr val="accent1"/>
          </a:solidFill>
          <a:ln w="38100" cap="sq">
            <a:solidFill>
              <a:srgbClr val="00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r>
              <a:rPr lang="ru-RU" sz="1600" b="1" u="sng">
                <a:solidFill>
                  <a:srgbClr val="FF0033"/>
                </a:solidFill>
                <a:latin typeface="Times New Roman" pitchFamily="18" charset="0"/>
              </a:rPr>
              <a:t>ВИДЫ СОСТАВОВ ГРУППИРОВКИ</a:t>
            </a:r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35EC8AA4-ABE0-4D8D-989D-55C568C2B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" y="3135313"/>
            <a:ext cx="3717925" cy="392112"/>
          </a:xfrm>
          <a:prstGeom prst="rect">
            <a:avLst/>
          </a:prstGeom>
          <a:solidFill>
            <a:schemeClr val="accent1"/>
          </a:solidFill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r>
              <a:rPr lang="ru-RU" sz="1600" b="1" i="1">
                <a:solidFill>
                  <a:srgbClr val="993300"/>
                </a:solidFill>
                <a:latin typeface="Times New Roman" pitchFamily="18" charset="0"/>
              </a:rPr>
              <a:t>ПОВСЕДНЕВНОЙ ДЕЯТЕЛЬНОСТИ</a:t>
            </a:r>
          </a:p>
        </p:txBody>
      </p:sp>
      <p:sp>
        <p:nvSpPr>
          <p:cNvPr id="27656" name="Rectangle 8">
            <a:extLst>
              <a:ext uri="{FF2B5EF4-FFF2-40B4-BE49-F238E27FC236}">
                <a16:creationId xmlns:a16="http://schemas.microsoft.com/office/drawing/2014/main" id="{21BCD42F-3474-4A7B-8E07-7AF85B3E1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3" y="3135313"/>
            <a:ext cx="3719512" cy="392112"/>
          </a:xfrm>
          <a:prstGeom prst="rect">
            <a:avLst/>
          </a:prstGeom>
          <a:solidFill>
            <a:schemeClr val="accent1"/>
          </a:solidFill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r>
              <a:rPr lang="ru-RU" sz="1600" b="1" i="1">
                <a:solidFill>
                  <a:srgbClr val="3F03FD"/>
                </a:solidFill>
                <a:latin typeface="Times New Roman" pitchFamily="18" charset="0"/>
              </a:rPr>
              <a:t>РЕШЕНИЯ КОНКРЕТНЫХ ЗАДАЧ</a:t>
            </a:r>
          </a:p>
        </p:txBody>
      </p:sp>
      <p:sp>
        <p:nvSpPr>
          <p:cNvPr id="27657" name="Rectangle 9" descr="Розовая тисненая бумага">
            <a:extLst>
              <a:ext uri="{FF2B5EF4-FFF2-40B4-BE49-F238E27FC236}">
                <a16:creationId xmlns:a16="http://schemas.microsoft.com/office/drawing/2014/main" id="{A8475257-CBAB-4418-AD43-5D805E4A7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275" y="3722688"/>
            <a:ext cx="4754563" cy="327025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8575" cap="sq">
            <a:solidFill>
              <a:srgbClr val="993300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r>
              <a:rPr lang="ru-RU" sz="1500" b="1" u="sng">
                <a:solidFill>
                  <a:srgbClr val="3F03FD"/>
                </a:solidFill>
                <a:latin typeface="Times New Roman" pitchFamily="18" charset="0"/>
              </a:rPr>
              <a:t>СОСТАВ И РАЗМЕЩЕНИЕ ЗАВИСИТ ОТ:</a:t>
            </a:r>
          </a:p>
        </p:txBody>
      </p:sp>
      <p:sp>
        <p:nvSpPr>
          <p:cNvPr id="27658" name="AutoShape 10">
            <a:extLst>
              <a:ext uri="{FF2B5EF4-FFF2-40B4-BE49-F238E27FC236}">
                <a16:creationId xmlns:a16="http://schemas.microsoft.com/office/drawing/2014/main" id="{B0F1D5E0-92BA-4E92-91A0-C213E3560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525" y="3592513"/>
            <a:ext cx="48895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659" name="AutoShape 11">
            <a:extLst>
              <a:ext uri="{FF2B5EF4-FFF2-40B4-BE49-F238E27FC236}">
                <a16:creationId xmlns:a16="http://schemas.microsoft.com/office/drawing/2014/main" id="{32603E1F-D070-4D19-81DC-1029B882D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638" y="3592513"/>
            <a:ext cx="487362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660" name="Rectangle 12" descr="Букет">
            <a:extLst>
              <a:ext uri="{FF2B5EF4-FFF2-40B4-BE49-F238E27FC236}">
                <a16:creationId xmlns:a16="http://schemas.microsoft.com/office/drawing/2014/main" id="{565DFB36-858C-4403-A4DF-B8ABFC184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4244975"/>
            <a:ext cx="4144962" cy="2351088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38100" cap="sq">
            <a:solidFill>
              <a:srgbClr val="FF9933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endParaRPr lang="ru-RU" sz="200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7661" name="Rectangle 13" descr="Букет">
            <a:extLst>
              <a:ext uri="{FF2B5EF4-FFF2-40B4-BE49-F238E27FC236}">
                <a16:creationId xmlns:a16="http://schemas.microsoft.com/office/drawing/2014/main" id="{2EF5AABA-3151-4C1C-93B1-FF10E9909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475" y="4244975"/>
            <a:ext cx="4144963" cy="2351088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38100" cap="sq">
            <a:solidFill>
              <a:srgbClr val="FF9933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endParaRPr lang="ru-RU" sz="200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53614" name="Text Box 14">
            <a:extLst>
              <a:ext uri="{FF2B5EF4-FFF2-40B4-BE49-F238E27FC236}">
                <a16:creationId xmlns:a16="http://schemas.microsoft.com/office/drawing/2014/main" id="{B45CAF18-FED9-40E8-A87D-5EFC4B5AF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310063"/>
            <a:ext cx="3678237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75293" tIns="37646" rIns="75293" bIns="37646">
            <a:spAutoFit/>
          </a:bodyPr>
          <a:lstStyle>
            <a:lvl1pPr marL="376238" indent="-376238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en-US" sz="1600" b="1" i="1">
                <a:solidFill>
                  <a:srgbClr val="000000"/>
                </a:solidFill>
                <a:latin typeface="Times New Roman" panose="02020603050405020304" pitchFamily="18" charset="0"/>
              </a:rPr>
              <a:t>Территории региона.</a:t>
            </a:r>
          </a:p>
          <a:p>
            <a:pPr eaLnBrk="1" hangingPunct="1">
              <a:buFontTx/>
              <a:buAutoNum type="arabicPeriod"/>
            </a:pPr>
            <a:endParaRPr lang="ru-RU" altLang="en-US" sz="16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en-US" sz="1600" b="1" i="1">
                <a:solidFill>
                  <a:srgbClr val="000000"/>
                </a:solidFill>
                <a:latin typeface="Times New Roman" panose="02020603050405020304" pitchFamily="18" charset="0"/>
              </a:rPr>
              <a:t>Количества и размещения ПОО.</a:t>
            </a:r>
          </a:p>
          <a:p>
            <a:pPr eaLnBrk="1" hangingPunct="1">
              <a:buFontTx/>
              <a:buAutoNum type="arabicPeriod"/>
            </a:pPr>
            <a:endParaRPr lang="ru-RU" altLang="en-US" sz="16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en-US" sz="1600" b="1" i="1">
                <a:solidFill>
                  <a:srgbClr val="000000"/>
                </a:solidFill>
                <a:latin typeface="Times New Roman" panose="02020603050405020304" pitchFamily="18" charset="0"/>
              </a:rPr>
              <a:t>Статистических характеристик</a:t>
            </a:r>
          </a:p>
          <a:p>
            <a:pPr eaLnBrk="1" hangingPunct="1"/>
            <a:r>
              <a:rPr lang="ru-RU" altLang="en-US" sz="1600" b="1" i="1">
                <a:solidFill>
                  <a:srgbClr val="000000"/>
                </a:solidFill>
                <a:latin typeface="Times New Roman" panose="02020603050405020304" pitchFamily="18" charset="0"/>
              </a:rPr>
              <a:t>Опасных природных ЧС.</a:t>
            </a:r>
          </a:p>
          <a:p>
            <a:pPr eaLnBrk="1" hangingPunct="1"/>
            <a:endParaRPr lang="ru-RU" altLang="en-US" sz="16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en-US" sz="1600" b="1" i="1">
                <a:solidFill>
                  <a:srgbClr val="000000"/>
                </a:solidFill>
                <a:latin typeface="Times New Roman" panose="02020603050405020304" pitchFamily="18" charset="0"/>
              </a:rPr>
              <a:t>4.     Возможностей государства.</a:t>
            </a:r>
          </a:p>
        </p:txBody>
      </p:sp>
      <p:sp>
        <p:nvSpPr>
          <p:cNvPr id="153615" name="Text Box 15">
            <a:extLst>
              <a:ext uri="{FF2B5EF4-FFF2-40B4-BE49-F238E27FC236}">
                <a16:creationId xmlns:a16="http://schemas.microsoft.com/office/drawing/2014/main" id="{DFD76C88-0A04-4F5F-ADF6-2D3036AFA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63" y="4441825"/>
            <a:ext cx="152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75293" tIns="37646" rIns="75293" bIns="37646">
            <a:spAutoFit/>
          </a:bodyPr>
          <a:lstStyle>
            <a:lvl1pPr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600" b="1" i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36" name="Text Box 16">
            <a:extLst>
              <a:ext uri="{FF2B5EF4-FFF2-40B4-BE49-F238E27FC236}">
                <a16:creationId xmlns:a16="http://schemas.microsoft.com/office/drawing/2014/main" id="{F8CEBD55-18CB-47D0-BC3D-69E9E3772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4506913"/>
            <a:ext cx="3841750" cy="1800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75293" tIns="37646" rIns="75293" bIns="37646">
            <a:spAutoFit/>
          </a:bodyPr>
          <a:lstStyle/>
          <a:p>
            <a:pPr marL="376238" indent="-376238" defTabSz="752475">
              <a:buFontTx/>
              <a:buAutoNum type="arabicPeriod"/>
              <a:defRPr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Вида ЧС.</a:t>
            </a:r>
          </a:p>
          <a:p>
            <a:pPr marL="376238" indent="-376238" defTabSz="752475">
              <a:buFontTx/>
              <a:buAutoNum type="arabicPeriod"/>
              <a:defRPr/>
            </a:pPr>
            <a:r>
              <a:rPr lang="ru-RU" sz="1600" b="1" i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Реально сложившейся обстановки.</a:t>
            </a:r>
          </a:p>
          <a:p>
            <a:pPr marL="376238" indent="-376238" defTabSz="752475">
              <a:buFontTx/>
              <a:buAutoNum type="arabicPeriod"/>
              <a:defRPr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Прогнозируемого объема АСДНР.</a:t>
            </a:r>
          </a:p>
          <a:p>
            <a:pPr marL="376238" indent="-376238" defTabSz="752475">
              <a:buFontTx/>
              <a:buAutoNum type="arabicPeriod"/>
              <a:defRPr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Местоположения зоны ЧС.</a:t>
            </a:r>
          </a:p>
          <a:p>
            <a:pPr marL="376238" indent="-376238" defTabSz="752475">
              <a:buFontTx/>
              <a:buAutoNum type="arabicPeriod"/>
              <a:defRPr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Возможностей сил региона.</a:t>
            </a:r>
          </a:p>
          <a:p>
            <a:pPr marL="376238" indent="-376238" defTabSz="752475">
              <a:buFontTx/>
              <a:buAutoNum type="arabicPeriod"/>
              <a:defRPr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Возможностей сил, привлекаемых</a:t>
            </a:r>
          </a:p>
          <a:p>
            <a:pPr marL="376238" indent="-376238" defTabSz="752475">
              <a:defRPr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 по плану взаимодействия.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765E47"/>
            </a:gs>
            <a:gs pos="100000">
              <a:srgbClr val="FFCC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2796BC7E-D20A-4EB1-BE0C-7D665E049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1000"/>
            <a:ext cx="525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800" b="1">
                <a:solidFill>
                  <a:srgbClr val="FF0000"/>
                </a:solidFill>
                <a:latin typeface="Arial Black" panose="020B0A04020102020204" pitchFamily="34" charset="0"/>
              </a:rPr>
              <a:t>Группировка сил ГО создается по: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A469AD51-C5CB-46A9-9CC5-99C11DA48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86000"/>
            <a:ext cx="7239000" cy="1524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/>
          </a:gra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800" b="1">
                <a:solidFill>
                  <a:srgbClr val="333333"/>
                </a:solidFill>
              </a:rPr>
              <a:t>варианту внезапного нападения </a:t>
            </a:r>
          </a:p>
          <a:p>
            <a:pPr algn="ctr"/>
            <a:r>
              <a:rPr lang="ru-RU" altLang="en-US" sz="2800" b="1">
                <a:solidFill>
                  <a:srgbClr val="333333"/>
                </a:solidFill>
              </a:rPr>
              <a:t>противника</a:t>
            </a:r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770A6BF6-D798-4633-B1B0-83DE7F7E1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419600"/>
            <a:ext cx="7239000" cy="1524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/>
          </a:gra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800" b="1">
                <a:solidFill>
                  <a:srgbClr val="333333"/>
                </a:solidFill>
              </a:rPr>
              <a:t>варианту планомерного выполнения</a:t>
            </a:r>
          </a:p>
          <a:p>
            <a:pPr algn="ctr"/>
            <a:r>
              <a:rPr lang="ru-RU" altLang="en-US" sz="2800" b="1">
                <a:solidFill>
                  <a:srgbClr val="333333"/>
                </a:solidFill>
              </a:rPr>
              <a:t>мероприятий ГО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EBAF7B1-6038-40F0-9CA3-262460D88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261938"/>
            <a:ext cx="6278562" cy="4572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 cap="sq">
            <a:solidFill>
              <a:srgbClr val="FF9933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endParaRPr lang="ru-RU" sz="2000" dirty="0">
              <a:solidFill>
                <a:srgbClr val="C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55651" name="Text Box 3">
            <a:extLst>
              <a:ext uri="{FF2B5EF4-FFF2-40B4-BE49-F238E27FC236}">
                <a16:creationId xmlns:a16="http://schemas.microsoft.com/office/drawing/2014/main" id="{684972F7-51CE-4169-837C-A1CDC339B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261938"/>
            <a:ext cx="63484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75293" tIns="37646" rIns="75293" bIns="37646">
            <a:spAutoFit/>
          </a:bodyPr>
          <a:lstStyle>
            <a:lvl1pPr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 u="sng">
                <a:solidFill>
                  <a:srgbClr val="800000"/>
                </a:solidFill>
                <a:latin typeface="Times New Roman" panose="02020603050405020304" pitchFamily="18" charset="0"/>
              </a:rPr>
              <a:t>ПРИНЦИПЫ СОЗДАНИЯ ГРУППИРОВОК СИЛ ГЗ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08DAE8B3-C5EB-4C2E-8A83-A8B9A24A9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44575"/>
            <a:ext cx="8594725" cy="561816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38100" cap="sq">
            <a:solidFill>
              <a:srgbClr val="9999FF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75293" tIns="37646" rIns="75293" bIns="37646" anchor="ctr"/>
          <a:lstStyle/>
          <a:p>
            <a:pPr algn="ctr" defTabSz="752475">
              <a:defRPr/>
            </a:pPr>
            <a:endParaRPr lang="ru-RU" sz="200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55653" name="Text Box 5">
            <a:extLst>
              <a:ext uri="{FF2B5EF4-FFF2-40B4-BE49-F238E27FC236}">
                <a16:creationId xmlns:a16="http://schemas.microsoft.com/office/drawing/2014/main" id="{272AC706-AA72-4B57-AA59-735BD0F2F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176338"/>
            <a:ext cx="823277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75293" tIns="37646" rIns="75293" bIns="37646">
            <a:spAutoFit/>
          </a:bodyPr>
          <a:lstStyle>
            <a:lvl1pPr marL="376238" indent="-376238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524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52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ЗАБЛАГОВРЕМЕННОСТЬ.</a:t>
            </a:r>
          </a:p>
          <a:p>
            <a:pPr eaLnBrk="1" hangingPunct="1"/>
            <a:endParaRPr lang="ru-RU" altLang="en-US" sz="1600" b="1" i="1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2.    НЕОБХОДИМАЯ ДОСТАТОЧНОСТЬ ПРИ МАКСИМАЛЬНОМ ИСПОЛЬЗОВАНИИ</a:t>
            </a:r>
          </a:p>
          <a:p>
            <a:pPr eaLnBrk="1" hangingPunct="1"/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 ИМЕЮЩИХСЯ СИЛ И СРЕДСТВ.</a:t>
            </a:r>
          </a:p>
          <a:p>
            <a:pPr eaLnBrk="1" hangingPunct="1"/>
            <a:endParaRPr lang="ru-RU" altLang="en-US" sz="1600" b="1" i="1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eriod" startAt="3"/>
            </a:pPr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СООТВЕТСТВИЕ ОРГАНИЗАЦИОННОЙ И ШТАТНОЙ СТРУКТУРЫ СИЛ </a:t>
            </a:r>
          </a:p>
          <a:p>
            <a:pPr eaLnBrk="1" hangingPunct="1"/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 ВЫПОЛНЯЕМЫМ ЗАДАЧАМ И ИХ РАЦИОНАЛЬНОЕ РАЗМЕЩЕНИЕ.</a:t>
            </a:r>
          </a:p>
          <a:p>
            <a:pPr eaLnBrk="1" hangingPunct="1"/>
            <a:endParaRPr lang="ru-RU" altLang="en-US" sz="1600" b="1" i="1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eriod" startAt="4"/>
            </a:pPr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КООРДИНАЦИЯ, ВЗАИМОДЕЙСТВИЕ И КОМПЛЕКСНОЕ ИСПОЛЬЗОВАНИЕ</a:t>
            </a:r>
          </a:p>
          <a:p>
            <a:pPr eaLnBrk="1" hangingPunct="1"/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 ВСЕХ ВИДОВ СИЛ И СРЕДСТВ СИСТЕМЫ ГЗ ПРИ ВЫПОЛНЕНИИ ЗАДАЧ.</a:t>
            </a:r>
          </a:p>
          <a:p>
            <a:pPr eaLnBrk="1" hangingPunct="1"/>
            <a:endParaRPr lang="ru-RU" altLang="en-US" sz="1600" b="1" i="1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eriod" startAt="5"/>
            </a:pPr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ГОТОВНОСТЬ СИЛ ГЗ РЕГИОНА К ДЕЙСТВИЯМ ПРИ ВОЗНИКНОВЕНИИ ЧС</a:t>
            </a:r>
          </a:p>
          <a:p>
            <a:pPr eaLnBrk="1" hangingPunct="1"/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 МИРНОГО ВРЕМЕНИ, А ТАКЖЕ В РАЗЛИЧНЫХ ВОЙНАХ И ВООРУЖЕННЫХ </a:t>
            </a:r>
          </a:p>
          <a:p>
            <a:pPr eaLnBrk="1" hangingPunct="1"/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 КОНФЛИКТАХ.</a:t>
            </a:r>
          </a:p>
          <a:p>
            <a:pPr eaLnBrk="1" hangingPunct="1"/>
            <a:endParaRPr lang="ru-RU" altLang="en-US" sz="1600" b="1" i="1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eriod" startAt="6"/>
            </a:pPr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ВСЕСТОРОННЕЕ ОБЕСПЕЧЕНИЕ ДЕЙСТВИЙ СИЛ ГЗ.</a:t>
            </a:r>
          </a:p>
          <a:p>
            <a:pPr eaLnBrk="1" hangingPunct="1">
              <a:buFontTx/>
              <a:buAutoNum type="arabicPeriod" startAt="6"/>
            </a:pPr>
            <a:endParaRPr lang="ru-RU" altLang="en-US" sz="1600" b="1" i="1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eriod" startAt="7"/>
            </a:pPr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СОЗДАНИЕ НЕОБХОДИМЫХ РЕЗЕРВОВ СИЛ И СРЕДСТВ.</a:t>
            </a:r>
          </a:p>
          <a:p>
            <a:pPr eaLnBrk="1" hangingPunct="1">
              <a:buFontTx/>
              <a:buAutoNum type="arabicPeriod" startAt="7"/>
            </a:pPr>
            <a:endParaRPr lang="ru-RU" altLang="en-US" sz="1600" b="1" i="1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rabicPeriod" startAt="7"/>
            </a:pPr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ОБЕСПЕЧЕНИЕ ВЫСОКОЙ МОБИЛЬНОСТИ СИЛ ГЗ И РЕЗЕРВА.</a:t>
            </a:r>
          </a:p>
          <a:p>
            <a:pPr eaLnBrk="1" hangingPunct="1"/>
            <a:r>
              <a:rPr lang="ru-RU" altLang="en-US" sz="1600" b="1" i="1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AutoNum type="arabicPeriod"/>
            </a:pPr>
            <a:endParaRPr lang="ru-RU" altLang="en-US" sz="1600" b="1" i="1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787A9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6DD15F9-ED45-4C46-A67B-11C636773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4648200" cy="838200"/>
          </a:xfrm>
          <a:prstGeom prst="rect">
            <a:avLst/>
          </a:prstGeom>
          <a:noFill/>
          <a:ln w="12700" cap="sq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/>
          <a:lstStyle/>
          <a:p>
            <a:pPr algn="just" eaLnBrk="0" hangingPunct="0">
              <a:defRPr/>
            </a:pPr>
            <a:r>
              <a:rPr lang="ru-RU" sz="2400" b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Группировка сил ГО  </a:t>
            </a:r>
            <a:r>
              <a:rPr lang="ru-RU" sz="2400" b="1" u="sng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должна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1B453FC-67A6-433E-9663-C1F095570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57200"/>
            <a:ext cx="3810000" cy="838200"/>
          </a:xfrm>
          <a:prstGeom prst="rect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  <a:effectLst/>
        </p:spPr>
        <p:txBody>
          <a:bodyPr wrap="none"/>
          <a:lstStyle/>
          <a:p>
            <a:pPr algn="just" eaLnBrk="0" hangingPunct="0">
              <a:defRPr/>
            </a:pPr>
            <a:r>
              <a:rPr lang="ru-RU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отвечать</a:t>
            </a:r>
            <a:r>
              <a:rPr lang="ru-RU" sz="2000" b="1">
                <a:solidFill>
                  <a:srgbClr val="333333"/>
                </a:solidFill>
              </a:rPr>
              <a:t> замыслу</a:t>
            </a:r>
          </a:p>
          <a:p>
            <a:pPr algn="just" eaLnBrk="0" hangingPunct="0">
              <a:defRPr/>
            </a:pPr>
            <a:r>
              <a:rPr lang="ru-RU" sz="2000" b="1">
                <a:solidFill>
                  <a:srgbClr val="333333"/>
                </a:solidFill>
              </a:rPr>
              <a:t> предстоящих действий и 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4F5E6E6D-39EE-46DB-880B-B78B76174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0"/>
            <a:ext cx="7772400" cy="4953000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  <a:effectLst/>
        </p:spPr>
        <p:txBody>
          <a:bodyPr wrap="none"/>
          <a:lstStyle/>
          <a:p>
            <a:pPr algn="just" eaLnBrk="0" hangingPunct="0">
              <a:defRPr/>
            </a:pPr>
            <a:r>
              <a:rPr lang="ru-RU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обеспечивать</a:t>
            </a:r>
            <a:r>
              <a:rPr lang="ru-RU" sz="2000" b="1">
                <a:solidFill>
                  <a:srgbClr val="333333"/>
                </a:solidFill>
              </a:rPr>
              <a:t>:</a:t>
            </a: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    возможность быстрого приведения сил в полную готов-</a:t>
            </a: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ность к выполнению задач</a:t>
            </a:r>
          </a:p>
          <a:p>
            <a:pPr algn="just" eaLnBrk="0" hangingPunct="0">
              <a:lnSpc>
                <a:spcPct val="90000"/>
              </a:lnSpc>
              <a:defRPr/>
            </a:pPr>
            <a:endParaRPr lang="ru-RU" sz="2000" b="1">
              <a:solidFill>
                <a:srgbClr val="333333"/>
              </a:solidFill>
            </a:endParaRP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    своевременное выдвижение сил к месту проведения СР</a:t>
            </a:r>
          </a:p>
          <a:p>
            <a:pPr algn="just" eaLnBrk="0" hangingPunct="0">
              <a:lnSpc>
                <a:spcPct val="90000"/>
              </a:lnSpc>
              <a:defRPr/>
            </a:pPr>
            <a:endParaRPr lang="ru-RU" sz="2000" b="1">
              <a:solidFill>
                <a:srgbClr val="333333"/>
              </a:solidFill>
            </a:endParaRP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    быстрое развертывание СР, непрерывное их ведение,</a:t>
            </a: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возможность сосредоточения усилий</a:t>
            </a:r>
          </a:p>
          <a:p>
            <a:pPr algn="just" eaLnBrk="0" hangingPunct="0">
              <a:lnSpc>
                <a:spcPct val="90000"/>
              </a:lnSpc>
              <a:defRPr/>
            </a:pPr>
            <a:endParaRPr lang="ru-RU" sz="2000" b="1">
              <a:solidFill>
                <a:srgbClr val="333333"/>
              </a:solidFill>
            </a:endParaRP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    возможность одновременного выполнения работ с мак-</a:t>
            </a: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симальным использованием всех сил и средств</a:t>
            </a:r>
          </a:p>
          <a:p>
            <a:pPr algn="just" eaLnBrk="0" hangingPunct="0">
              <a:lnSpc>
                <a:spcPct val="90000"/>
              </a:lnSpc>
              <a:defRPr/>
            </a:pPr>
            <a:endParaRPr lang="ru-RU" sz="2000" b="1">
              <a:solidFill>
                <a:srgbClr val="333333"/>
              </a:solidFill>
            </a:endParaRP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    наращивание усилий за счет последующих смен, эшело-</a:t>
            </a: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нов и резервов, маневр силами и средствами</a:t>
            </a:r>
          </a:p>
          <a:p>
            <a:pPr algn="just" eaLnBrk="0" hangingPunct="0">
              <a:lnSpc>
                <a:spcPct val="90000"/>
              </a:lnSpc>
              <a:defRPr/>
            </a:pPr>
            <a:endParaRPr lang="ru-RU" sz="2000" b="1">
              <a:solidFill>
                <a:srgbClr val="333333"/>
              </a:solidFill>
            </a:endParaRP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защиту личного состава сил ГО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1">
            <a:extLst>
              <a:ext uri="{FF2B5EF4-FFF2-40B4-BE49-F238E27FC236}">
                <a16:creationId xmlns:a16="http://schemas.microsoft.com/office/drawing/2014/main" id="{3CA2D455-357D-4239-99C2-BFDCFDEBF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17859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162C84-6163-4852-B586-16F5E3D118D2}"/>
              </a:ext>
            </a:extLst>
          </p:cNvPr>
          <p:cNvSpPr txBox="1"/>
          <p:nvPr/>
        </p:nvSpPr>
        <p:spPr>
          <a:xfrm>
            <a:off x="2268538" y="1196975"/>
            <a:ext cx="6572250" cy="436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Федеральный закон</a:t>
            </a:r>
          </a:p>
          <a:p>
            <a:pPr algn="ctr">
              <a:defRPr/>
            </a:pPr>
            <a:r>
              <a:rPr lang="ru-RU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от 28 декабря 2014 г. N </a:t>
            </a:r>
            <a:r>
              <a:rPr lang="ru-RU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404-ФЗ</a:t>
            </a:r>
            <a:r>
              <a:rPr lang="ru-RU" sz="2800" b="1" i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</a:p>
          <a:p>
            <a:pPr algn="ctr" fontAlgn="t"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 </a:t>
            </a:r>
          </a:p>
          <a:p>
            <a:pPr algn="ctr">
              <a:defRPr/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 внесении изменений в статью 14 федерального закона «О защите населения и территорий от чрезвычайных ситуаций природного и техногенного характера» и Федеральный закон «О гражданской обороне»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43FBC87B-9946-4078-9EC4-E751DEFBC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04800"/>
            <a:ext cx="655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354BBFFA-606B-406F-8BE4-B0BFDBA61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"/>
            <a:ext cx="7010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800" b="1">
                <a:solidFill>
                  <a:srgbClr val="FF0000"/>
                </a:solidFill>
              </a:rPr>
              <a:t>Группировка </a:t>
            </a:r>
          </a:p>
          <a:p>
            <a:pPr algn="ctr"/>
            <a:r>
              <a:rPr lang="ru-RU" altLang="en-US" sz="2800" b="1">
                <a:solidFill>
                  <a:srgbClr val="333333"/>
                </a:solidFill>
              </a:rPr>
              <a:t>(планомерное выполнение мероприятий ГО)</a:t>
            </a:r>
          </a:p>
        </p:txBody>
      </p:sp>
      <p:sp>
        <p:nvSpPr>
          <p:cNvPr id="157700" name="Rectangle 4">
            <a:extLst>
              <a:ext uri="{FF2B5EF4-FFF2-40B4-BE49-F238E27FC236}">
                <a16:creationId xmlns:a16="http://schemas.microsoft.com/office/drawing/2014/main" id="{D6FE4DFD-E87D-447A-8FF2-446E54D8A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640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400" b="1">
                <a:solidFill>
                  <a:srgbClr val="0066FF"/>
                </a:solidFill>
              </a:rPr>
              <a:t>два (один) эшелона  +  резерв</a:t>
            </a:r>
          </a:p>
        </p:txBody>
      </p:sp>
      <p:sp>
        <p:nvSpPr>
          <p:cNvPr id="157701" name="Rectangle 5">
            <a:extLst>
              <a:ext uri="{FF2B5EF4-FFF2-40B4-BE49-F238E27FC236}">
                <a16:creationId xmlns:a16="http://schemas.microsoft.com/office/drawing/2014/main" id="{6AA2940F-A8AD-48BD-BD7F-A2BD06D58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908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1</a:t>
            </a:r>
            <a:r>
              <a:rPr lang="ru-RU" altLang="en-US" sz="2400" b="1">
                <a:solidFill>
                  <a:srgbClr val="333333"/>
                </a:solidFill>
              </a:rPr>
              <a:t>-й</a:t>
            </a:r>
          </a:p>
          <a:p>
            <a:pPr algn="ctr"/>
            <a:r>
              <a:rPr lang="ru-RU" altLang="en-US" sz="2400" b="1">
                <a:solidFill>
                  <a:srgbClr val="333333"/>
                </a:solidFill>
              </a:rPr>
              <a:t>эшелон</a:t>
            </a:r>
          </a:p>
        </p:txBody>
      </p:sp>
      <p:sp>
        <p:nvSpPr>
          <p:cNvPr id="157702" name="Rectangle 6">
            <a:extLst>
              <a:ext uri="{FF2B5EF4-FFF2-40B4-BE49-F238E27FC236}">
                <a16:creationId xmlns:a16="http://schemas.microsoft.com/office/drawing/2014/main" id="{162C7AC0-4AE7-454A-815F-17E282DDD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38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2</a:t>
            </a:r>
            <a:r>
              <a:rPr lang="ru-RU" altLang="en-US" sz="2400" b="1">
                <a:solidFill>
                  <a:srgbClr val="333333"/>
                </a:solidFill>
              </a:rPr>
              <a:t>-й</a:t>
            </a:r>
          </a:p>
          <a:p>
            <a:pPr algn="ctr"/>
            <a:r>
              <a:rPr lang="ru-RU" altLang="en-US" sz="2400" b="1">
                <a:solidFill>
                  <a:srgbClr val="333333"/>
                </a:solidFill>
              </a:rPr>
              <a:t>эшелон</a:t>
            </a:r>
          </a:p>
        </p:txBody>
      </p:sp>
      <p:sp>
        <p:nvSpPr>
          <p:cNvPr id="157703" name="Rectangle 7">
            <a:extLst>
              <a:ext uri="{FF2B5EF4-FFF2-40B4-BE49-F238E27FC236}">
                <a16:creationId xmlns:a16="http://schemas.microsoft.com/office/drawing/2014/main" id="{7019D320-DF3E-4300-9828-B73B3FD61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4864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р</a:t>
            </a:r>
            <a:r>
              <a:rPr lang="ru-RU" altLang="en-US" sz="2400" b="1">
                <a:solidFill>
                  <a:srgbClr val="333333"/>
                </a:solidFill>
              </a:rPr>
              <a:t>езерв</a:t>
            </a:r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CB5E013F-2313-446B-BF7D-289236475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286000"/>
            <a:ext cx="6019800" cy="12954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  <a:effectLst/>
        </p:spPr>
        <p:txBody>
          <a:bodyPr wrap="none"/>
          <a:lstStyle/>
          <a:p>
            <a:pPr algn="just" eaLnBrk="0" hangingPunct="0">
              <a:defRPr/>
            </a:pPr>
            <a:r>
              <a:rPr lang="ru-RU" sz="2000" b="1">
                <a:solidFill>
                  <a:srgbClr val="FF0000"/>
                </a:solidFill>
              </a:rPr>
              <a:t>для </a:t>
            </a:r>
            <a:r>
              <a:rPr lang="ru-RU" sz="2000" b="1">
                <a:solidFill>
                  <a:srgbClr val="333333"/>
                </a:solidFill>
              </a:rPr>
              <a:t>немедленного развертывания (с учетом</a:t>
            </a:r>
          </a:p>
          <a:p>
            <a:pPr algn="just" eaLnBrk="0" hangingPunct="0">
              <a:defRPr/>
            </a:pPr>
            <a:r>
              <a:rPr lang="ru-RU" sz="2000" b="1">
                <a:solidFill>
                  <a:srgbClr val="333333"/>
                </a:solidFill>
              </a:rPr>
              <a:t>рад.) обстановки спасательных работ</a:t>
            </a:r>
          </a:p>
          <a:p>
            <a:pPr algn="just" eaLnBrk="0" hangingPunct="0">
              <a:defRPr/>
            </a:pPr>
            <a:r>
              <a:rPr lang="ru-RU" sz="2000" b="1">
                <a:solidFill>
                  <a:srgbClr val="0066FF"/>
                </a:solidFill>
              </a:rPr>
              <a:t>включаются</a:t>
            </a:r>
            <a:r>
              <a:rPr lang="ru-RU" sz="2000" b="1">
                <a:solidFill>
                  <a:srgbClr val="333333"/>
                </a:solidFill>
              </a:rPr>
              <a:t> </a:t>
            </a:r>
            <a:r>
              <a:rPr lang="ru-RU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в/части ГО</a:t>
            </a:r>
            <a:r>
              <a:rPr lang="ru-RU" sz="2000" b="1">
                <a:solidFill>
                  <a:srgbClr val="333333"/>
                </a:solidFill>
              </a:rPr>
              <a:t>, АСФ объектов, терр.</a:t>
            </a:r>
          </a:p>
          <a:p>
            <a:pPr algn="just" eaLnBrk="0" hangingPunct="0">
              <a:defRPr/>
            </a:pPr>
            <a:r>
              <a:rPr lang="ru-RU" sz="2000" b="1">
                <a:solidFill>
                  <a:srgbClr val="333333"/>
                </a:solidFill>
              </a:rPr>
              <a:t>АСФ, формирования близлеж. с/районов</a:t>
            </a:r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157705" name="Rectangle 9">
            <a:extLst>
              <a:ext uri="{FF2B5EF4-FFF2-40B4-BE49-F238E27FC236}">
                <a16:creationId xmlns:a16="http://schemas.microsoft.com/office/drawing/2014/main" id="{C60EBE91-CE77-4B03-A75C-B6F686709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6019800" cy="12954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FF0000"/>
                </a:solidFill>
              </a:rPr>
              <a:t>для</a:t>
            </a:r>
            <a:r>
              <a:rPr lang="ru-RU" altLang="en-US" sz="2000" b="1">
                <a:solidFill>
                  <a:srgbClr val="333333"/>
                </a:solidFill>
              </a:rPr>
              <a:t> наращивания усилий и расширения фро-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333333"/>
                </a:solidFill>
              </a:rPr>
              <a:t>нта СР по мере спада уровней радиации и за-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333333"/>
                </a:solidFill>
              </a:rPr>
              <a:t>мены сил первого эшелона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0066FF"/>
                </a:solidFill>
              </a:rPr>
              <a:t>включаются</a:t>
            </a:r>
            <a:r>
              <a:rPr lang="ru-RU" altLang="en-US" sz="2000" b="1">
                <a:solidFill>
                  <a:srgbClr val="333333"/>
                </a:solidFill>
              </a:rPr>
              <a:t> силы городов и с/р-нов, не воше-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333333"/>
                </a:solidFill>
              </a:rPr>
              <a:t>дшие в 1-й эшелон, в/ч ВС, ГОГО ОЭ (ЗЗ)</a:t>
            </a:r>
          </a:p>
        </p:txBody>
      </p:sp>
      <p:sp>
        <p:nvSpPr>
          <p:cNvPr id="157706" name="Rectangle 10">
            <a:extLst>
              <a:ext uri="{FF2B5EF4-FFF2-40B4-BE49-F238E27FC236}">
                <a16:creationId xmlns:a16="http://schemas.microsoft.com/office/drawing/2014/main" id="{5CE5623A-731B-4808-8BE9-EB2388C23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181600"/>
            <a:ext cx="6019800" cy="12954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FF0000"/>
                </a:solidFill>
              </a:rPr>
              <a:t>для</a:t>
            </a:r>
            <a:r>
              <a:rPr lang="ru-RU" altLang="en-US" sz="2000" b="1">
                <a:solidFill>
                  <a:srgbClr val="333333"/>
                </a:solidFill>
              </a:rPr>
              <a:t> замены формирований в ОП и решения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333333"/>
                </a:solidFill>
              </a:rPr>
              <a:t>внезапно возникающих задач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0066FF"/>
                </a:solidFill>
              </a:rPr>
              <a:t>включаются</a:t>
            </a:r>
            <a:r>
              <a:rPr lang="ru-RU" altLang="en-US" sz="2000" b="1">
                <a:solidFill>
                  <a:srgbClr val="333333"/>
                </a:solidFill>
              </a:rPr>
              <a:t> АСФ Не/КГ и отдаленных с/рай-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333333"/>
                </a:solidFill>
              </a:rPr>
              <a:t>онов, в/ч с более поздними сроками приведе-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333333"/>
                </a:solidFill>
              </a:rPr>
              <a:t>ния в готовность, силы соседних городов</a:t>
            </a:r>
          </a:p>
        </p:txBody>
      </p:sp>
      <p:sp>
        <p:nvSpPr>
          <p:cNvPr id="157707" name="AutoShape 11">
            <a:extLst>
              <a:ext uri="{FF2B5EF4-FFF2-40B4-BE49-F238E27FC236}">
                <a16:creationId xmlns:a16="http://schemas.microsoft.com/office/drawing/2014/main" id="{95606795-B51D-4342-B957-4A0B86A46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038600"/>
            <a:ext cx="609600" cy="838200"/>
          </a:xfrm>
          <a:prstGeom prst="chevron">
            <a:avLst>
              <a:gd name="adj" fmla="val 25000"/>
            </a:avLst>
          </a:prstGeom>
          <a:gradFill rotWithShape="0">
            <a:gsLst>
              <a:gs pos="0">
                <a:srgbClr val="47D62A"/>
              </a:gs>
              <a:gs pos="100000">
                <a:srgbClr val="216313"/>
              </a:gs>
            </a:gsLst>
            <a:lin ang="0" scaled="1"/>
          </a:gra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157708" name="AutoShape 12">
            <a:extLst>
              <a:ext uri="{FF2B5EF4-FFF2-40B4-BE49-F238E27FC236}">
                <a16:creationId xmlns:a16="http://schemas.microsoft.com/office/drawing/2014/main" id="{0969A9E4-B713-40BC-A81C-8B73E0B4E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410200"/>
            <a:ext cx="609600" cy="838200"/>
          </a:xfrm>
          <a:prstGeom prst="chevron">
            <a:avLst>
              <a:gd name="adj" fmla="val 25000"/>
            </a:avLst>
          </a:prstGeom>
          <a:gradFill rotWithShape="0">
            <a:gsLst>
              <a:gs pos="0">
                <a:srgbClr val="47D62A"/>
              </a:gs>
              <a:gs pos="100000">
                <a:srgbClr val="216313"/>
              </a:gs>
            </a:gsLst>
            <a:lin ang="0" scaled="1"/>
          </a:gra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157709" name="AutoShape 13">
            <a:extLst>
              <a:ext uri="{FF2B5EF4-FFF2-40B4-BE49-F238E27FC236}">
                <a16:creationId xmlns:a16="http://schemas.microsoft.com/office/drawing/2014/main" id="{B5E53ED3-0D4D-4A0C-AD7E-B5D0B343B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90800"/>
            <a:ext cx="609600" cy="838200"/>
          </a:xfrm>
          <a:prstGeom prst="chevron">
            <a:avLst>
              <a:gd name="adj" fmla="val 25000"/>
            </a:avLst>
          </a:prstGeom>
          <a:gradFill rotWithShape="0">
            <a:gsLst>
              <a:gs pos="0">
                <a:srgbClr val="47D62A"/>
              </a:gs>
              <a:gs pos="100000">
                <a:srgbClr val="216313"/>
              </a:gs>
            </a:gsLst>
            <a:lin ang="0" scaled="1"/>
          </a:gra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AutoShape 2">
            <a:extLst>
              <a:ext uri="{FF2B5EF4-FFF2-40B4-BE49-F238E27FC236}">
                <a16:creationId xmlns:a16="http://schemas.microsoft.com/office/drawing/2014/main" id="{40CE2AD9-F02B-40F4-89AF-DC08A9DCC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914400"/>
            <a:ext cx="1219200" cy="990600"/>
          </a:xfrm>
          <a:prstGeom prst="hexagon">
            <a:avLst>
              <a:gd name="adj" fmla="val 30769"/>
              <a:gd name="vf" fmla="val 115470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07" name="Oval 3">
            <a:extLst>
              <a:ext uri="{FF2B5EF4-FFF2-40B4-BE49-F238E27FC236}">
                <a16:creationId xmlns:a16="http://schemas.microsoft.com/office/drawing/2014/main" id="{EDAE9E94-D7C8-46A1-B828-695103D54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"/>
            <a:ext cx="2743200" cy="2514600"/>
          </a:xfrm>
          <a:prstGeom prst="ellips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08" name="AutoShape 4">
            <a:extLst>
              <a:ext uri="{FF2B5EF4-FFF2-40B4-BE49-F238E27FC236}">
                <a16:creationId xmlns:a16="http://schemas.microsoft.com/office/drawing/2014/main" id="{2FDC19EB-43E1-4367-B474-A11DE6087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85800"/>
            <a:ext cx="1828800" cy="1447800"/>
          </a:xfrm>
          <a:prstGeom prst="hexagon">
            <a:avLst>
              <a:gd name="adj" fmla="val 31579"/>
              <a:gd name="vf" fmla="val 115470"/>
            </a:avLst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09" name="Freeform 5">
            <a:extLst>
              <a:ext uri="{FF2B5EF4-FFF2-40B4-BE49-F238E27FC236}">
                <a16:creationId xmlns:a16="http://schemas.microsoft.com/office/drawing/2014/main" id="{317CEA31-F405-406D-B40E-EE1D713F53A5}"/>
              </a:ext>
            </a:extLst>
          </p:cNvPr>
          <p:cNvSpPr>
            <a:spLocks/>
          </p:cNvSpPr>
          <p:nvPr/>
        </p:nvSpPr>
        <p:spPr bwMode="auto">
          <a:xfrm>
            <a:off x="-44450" y="1933575"/>
            <a:ext cx="4437063" cy="4137025"/>
          </a:xfrm>
          <a:custGeom>
            <a:avLst/>
            <a:gdLst>
              <a:gd name="T0" fmla="*/ 0 w 2795"/>
              <a:gd name="T1" fmla="*/ 2147483647 h 2606"/>
              <a:gd name="T2" fmla="*/ 2147483647 w 2795"/>
              <a:gd name="T3" fmla="*/ 2147483647 h 2606"/>
              <a:gd name="T4" fmla="*/ 2147483647 w 2795"/>
              <a:gd name="T5" fmla="*/ 2147483647 h 2606"/>
              <a:gd name="T6" fmla="*/ 2147483647 w 2795"/>
              <a:gd name="T7" fmla="*/ 2147483647 h 2606"/>
              <a:gd name="T8" fmla="*/ 2147483647 w 2795"/>
              <a:gd name="T9" fmla="*/ 2147483647 h 2606"/>
              <a:gd name="T10" fmla="*/ 2147483647 w 2795"/>
              <a:gd name="T11" fmla="*/ 2147483647 h 2606"/>
              <a:gd name="T12" fmla="*/ 2147483647 w 2795"/>
              <a:gd name="T13" fmla="*/ 2147483647 h 2606"/>
              <a:gd name="T14" fmla="*/ 2147483647 w 2795"/>
              <a:gd name="T15" fmla="*/ 2147483647 h 2606"/>
              <a:gd name="T16" fmla="*/ 2147483647 w 2795"/>
              <a:gd name="T17" fmla="*/ 2147483647 h 2606"/>
              <a:gd name="T18" fmla="*/ 2147483647 w 2795"/>
              <a:gd name="T19" fmla="*/ 2147483647 h 2606"/>
              <a:gd name="T20" fmla="*/ 2147483647 w 2795"/>
              <a:gd name="T21" fmla="*/ 2147483647 h 2606"/>
              <a:gd name="T22" fmla="*/ 2147483647 w 2795"/>
              <a:gd name="T23" fmla="*/ 2147483647 h 2606"/>
              <a:gd name="T24" fmla="*/ 2147483647 w 2795"/>
              <a:gd name="T25" fmla="*/ 2147483647 h 2606"/>
              <a:gd name="T26" fmla="*/ 2147483647 w 2795"/>
              <a:gd name="T27" fmla="*/ 2147483647 h 2606"/>
              <a:gd name="T28" fmla="*/ 2147483647 w 2795"/>
              <a:gd name="T29" fmla="*/ 2147483647 h 2606"/>
              <a:gd name="T30" fmla="*/ 2147483647 w 2795"/>
              <a:gd name="T31" fmla="*/ 2147483647 h 2606"/>
              <a:gd name="T32" fmla="*/ 2147483647 w 2795"/>
              <a:gd name="T33" fmla="*/ 2147483647 h 2606"/>
              <a:gd name="T34" fmla="*/ 2147483647 w 2795"/>
              <a:gd name="T35" fmla="*/ 2147483647 h 2606"/>
              <a:gd name="T36" fmla="*/ 2147483647 w 2795"/>
              <a:gd name="T37" fmla="*/ 2147483647 h 2606"/>
              <a:gd name="T38" fmla="*/ 2147483647 w 2795"/>
              <a:gd name="T39" fmla="*/ 2147483647 h 2606"/>
              <a:gd name="T40" fmla="*/ 2147483647 w 2795"/>
              <a:gd name="T41" fmla="*/ 2147483647 h 2606"/>
              <a:gd name="T42" fmla="*/ 2147483647 w 2795"/>
              <a:gd name="T43" fmla="*/ 2147483647 h 2606"/>
              <a:gd name="T44" fmla="*/ 2147483647 w 2795"/>
              <a:gd name="T45" fmla="*/ 2147483647 h 2606"/>
              <a:gd name="T46" fmla="*/ 2147483647 w 2795"/>
              <a:gd name="T47" fmla="*/ 2147483647 h 2606"/>
              <a:gd name="T48" fmla="*/ 2147483647 w 2795"/>
              <a:gd name="T49" fmla="*/ 2147483647 h 2606"/>
              <a:gd name="T50" fmla="*/ 2147483647 w 2795"/>
              <a:gd name="T51" fmla="*/ 2147483647 h 2606"/>
              <a:gd name="T52" fmla="*/ 2147483647 w 2795"/>
              <a:gd name="T53" fmla="*/ 2147483647 h 2606"/>
              <a:gd name="T54" fmla="*/ 2147483647 w 2795"/>
              <a:gd name="T55" fmla="*/ 2147483647 h 2606"/>
              <a:gd name="T56" fmla="*/ 2147483647 w 2795"/>
              <a:gd name="T57" fmla="*/ 2147483647 h 2606"/>
              <a:gd name="T58" fmla="*/ 2147483647 w 2795"/>
              <a:gd name="T59" fmla="*/ 2147483647 h 2606"/>
              <a:gd name="T60" fmla="*/ 2147483647 w 2795"/>
              <a:gd name="T61" fmla="*/ 2147483647 h 2606"/>
              <a:gd name="T62" fmla="*/ 2147483647 w 2795"/>
              <a:gd name="T63" fmla="*/ 2147483647 h 2606"/>
              <a:gd name="T64" fmla="*/ 2147483647 w 2795"/>
              <a:gd name="T65" fmla="*/ 2147483647 h 2606"/>
              <a:gd name="T66" fmla="*/ 2147483647 w 2795"/>
              <a:gd name="T67" fmla="*/ 2147483647 h 2606"/>
              <a:gd name="T68" fmla="*/ 2147483647 w 2795"/>
              <a:gd name="T69" fmla="*/ 2147483647 h 2606"/>
              <a:gd name="T70" fmla="*/ 2147483647 w 2795"/>
              <a:gd name="T71" fmla="*/ 2147483647 h 2606"/>
              <a:gd name="T72" fmla="*/ 2147483647 w 2795"/>
              <a:gd name="T73" fmla="*/ 2147483647 h 2606"/>
              <a:gd name="T74" fmla="*/ 2147483647 w 2795"/>
              <a:gd name="T75" fmla="*/ 2147483647 h 2606"/>
              <a:gd name="T76" fmla="*/ 2147483647 w 2795"/>
              <a:gd name="T77" fmla="*/ 2147483647 h 2606"/>
              <a:gd name="T78" fmla="*/ 2147483647 w 2795"/>
              <a:gd name="T79" fmla="*/ 2147483647 h 2606"/>
              <a:gd name="T80" fmla="*/ 2147483647 w 2795"/>
              <a:gd name="T81" fmla="*/ 0 h 260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795"/>
              <a:gd name="T124" fmla="*/ 0 h 2606"/>
              <a:gd name="T125" fmla="*/ 2795 w 2795"/>
              <a:gd name="T126" fmla="*/ 2606 h 260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795" h="2606">
                <a:moveTo>
                  <a:pt x="0" y="2606"/>
                </a:moveTo>
                <a:cubicBezTo>
                  <a:pt x="49" y="2590"/>
                  <a:pt x="77" y="2548"/>
                  <a:pt x="113" y="2512"/>
                </a:cubicBezTo>
                <a:cubicBezTo>
                  <a:pt x="141" y="2484"/>
                  <a:pt x="187" y="2459"/>
                  <a:pt x="226" y="2446"/>
                </a:cubicBezTo>
                <a:cubicBezTo>
                  <a:pt x="266" y="2420"/>
                  <a:pt x="296" y="2394"/>
                  <a:pt x="340" y="2380"/>
                </a:cubicBezTo>
                <a:cubicBezTo>
                  <a:pt x="359" y="2367"/>
                  <a:pt x="377" y="2355"/>
                  <a:pt x="396" y="2342"/>
                </a:cubicBezTo>
                <a:cubicBezTo>
                  <a:pt x="406" y="2336"/>
                  <a:pt x="415" y="2329"/>
                  <a:pt x="425" y="2323"/>
                </a:cubicBezTo>
                <a:cubicBezTo>
                  <a:pt x="434" y="2317"/>
                  <a:pt x="453" y="2304"/>
                  <a:pt x="453" y="2304"/>
                </a:cubicBezTo>
                <a:cubicBezTo>
                  <a:pt x="483" y="2260"/>
                  <a:pt x="538" y="2243"/>
                  <a:pt x="585" y="2219"/>
                </a:cubicBezTo>
                <a:cubicBezTo>
                  <a:pt x="617" y="2202"/>
                  <a:pt x="640" y="2173"/>
                  <a:pt x="670" y="2153"/>
                </a:cubicBezTo>
                <a:cubicBezTo>
                  <a:pt x="702" y="2106"/>
                  <a:pt x="679" y="2132"/>
                  <a:pt x="746" y="2087"/>
                </a:cubicBezTo>
                <a:cubicBezTo>
                  <a:pt x="755" y="2081"/>
                  <a:pt x="774" y="2068"/>
                  <a:pt x="774" y="2068"/>
                </a:cubicBezTo>
                <a:cubicBezTo>
                  <a:pt x="828" y="1989"/>
                  <a:pt x="755" y="2088"/>
                  <a:pt x="821" y="2021"/>
                </a:cubicBezTo>
                <a:cubicBezTo>
                  <a:pt x="855" y="1986"/>
                  <a:pt x="874" y="1944"/>
                  <a:pt x="916" y="1917"/>
                </a:cubicBezTo>
                <a:cubicBezTo>
                  <a:pt x="929" y="1878"/>
                  <a:pt x="947" y="1864"/>
                  <a:pt x="972" y="1832"/>
                </a:cubicBezTo>
                <a:cubicBezTo>
                  <a:pt x="1032" y="1755"/>
                  <a:pt x="983" y="1793"/>
                  <a:pt x="1038" y="1756"/>
                </a:cubicBezTo>
                <a:cubicBezTo>
                  <a:pt x="1064" y="1718"/>
                  <a:pt x="1104" y="1688"/>
                  <a:pt x="1142" y="1662"/>
                </a:cubicBezTo>
                <a:cubicBezTo>
                  <a:pt x="1148" y="1653"/>
                  <a:pt x="1153" y="1642"/>
                  <a:pt x="1161" y="1634"/>
                </a:cubicBezTo>
                <a:cubicBezTo>
                  <a:pt x="1169" y="1626"/>
                  <a:pt x="1182" y="1624"/>
                  <a:pt x="1189" y="1615"/>
                </a:cubicBezTo>
                <a:cubicBezTo>
                  <a:pt x="1195" y="1607"/>
                  <a:pt x="1193" y="1594"/>
                  <a:pt x="1199" y="1586"/>
                </a:cubicBezTo>
                <a:cubicBezTo>
                  <a:pt x="1206" y="1577"/>
                  <a:pt x="1218" y="1575"/>
                  <a:pt x="1227" y="1568"/>
                </a:cubicBezTo>
                <a:cubicBezTo>
                  <a:pt x="1238" y="1559"/>
                  <a:pt x="1248" y="1550"/>
                  <a:pt x="1256" y="1539"/>
                </a:cubicBezTo>
                <a:cubicBezTo>
                  <a:pt x="1278" y="1511"/>
                  <a:pt x="1300" y="1482"/>
                  <a:pt x="1322" y="1454"/>
                </a:cubicBezTo>
                <a:cubicBezTo>
                  <a:pt x="1356" y="1410"/>
                  <a:pt x="1363" y="1379"/>
                  <a:pt x="1407" y="1350"/>
                </a:cubicBezTo>
                <a:cubicBezTo>
                  <a:pt x="1420" y="1308"/>
                  <a:pt x="1455" y="1270"/>
                  <a:pt x="1492" y="1247"/>
                </a:cubicBezTo>
                <a:cubicBezTo>
                  <a:pt x="1517" y="1206"/>
                  <a:pt x="1551" y="1185"/>
                  <a:pt x="1595" y="1171"/>
                </a:cubicBezTo>
                <a:cubicBezTo>
                  <a:pt x="1640" y="1142"/>
                  <a:pt x="1690" y="1121"/>
                  <a:pt x="1737" y="1095"/>
                </a:cubicBezTo>
                <a:cubicBezTo>
                  <a:pt x="1785" y="1068"/>
                  <a:pt x="1826" y="1036"/>
                  <a:pt x="1879" y="1020"/>
                </a:cubicBezTo>
                <a:cubicBezTo>
                  <a:pt x="1922" y="991"/>
                  <a:pt x="1946" y="968"/>
                  <a:pt x="1983" y="935"/>
                </a:cubicBezTo>
                <a:cubicBezTo>
                  <a:pt x="2003" y="917"/>
                  <a:pt x="2017" y="893"/>
                  <a:pt x="2039" y="878"/>
                </a:cubicBezTo>
                <a:cubicBezTo>
                  <a:pt x="2066" y="861"/>
                  <a:pt x="2075" y="857"/>
                  <a:pt x="2096" y="831"/>
                </a:cubicBezTo>
                <a:cubicBezTo>
                  <a:pt x="2164" y="746"/>
                  <a:pt x="2115" y="784"/>
                  <a:pt x="2171" y="746"/>
                </a:cubicBezTo>
                <a:cubicBezTo>
                  <a:pt x="2193" y="714"/>
                  <a:pt x="2214" y="692"/>
                  <a:pt x="2247" y="671"/>
                </a:cubicBezTo>
                <a:cubicBezTo>
                  <a:pt x="2269" y="638"/>
                  <a:pt x="2290" y="617"/>
                  <a:pt x="2323" y="595"/>
                </a:cubicBezTo>
                <a:cubicBezTo>
                  <a:pt x="2344" y="562"/>
                  <a:pt x="2366" y="541"/>
                  <a:pt x="2398" y="519"/>
                </a:cubicBezTo>
                <a:cubicBezTo>
                  <a:pt x="2411" y="500"/>
                  <a:pt x="2423" y="482"/>
                  <a:pt x="2436" y="463"/>
                </a:cubicBezTo>
                <a:cubicBezTo>
                  <a:pt x="2450" y="443"/>
                  <a:pt x="2477" y="435"/>
                  <a:pt x="2493" y="416"/>
                </a:cubicBezTo>
                <a:cubicBezTo>
                  <a:pt x="2534" y="366"/>
                  <a:pt x="2484" y="405"/>
                  <a:pt x="2540" y="368"/>
                </a:cubicBezTo>
                <a:cubicBezTo>
                  <a:pt x="2575" y="317"/>
                  <a:pt x="2615" y="275"/>
                  <a:pt x="2653" y="227"/>
                </a:cubicBezTo>
                <a:cubicBezTo>
                  <a:pt x="2674" y="200"/>
                  <a:pt x="2691" y="170"/>
                  <a:pt x="2710" y="142"/>
                </a:cubicBezTo>
                <a:cubicBezTo>
                  <a:pt x="2716" y="132"/>
                  <a:pt x="2729" y="113"/>
                  <a:pt x="2729" y="113"/>
                </a:cubicBezTo>
                <a:cubicBezTo>
                  <a:pt x="2743" y="70"/>
                  <a:pt x="2774" y="39"/>
                  <a:pt x="2795" y="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0" name="Oval 6" descr="Широкий диагональный 2">
            <a:extLst>
              <a:ext uri="{FF2B5EF4-FFF2-40B4-BE49-F238E27FC236}">
                <a16:creationId xmlns:a16="http://schemas.microsoft.com/office/drawing/2014/main" id="{9EB53C4D-3B14-46B4-A304-7C065A4B5216}"/>
              </a:ext>
            </a:extLst>
          </p:cNvPr>
          <p:cNvSpPr>
            <a:spLocks noChangeArrowheads="1"/>
          </p:cNvSpPr>
          <p:nvPr/>
        </p:nvSpPr>
        <p:spPr bwMode="auto">
          <a:xfrm rot="-5456629">
            <a:off x="8150225" y="5578475"/>
            <a:ext cx="1143000" cy="914400"/>
          </a:xfrm>
          <a:prstGeom prst="ellipse">
            <a:avLst/>
          </a:prstGeom>
          <a:pattFill prst="wdUpDiag">
            <a:fgClr>
              <a:srgbClr val="FFFF00"/>
            </a:fgClr>
            <a:bgClr>
              <a:srgbClr val="FFFFCC"/>
            </a:bgClr>
          </a:patt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11" name="Freeform 7">
            <a:extLst>
              <a:ext uri="{FF2B5EF4-FFF2-40B4-BE49-F238E27FC236}">
                <a16:creationId xmlns:a16="http://schemas.microsoft.com/office/drawing/2014/main" id="{5917CA7A-14CD-4F97-BFE4-910AC49B6AD4}"/>
              </a:ext>
            </a:extLst>
          </p:cNvPr>
          <p:cNvSpPr>
            <a:spLocks/>
          </p:cNvSpPr>
          <p:nvPr/>
        </p:nvSpPr>
        <p:spPr bwMode="auto">
          <a:xfrm>
            <a:off x="4987925" y="1784350"/>
            <a:ext cx="4125913" cy="3536950"/>
          </a:xfrm>
          <a:custGeom>
            <a:avLst/>
            <a:gdLst>
              <a:gd name="T0" fmla="*/ 2147483647 w 2599"/>
              <a:gd name="T1" fmla="*/ 2147483647 h 2228"/>
              <a:gd name="T2" fmla="*/ 2147483647 w 2599"/>
              <a:gd name="T3" fmla="*/ 2147483647 h 2228"/>
              <a:gd name="T4" fmla="*/ 2147483647 w 2599"/>
              <a:gd name="T5" fmla="*/ 2147483647 h 2228"/>
              <a:gd name="T6" fmla="*/ 2147483647 w 2599"/>
              <a:gd name="T7" fmla="*/ 2147483647 h 2228"/>
              <a:gd name="T8" fmla="*/ 2147483647 w 2599"/>
              <a:gd name="T9" fmla="*/ 2147483647 h 2228"/>
              <a:gd name="T10" fmla="*/ 2147483647 w 2599"/>
              <a:gd name="T11" fmla="*/ 2147483647 h 2228"/>
              <a:gd name="T12" fmla="*/ 2147483647 w 2599"/>
              <a:gd name="T13" fmla="*/ 2147483647 h 2228"/>
              <a:gd name="T14" fmla="*/ 2147483647 w 2599"/>
              <a:gd name="T15" fmla="*/ 2147483647 h 2228"/>
              <a:gd name="T16" fmla="*/ 2147483647 w 2599"/>
              <a:gd name="T17" fmla="*/ 2147483647 h 2228"/>
              <a:gd name="T18" fmla="*/ 2147483647 w 2599"/>
              <a:gd name="T19" fmla="*/ 2147483647 h 2228"/>
              <a:gd name="T20" fmla="*/ 2147483647 w 2599"/>
              <a:gd name="T21" fmla="*/ 2147483647 h 2228"/>
              <a:gd name="T22" fmla="*/ 2147483647 w 2599"/>
              <a:gd name="T23" fmla="*/ 2147483647 h 2228"/>
              <a:gd name="T24" fmla="*/ 2147483647 w 2599"/>
              <a:gd name="T25" fmla="*/ 2147483647 h 2228"/>
              <a:gd name="T26" fmla="*/ 2147483647 w 2599"/>
              <a:gd name="T27" fmla="*/ 2147483647 h 2228"/>
              <a:gd name="T28" fmla="*/ 2147483647 w 2599"/>
              <a:gd name="T29" fmla="*/ 2147483647 h 2228"/>
              <a:gd name="T30" fmla="*/ 2147483647 w 2599"/>
              <a:gd name="T31" fmla="*/ 2147483647 h 2228"/>
              <a:gd name="T32" fmla="*/ 2147483647 w 2599"/>
              <a:gd name="T33" fmla="*/ 2147483647 h 2228"/>
              <a:gd name="T34" fmla="*/ 2147483647 w 2599"/>
              <a:gd name="T35" fmla="*/ 2147483647 h 2228"/>
              <a:gd name="T36" fmla="*/ 2147483647 w 2599"/>
              <a:gd name="T37" fmla="*/ 2147483647 h 2228"/>
              <a:gd name="T38" fmla="*/ 2147483647 w 2599"/>
              <a:gd name="T39" fmla="*/ 2147483647 h 2228"/>
              <a:gd name="T40" fmla="*/ 2147483647 w 2599"/>
              <a:gd name="T41" fmla="*/ 2147483647 h 2228"/>
              <a:gd name="T42" fmla="*/ 2147483647 w 2599"/>
              <a:gd name="T43" fmla="*/ 2147483647 h 2228"/>
              <a:gd name="T44" fmla="*/ 2147483647 w 2599"/>
              <a:gd name="T45" fmla="*/ 2147483647 h 2228"/>
              <a:gd name="T46" fmla="*/ 2147483647 w 2599"/>
              <a:gd name="T47" fmla="*/ 2147483647 h 2228"/>
              <a:gd name="T48" fmla="*/ 2147483647 w 2599"/>
              <a:gd name="T49" fmla="*/ 2147483647 h 2228"/>
              <a:gd name="T50" fmla="*/ 2147483647 w 2599"/>
              <a:gd name="T51" fmla="*/ 2147483647 h 2228"/>
              <a:gd name="T52" fmla="*/ 2147483647 w 2599"/>
              <a:gd name="T53" fmla="*/ 2147483647 h 2228"/>
              <a:gd name="T54" fmla="*/ 2147483647 w 2599"/>
              <a:gd name="T55" fmla="*/ 2147483647 h 2228"/>
              <a:gd name="T56" fmla="*/ 2147483647 w 2599"/>
              <a:gd name="T57" fmla="*/ 2147483647 h 2228"/>
              <a:gd name="T58" fmla="*/ 2147483647 w 2599"/>
              <a:gd name="T59" fmla="*/ 2147483647 h 2228"/>
              <a:gd name="T60" fmla="*/ 2147483647 w 2599"/>
              <a:gd name="T61" fmla="*/ 2147483647 h 2228"/>
              <a:gd name="T62" fmla="*/ 2147483647 w 2599"/>
              <a:gd name="T63" fmla="*/ 2147483647 h 2228"/>
              <a:gd name="T64" fmla="*/ 2147483647 w 2599"/>
              <a:gd name="T65" fmla="*/ 2147483647 h 2228"/>
              <a:gd name="T66" fmla="*/ 2147483647 w 2599"/>
              <a:gd name="T67" fmla="*/ 2147483647 h 2228"/>
              <a:gd name="T68" fmla="*/ 2147483647 w 2599"/>
              <a:gd name="T69" fmla="*/ 2147483647 h 2228"/>
              <a:gd name="T70" fmla="*/ 2147483647 w 2599"/>
              <a:gd name="T71" fmla="*/ 2147483647 h 2228"/>
              <a:gd name="T72" fmla="*/ 2147483647 w 2599"/>
              <a:gd name="T73" fmla="*/ 2147483647 h 2228"/>
              <a:gd name="T74" fmla="*/ 2147483647 w 2599"/>
              <a:gd name="T75" fmla="*/ 2147483647 h 2228"/>
              <a:gd name="T76" fmla="*/ 2147483647 w 2599"/>
              <a:gd name="T77" fmla="*/ 2147483647 h 2228"/>
              <a:gd name="T78" fmla="*/ 2147483647 w 2599"/>
              <a:gd name="T79" fmla="*/ 2147483647 h 2228"/>
              <a:gd name="T80" fmla="*/ 2147483647 w 2599"/>
              <a:gd name="T81" fmla="*/ 2147483647 h 2228"/>
              <a:gd name="T82" fmla="*/ 2147483647 w 2599"/>
              <a:gd name="T83" fmla="*/ 2147483647 h 2228"/>
              <a:gd name="T84" fmla="*/ 2147483647 w 2599"/>
              <a:gd name="T85" fmla="*/ 2147483647 h 2228"/>
              <a:gd name="T86" fmla="*/ 2147483647 w 2599"/>
              <a:gd name="T87" fmla="*/ 2147483647 h 2228"/>
              <a:gd name="T88" fmla="*/ 2147483647 w 2599"/>
              <a:gd name="T89" fmla="*/ 2147483647 h 2228"/>
              <a:gd name="T90" fmla="*/ 2147483647 w 2599"/>
              <a:gd name="T91" fmla="*/ 0 h 22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599"/>
              <a:gd name="T139" fmla="*/ 0 h 2228"/>
              <a:gd name="T140" fmla="*/ 2599 w 2599"/>
              <a:gd name="T141" fmla="*/ 2228 h 22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599" h="2228">
                <a:moveTo>
                  <a:pt x="2599" y="2228"/>
                </a:moveTo>
                <a:cubicBezTo>
                  <a:pt x="2593" y="2219"/>
                  <a:pt x="2588" y="2207"/>
                  <a:pt x="2580" y="2200"/>
                </a:cubicBezTo>
                <a:cubicBezTo>
                  <a:pt x="2563" y="2185"/>
                  <a:pt x="2524" y="2162"/>
                  <a:pt x="2524" y="2162"/>
                </a:cubicBezTo>
                <a:cubicBezTo>
                  <a:pt x="2496" y="2120"/>
                  <a:pt x="2473" y="2081"/>
                  <a:pt x="2448" y="2039"/>
                </a:cubicBezTo>
                <a:cubicBezTo>
                  <a:pt x="2436" y="2020"/>
                  <a:pt x="2423" y="2002"/>
                  <a:pt x="2410" y="1983"/>
                </a:cubicBezTo>
                <a:cubicBezTo>
                  <a:pt x="2404" y="1973"/>
                  <a:pt x="2391" y="1954"/>
                  <a:pt x="2391" y="1954"/>
                </a:cubicBezTo>
                <a:cubicBezTo>
                  <a:pt x="2376" y="1907"/>
                  <a:pt x="2349" y="1856"/>
                  <a:pt x="2325" y="1813"/>
                </a:cubicBezTo>
                <a:cubicBezTo>
                  <a:pt x="2314" y="1793"/>
                  <a:pt x="2296" y="1777"/>
                  <a:pt x="2288" y="1756"/>
                </a:cubicBezTo>
                <a:cubicBezTo>
                  <a:pt x="2274" y="1717"/>
                  <a:pt x="2271" y="1701"/>
                  <a:pt x="2240" y="1671"/>
                </a:cubicBezTo>
                <a:cubicBezTo>
                  <a:pt x="2225" y="1625"/>
                  <a:pt x="2204" y="1593"/>
                  <a:pt x="2165" y="1567"/>
                </a:cubicBezTo>
                <a:cubicBezTo>
                  <a:pt x="2129" y="1513"/>
                  <a:pt x="2086" y="1438"/>
                  <a:pt x="2023" y="1416"/>
                </a:cubicBezTo>
                <a:cubicBezTo>
                  <a:pt x="2014" y="1407"/>
                  <a:pt x="2006" y="1395"/>
                  <a:pt x="1995" y="1388"/>
                </a:cubicBezTo>
                <a:cubicBezTo>
                  <a:pt x="1986" y="1382"/>
                  <a:pt x="1974" y="1384"/>
                  <a:pt x="1966" y="1378"/>
                </a:cubicBezTo>
                <a:cubicBezTo>
                  <a:pt x="1945" y="1362"/>
                  <a:pt x="1929" y="1341"/>
                  <a:pt x="1910" y="1322"/>
                </a:cubicBezTo>
                <a:cubicBezTo>
                  <a:pt x="1903" y="1315"/>
                  <a:pt x="1890" y="1317"/>
                  <a:pt x="1881" y="1312"/>
                </a:cubicBezTo>
                <a:cubicBezTo>
                  <a:pt x="1861" y="1301"/>
                  <a:pt x="1847" y="1281"/>
                  <a:pt x="1825" y="1274"/>
                </a:cubicBezTo>
                <a:cubicBezTo>
                  <a:pt x="1815" y="1271"/>
                  <a:pt x="1805" y="1269"/>
                  <a:pt x="1796" y="1265"/>
                </a:cubicBezTo>
                <a:cubicBezTo>
                  <a:pt x="1770" y="1253"/>
                  <a:pt x="1744" y="1243"/>
                  <a:pt x="1721" y="1227"/>
                </a:cubicBezTo>
                <a:cubicBezTo>
                  <a:pt x="1712" y="1221"/>
                  <a:pt x="1703" y="1213"/>
                  <a:pt x="1693" y="1208"/>
                </a:cubicBezTo>
                <a:cubicBezTo>
                  <a:pt x="1684" y="1204"/>
                  <a:pt x="1674" y="1202"/>
                  <a:pt x="1664" y="1199"/>
                </a:cubicBezTo>
                <a:cubicBezTo>
                  <a:pt x="1655" y="1196"/>
                  <a:pt x="1645" y="1193"/>
                  <a:pt x="1636" y="1189"/>
                </a:cubicBezTo>
                <a:cubicBezTo>
                  <a:pt x="1595" y="1169"/>
                  <a:pt x="1553" y="1145"/>
                  <a:pt x="1513" y="1123"/>
                </a:cubicBezTo>
                <a:cubicBezTo>
                  <a:pt x="1467" y="1098"/>
                  <a:pt x="1388" y="1024"/>
                  <a:pt x="1343" y="1010"/>
                </a:cubicBezTo>
                <a:cubicBezTo>
                  <a:pt x="1301" y="948"/>
                  <a:pt x="1350" y="1009"/>
                  <a:pt x="1296" y="972"/>
                </a:cubicBezTo>
                <a:cubicBezTo>
                  <a:pt x="1285" y="965"/>
                  <a:pt x="1278" y="952"/>
                  <a:pt x="1268" y="944"/>
                </a:cubicBezTo>
                <a:cubicBezTo>
                  <a:pt x="1250" y="930"/>
                  <a:pt x="1230" y="919"/>
                  <a:pt x="1211" y="906"/>
                </a:cubicBezTo>
                <a:cubicBezTo>
                  <a:pt x="1202" y="900"/>
                  <a:pt x="1183" y="887"/>
                  <a:pt x="1183" y="887"/>
                </a:cubicBezTo>
                <a:cubicBezTo>
                  <a:pt x="1161" y="855"/>
                  <a:pt x="1140" y="834"/>
                  <a:pt x="1107" y="812"/>
                </a:cubicBezTo>
                <a:cubicBezTo>
                  <a:pt x="1085" y="779"/>
                  <a:pt x="1064" y="758"/>
                  <a:pt x="1032" y="736"/>
                </a:cubicBezTo>
                <a:cubicBezTo>
                  <a:pt x="1010" y="704"/>
                  <a:pt x="988" y="683"/>
                  <a:pt x="956" y="661"/>
                </a:cubicBezTo>
                <a:cubicBezTo>
                  <a:pt x="950" y="651"/>
                  <a:pt x="946" y="640"/>
                  <a:pt x="937" y="632"/>
                </a:cubicBezTo>
                <a:cubicBezTo>
                  <a:pt x="920" y="617"/>
                  <a:pt x="881" y="595"/>
                  <a:pt x="881" y="595"/>
                </a:cubicBezTo>
                <a:cubicBezTo>
                  <a:pt x="854" y="516"/>
                  <a:pt x="894" y="608"/>
                  <a:pt x="843" y="557"/>
                </a:cubicBezTo>
                <a:cubicBezTo>
                  <a:pt x="836" y="550"/>
                  <a:pt x="840" y="535"/>
                  <a:pt x="833" y="528"/>
                </a:cubicBezTo>
                <a:cubicBezTo>
                  <a:pt x="817" y="512"/>
                  <a:pt x="777" y="491"/>
                  <a:pt x="777" y="491"/>
                </a:cubicBezTo>
                <a:cubicBezTo>
                  <a:pt x="731" y="398"/>
                  <a:pt x="788" y="491"/>
                  <a:pt x="729" y="443"/>
                </a:cubicBezTo>
                <a:cubicBezTo>
                  <a:pt x="720" y="436"/>
                  <a:pt x="719" y="423"/>
                  <a:pt x="711" y="415"/>
                </a:cubicBezTo>
                <a:cubicBezTo>
                  <a:pt x="687" y="391"/>
                  <a:pt x="653" y="371"/>
                  <a:pt x="626" y="349"/>
                </a:cubicBezTo>
                <a:cubicBezTo>
                  <a:pt x="616" y="340"/>
                  <a:pt x="608" y="329"/>
                  <a:pt x="597" y="321"/>
                </a:cubicBezTo>
                <a:cubicBezTo>
                  <a:pt x="579" y="307"/>
                  <a:pt x="541" y="283"/>
                  <a:pt x="541" y="283"/>
                </a:cubicBezTo>
                <a:cubicBezTo>
                  <a:pt x="517" y="248"/>
                  <a:pt x="477" y="230"/>
                  <a:pt x="437" y="217"/>
                </a:cubicBezTo>
                <a:cubicBezTo>
                  <a:pt x="414" y="183"/>
                  <a:pt x="399" y="182"/>
                  <a:pt x="361" y="170"/>
                </a:cubicBezTo>
                <a:cubicBezTo>
                  <a:pt x="329" y="148"/>
                  <a:pt x="305" y="141"/>
                  <a:pt x="267" y="132"/>
                </a:cubicBezTo>
                <a:cubicBezTo>
                  <a:pt x="231" y="109"/>
                  <a:pt x="194" y="98"/>
                  <a:pt x="153" y="85"/>
                </a:cubicBezTo>
                <a:cubicBezTo>
                  <a:pt x="128" y="68"/>
                  <a:pt x="96" y="49"/>
                  <a:pt x="68" y="37"/>
                </a:cubicBezTo>
                <a:cubicBezTo>
                  <a:pt x="0" y="8"/>
                  <a:pt x="23" y="40"/>
                  <a:pt x="2" y="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12" name="Line 8">
            <a:extLst>
              <a:ext uri="{FF2B5EF4-FFF2-40B4-BE49-F238E27FC236}">
                <a16:creationId xmlns:a16="http://schemas.microsoft.com/office/drawing/2014/main" id="{74A25C64-A7E3-4B61-AA21-E33A7C99A6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1981200"/>
            <a:ext cx="457200" cy="4876800"/>
          </a:xfrm>
          <a:prstGeom prst="line">
            <a:avLst/>
          </a:prstGeom>
          <a:noFill/>
          <a:ln w="9525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3" name="Oval 9" descr="Широкий диагональный 2">
            <a:extLst>
              <a:ext uri="{FF2B5EF4-FFF2-40B4-BE49-F238E27FC236}">
                <a16:creationId xmlns:a16="http://schemas.microsoft.com/office/drawing/2014/main" id="{5DC8CBE7-34EC-49D5-B9E3-63CCA9C1611A}"/>
              </a:ext>
            </a:extLst>
          </p:cNvPr>
          <p:cNvSpPr>
            <a:spLocks noChangeArrowheads="1"/>
          </p:cNvSpPr>
          <p:nvPr/>
        </p:nvSpPr>
        <p:spPr bwMode="auto">
          <a:xfrm rot="-2388983">
            <a:off x="6705600" y="3505200"/>
            <a:ext cx="838200" cy="1219200"/>
          </a:xfrm>
          <a:prstGeom prst="ellipse">
            <a:avLst/>
          </a:prstGeom>
          <a:pattFill prst="wdUpDiag">
            <a:fgClr>
              <a:srgbClr val="00FF00"/>
            </a:fgClr>
            <a:bgClr>
              <a:srgbClr val="99FF99"/>
            </a:bgClr>
          </a:pattFill>
          <a:ln w="38100">
            <a:solidFill>
              <a:srgbClr val="00CC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36874" name="Oval 10" descr="Широкий диагональный 2">
            <a:extLst>
              <a:ext uri="{FF2B5EF4-FFF2-40B4-BE49-F238E27FC236}">
                <a16:creationId xmlns:a16="http://schemas.microsoft.com/office/drawing/2014/main" id="{B9439045-20CE-44F6-BF78-8C91A983D28C}"/>
              </a:ext>
            </a:extLst>
          </p:cNvPr>
          <p:cNvSpPr>
            <a:spLocks noChangeArrowheads="1"/>
          </p:cNvSpPr>
          <p:nvPr/>
        </p:nvSpPr>
        <p:spPr bwMode="auto">
          <a:xfrm rot="-2388983">
            <a:off x="6172200" y="1447800"/>
            <a:ext cx="838200" cy="1233488"/>
          </a:xfrm>
          <a:prstGeom prst="ellipse">
            <a:avLst/>
          </a:prstGeom>
          <a:pattFill prst="wdUpDiag">
            <a:fgClr>
              <a:srgbClr val="FF6600"/>
            </a:fgClr>
            <a:bgClr>
              <a:srgbClr val="FFCCCC"/>
            </a:bgClr>
          </a:patt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E8495B55-3AFE-475D-9EDD-B1E70EAC3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75260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333333"/>
                </a:solidFill>
                <a:latin typeface="Times New Roman" panose="02020603050405020304" pitchFamily="18" charset="0"/>
              </a:rPr>
              <a:t>I</a:t>
            </a:r>
            <a:endParaRPr lang="ru-RU" altLang="en-US" sz="2400" b="1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6" name="Text Box 12">
            <a:extLst>
              <a:ext uri="{FF2B5EF4-FFF2-40B4-BE49-F238E27FC236}">
                <a16:creationId xmlns:a16="http://schemas.microsoft.com/office/drawing/2014/main" id="{64030F7C-3938-43D4-9158-F66C86845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86200"/>
            <a:ext cx="42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333333"/>
                </a:solidFill>
                <a:latin typeface="Times New Roman" panose="02020603050405020304" pitchFamily="18" charset="0"/>
              </a:rPr>
              <a:t>II</a:t>
            </a:r>
            <a:endParaRPr lang="ru-RU" altLang="en-US" sz="2400" b="1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7" name="Text Box 13">
            <a:extLst>
              <a:ext uri="{FF2B5EF4-FFF2-40B4-BE49-F238E27FC236}">
                <a16:creationId xmlns:a16="http://schemas.microsoft.com/office/drawing/2014/main" id="{D0E3AD2F-2FD3-41E2-A81F-C50FCD27C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5867400"/>
            <a:ext cx="37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 b="1">
                <a:solidFill>
                  <a:srgbClr val="333333"/>
                </a:solidFill>
                <a:latin typeface="Times New Roman" panose="02020603050405020304" pitchFamily="18" charset="0"/>
              </a:rPr>
              <a:t>Р</a:t>
            </a:r>
          </a:p>
        </p:txBody>
      </p:sp>
      <p:sp>
        <p:nvSpPr>
          <p:cNvPr id="36878" name="Oval 14" descr="Широкий диагональный 2">
            <a:extLst>
              <a:ext uri="{FF2B5EF4-FFF2-40B4-BE49-F238E27FC236}">
                <a16:creationId xmlns:a16="http://schemas.microsoft.com/office/drawing/2014/main" id="{973A0FCA-8F41-44F6-880E-AEBA20EEE54E}"/>
              </a:ext>
            </a:extLst>
          </p:cNvPr>
          <p:cNvSpPr>
            <a:spLocks noChangeArrowheads="1"/>
          </p:cNvSpPr>
          <p:nvPr/>
        </p:nvSpPr>
        <p:spPr bwMode="auto">
          <a:xfrm rot="3183658">
            <a:off x="2483644" y="2164556"/>
            <a:ext cx="838200" cy="1233488"/>
          </a:xfrm>
          <a:prstGeom prst="ellipse">
            <a:avLst/>
          </a:prstGeom>
          <a:pattFill prst="wdUpDiag">
            <a:fgClr>
              <a:srgbClr val="FF6600"/>
            </a:fgClr>
            <a:bgClr>
              <a:srgbClr val="FFCCCC"/>
            </a:bgClr>
          </a:patt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36879" name="Oval 15" descr="Широкий диагональный 2">
            <a:extLst>
              <a:ext uri="{FF2B5EF4-FFF2-40B4-BE49-F238E27FC236}">
                <a16:creationId xmlns:a16="http://schemas.microsoft.com/office/drawing/2014/main" id="{C9E59BD3-165B-401E-BB98-7287C1186022}"/>
              </a:ext>
            </a:extLst>
          </p:cNvPr>
          <p:cNvSpPr>
            <a:spLocks noChangeArrowheads="1"/>
          </p:cNvSpPr>
          <p:nvPr/>
        </p:nvSpPr>
        <p:spPr bwMode="auto">
          <a:xfrm rot="2567463">
            <a:off x="706438" y="3398838"/>
            <a:ext cx="1123950" cy="1379537"/>
          </a:xfrm>
          <a:prstGeom prst="ellipse">
            <a:avLst/>
          </a:prstGeom>
          <a:pattFill prst="wdUpDiag">
            <a:fgClr>
              <a:srgbClr val="00FF00"/>
            </a:fgClr>
            <a:bgClr>
              <a:srgbClr val="99FF99"/>
            </a:bgClr>
          </a:pattFill>
          <a:ln w="38100">
            <a:solidFill>
              <a:srgbClr val="00CC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36880" name="Oval 16" descr="Широкий диагональный 2">
            <a:extLst>
              <a:ext uri="{FF2B5EF4-FFF2-40B4-BE49-F238E27FC236}">
                <a16:creationId xmlns:a16="http://schemas.microsoft.com/office/drawing/2014/main" id="{5ECDBD3B-5055-4F38-8229-90F111058D14}"/>
              </a:ext>
            </a:extLst>
          </p:cNvPr>
          <p:cNvSpPr>
            <a:spLocks noChangeArrowheads="1"/>
          </p:cNvSpPr>
          <p:nvPr/>
        </p:nvSpPr>
        <p:spPr bwMode="auto">
          <a:xfrm rot="-2585214">
            <a:off x="571500" y="5600700"/>
            <a:ext cx="1143000" cy="914400"/>
          </a:xfrm>
          <a:prstGeom prst="ellipse">
            <a:avLst/>
          </a:prstGeom>
          <a:pattFill prst="wdUpDiag">
            <a:fgClr>
              <a:srgbClr val="FFFF00"/>
            </a:fgClr>
            <a:bgClr>
              <a:srgbClr val="FFFFCC"/>
            </a:bgClr>
          </a:patt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36881" name="Text Box 17">
            <a:extLst>
              <a:ext uri="{FF2B5EF4-FFF2-40B4-BE49-F238E27FC236}">
                <a16:creationId xmlns:a16="http://schemas.microsoft.com/office/drawing/2014/main" id="{5ABC8839-9E96-48EE-A140-AA10639F0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62200"/>
            <a:ext cx="703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333333"/>
                </a:solidFill>
                <a:latin typeface="Times New Roman" panose="02020603050405020304" pitchFamily="18" charset="0"/>
              </a:rPr>
              <a:t>I</a:t>
            </a:r>
            <a:endParaRPr lang="ru-RU" altLang="en-US" sz="2400" b="1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en-US" b="1">
                <a:solidFill>
                  <a:srgbClr val="333333"/>
                </a:solidFill>
                <a:latin typeface="Times New Roman" panose="02020603050405020304" pitchFamily="18" charset="0"/>
              </a:rPr>
              <a:t>50 %</a:t>
            </a:r>
          </a:p>
        </p:txBody>
      </p:sp>
      <p:sp>
        <p:nvSpPr>
          <p:cNvPr id="36882" name="Text Box 18">
            <a:extLst>
              <a:ext uri="{FF2B5EF4-FFF2-40B4-BE49-F238E27FC236}">
                <a16:creationId xmlns:a16="http://schemas.microsoft.com/office/drawing/2014/main" id="{F1B111D3-0D0A-49F2-A823-87CD5D68F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0"/>
            <a:ext cx="703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333333"/>
                </a:solidFill>
                <a:latin typeface="Times New Roman" panose="02020603050405020304" pitchFamily="18" charset="0"/>
              </a:rPr>
              <a:t>II</a:t>
            </a:r>
            <a:endParaRPr lang="ru-RU" altLang="en-US" sz="2400" b="1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en-US" b="1">
                <a:solidFill>
                  <a:srgbClr val="333333"/>
                </a:solidFill>
                <a:latin typeface="Times New Roman" panose="02020603050405020304" pitchFamily="18" charset="0"/>
              </a:rPr>
              <a:t>30 %</a:t>
            </a:r>
          </a:p>
        </p:txBody>
      </p:sp>
      <p:sp>
        <p:nvSpPr>
          <p:cNvPr id="36883" name="Text Box 19">
            <a:extLst>
              <a:ext uri="{FF2B5EF4-FFF2-40B4-BE49-F238E27FC236}">
                <a16:creationId xmlns:a16="http://schemas.microsoft.com/office/drawing/2014/main" id="{94D73ED1-1A98-4A72-82C0-AFCFB447D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867400"/>
            <a:ext cx="37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 b="1">
                <a:solidFill>
                  <a:srgbClr val="333333"/>
                </a:solidFill>
                <a:latin typeface="Times New Roman" panose="02020603050405020304" pitchFamily="18" charset="0"/>
              </a:rPr>
              <a:t>Р</a:t>
            </a:r>
          </a:p>
        </p:txBody>
      </p:sp>
      <p:sp>
        <p:nvSpPr>
          <p:cNvPr id="4124" name="Freeform 20">
            <a:extLst>
              <a:ext uri="{FF2B5EF4-FFF2-40B4-BE49-F238E27FC236}">
                <a16:creationId xmlns:a16="http://schemas.microsoft.com/office/drawing/2014/main" id="{99D1C3D5-3B75-47D3-8B55-68C1A8968CB3}"/>
              </a:ext>
            </a:extLst>
          </p:cNvPr>
          <p:cNvSpPr>
            <a:spLocks/>
          </p:cNvSpPr>
          <p:nvPr/>
        </p:nvSpPr>
        <p:spPr bwMode="auto">
          <a:xfrm>
            <a:off x="2368550" y="4298950"/>
            <a:ext cx="5905500" cy="2536825"/>
          </a:xfrm>
          <a:custGeom>
            <a:avLst/>
            <a:gdLst>
              <a:gd name="T0" fmla="*/ 0 w 3720"/>
              <a:gd name="T1" fmla="*/ 2147483647 h 1598"/>
              <a:gd name="T2" fmla="*/ 2147483647 w 3720"/>
              <a:gd name="T3" fmla="*/ 2147483647 h 1598"/>
              <a:gd name="T4" fmla="*/ 2147483647 w 3720"/>
              <a:gd name="T5" fmla="*/ 2147483647 h 1598"/>
              <a:gd name="T6" fmla="*/ 2147483647 w 3720"/>
              <a:gd name="T7" fmla="*/ 2147483647 h 1598"/>
              <a:gd name="T8" fmla="*/ 2147483647 w 3720"/>
              <a:gd name="T9" fmla="*/ 2147483647 h 1598"/>
              <a:gd name="T10" fmla="*/ 2147483647 w 3720"/>
              <a:gd name="T11" fmla="*/ 2147483647 h 1598"/>
              <a:gd name="T12" fmla="*/ 2147483647 w 3720"/>
              <a:gd name="T13" fmla="*/ 2147483647 h 1598"/>
              <a:gd name="T14" fmla="*/ 2147483647 w 3720"/>
              <a:gd name="T15" fmla="*/ 2147483647 h 1598"/>
              <a:gd name="T16" fmla="*/ 2147483647 w 3720"/>
              <a:gd name="T17" fmla="*/ 2147483647 h 1598"/>
              <a:gd name="T18" fmla="*/ 2147483647 w 3720"/>
              <a:gd name="T19" fmla="*/ 2147483647 h 1598"/>
              <a:gd name="T20" fmla="*/ 2147483647 w 3720"/>
              <a:gd name="T21" fmla="*/ 2147483647 h 1598"/>
              <a:gd name="T22" fmla="*/ 2147483647 w 3720"/>
              <a:gd name="T23" fmla="*/ 2147483647 h 1598"/>
              <a:gd name="T24" fmla="*/ 2147483647 w 3720"/>
              <a:gd name="T25" fmla="*/ 2147483647 h 1598"/>
              <a:gd name="T26" fmla="*/ 2147483647 w 3720"/>
              <a:gd name="T27" fmla="*/ 2147483647 h 1598"/>
              <a:gd name="T28" fmla="*/ 2147483647 w 3720"/>
              <a:gd name="T29" fmla="*/ 2147483647 h 1598"/>
              <a:gd name="T30" fmla="*/ 2147483647 w 3720"/>
              <a:gd name="T31" fmla="*/ 2147483647 h 1598"/>
              <a:gd name="T32" fmla="*/ 2147483647 w 3720"/>
              <a:gd name="T33" fmla="*/ 2147483647 h 1598"/>
              <a:gd name="T34" fmla="*/ 2147483647 w 3720"/>
              <a:gd name="T35" fmla="*/ 2147483647 h 1598"/>
              <a:gd name="T36" fmla="*/ 2147483647 w 3720"/>
              <a:gd name="T37" fmla="*/ 2147483647 h 1598"/>
              <a:gd name="T38" fmla="*/ 2147483647 w 3720"/>
              <a:gd name="T39" fmla="*/ 2147483647 h 1598"/>
              <a:gd name="T40" fmla="*/ 2147483647 w 3720"/>
              <a:gd name="T41" fmla="*/ 2147483647 h 1598"/>
              <a:gd name="T42" fmla="*/ 2147483647 w 3720"/>
              <a:gd name="T43" fmla="*/ 2147483647 h 1598"/>
              <a:gd name="T44" fmla="*/ 2147483647 w 3720"/>
              <a:gd name="T45" fmla="*/ 2147483647 h 1598"/>
              <a:gd name="T46" fmla="*/ 2147483647 w 3720"/>
              <a:gd name="T47" fmla="*/ 2147483647 h 1598"/>
              <a:gd name="T48" fmla="*/ 2147483647 w 3720"/>
              <a:gd name="T49" fmla="*/ 2147483647 h 1598"/>
              <a:gd name="T50" fmla="*/ 2147483647 w 3720"/>
              <a:gd name="T51" fmla="*/ 2147483647 h 1598"/>
              <a:gd name="T52" fmla="*/ 2147483647 w 3720"/>
              <a:gd name="T53" fmla="*/ 2147483647 h 1598"/>
              <a:gd name="T54" fmla="*/ 2147483647 w 3720"/>
              <a:gd name="T55" fmla="*/ 2147483647 h 1598"/>
              <a:gd name="T56" fmla="*/ 2147483647 w 3720"/>
              <a:gd name="T57" fmla="*/ 2147483647 h 1598"/>
              <a:gd name="T58" fmla="*/ 2147483647 w 3720"/>
              <a:gd name="T59" fmla="*/ 2147483647 h 1598"/>
              <a:gd name="T60" fmla="*/ 2147483647 w 3720"/>
              <a:gd name="T61" fmla="*/ 2147483647 h 1598"/>
              <a:gd name="T62" fmla="*/ 2147483647 w 3720"/>
              <a:gd name="T63" fmla="*/ 2147483647 h 15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20"/>
              <a:gd name="T97" fmla="*/ 0 h 1598"/>
              <a:gd name="T98" fmla="*/ 3720 w 3720"/>
              <a:gd name="T99" fmla="*/ 1598 h 159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20" h="1598">
                <a:moveTo>
                  <a:pt x="0" y="1598"/>
                </a:moveTo>
                <a:cubicBezTo>
                  <a:pt x="62" y="1576"/>
                  <a:pt x="109" y="1514"/>
                  <a:pt x="170" y="1494"/>
                </a:cubicBezTo>
                <a:cubicBezTo>
                  <a:pt x="215" y="1480"/>
                  <a:pt x="255" y="1456"/>
                  <a:pt x="302" y="1447"/>
                </a:cubicBezTo>
                <a:cubicBezTo>
                  <a:pt x="372" y="1434"/>
                  <a:pt x="450" y="1432"/>
                  <a:pt x="519" y="1428"/>
                </a:cubicBezTo>
                <a:cubicBezTo>
                  <a:pt x="607" y="1398"/>
                  <a:pt x="522" y="1424"/>
                  <a:pt x="727" y="1409"/>
                </a:cubicBezTo>
                <a:cubicBezTo>
                  <a:pt x="811" y="1403"/>
                  <a:pt x="890" y="1374"/>
                  <a:pt x="973" y="1362"/>
                </a:cubicBezTo>
                <a:cubicBezTo>
                  <a:pt x="1092" y="1345"/>
                  <a:pt x="1211" y="1340"/>
                  <a:pt x="1331" y="1333"/>
                </a:cubicBezTo>
                <a:cubicBezTo>
                  <a:pt x="1359" y="1328"/>
                  <a:pt x="1442" y="1301"/>
                  <a:pt x="1464" y="1286"/>
                </a:cubicBezTo>
                <a:cubicBezTo>
                  <a:pt x="1473" y="1280"/>
                  <a:pt x="1481" y="1271"/>
                  <a:pt x="1492" y="1267"/>
                </a:cubicBezTo>
                <a:cubicBezTo>
                  <a:pt x="1528" y="1255"/>
                  <a:pt x="1568" y="1257"/>
                  <a:pt x="1605" y="1248"/>
                </a:cubicBezTo>
                <a:cubicBezTo>
                  <a:pt x="1624" y="1243"/>
                  <a:pt x="1643" y="1235"/>
                  <a:pt x="1662" y="1230"/>
                </a:cubicBezTo>
                <a:cubicBezTo>
                  <a:pt x="1687" y="1224"/>
                  <a:pt x="1737" y="1211"/>
                  <a:pt x="1737" y="1211"/>
                </a:cubicBezTo>
                <a:cubicBezTo>
                  <a:pt x="1797" y="1181"/>
                  <a:pt x="1871" y="1170"/>
                  <a:pt x="1936" y="1154"/>
                </a:cubicBezTo>
                <a:cubicBezTo>
                  <a:pt x="1995" y="1139"/>
                  <a:pt x="2059" y="1121"/>
                  <a:pt x="2115" y="1097"/>
                </a:cubicBezTo>
                <a:cubicBezTo>
                  <a:pt x="2128" y="1091"/>
                  <a:pt x="2139" y="1081"/>
                  <a:pt x="2153" y="1078"/>
                </a:cubicBezTo>
                <a:cubicBezTo>
                  <a:pt x="2190" y="1069"/>
                  <a:pt x="2229" y="1069"/>
                  <a:pt x="2266" y="1060"/>
                </a:cubicBezTo>
                <a:cubicBezTo>
                  <a:pt x="2317" y="1025"/>
                  <a:pt x="2284" y="1046"/>
                  <a:pt x="2370" y="1003"/>
                </a:cubicBezTo>
                <a:cubicBezTo>
                  <a:pt x="2383" y="997"/>
                  <a:pt x="2408" y="984"/>
                  <a:pt x="2408" y="984"/>
                </a:cubicBezTo>
                <a:cubicBezTo>
                  <a:pt x="2462" y="904"/>
                  <a:pt x="2390" y="998"/>
                  <a:pt x="2455" y="946"/>
                </a:cubicBezTo>
                <a:cubicBezTo>
                  <a:pt x="2533" y="883"/>
                  <a:pt x="2406" y="954"/>
                  <a:pt x="2502" y="890"/>
                </a:cubicBezTo>
                <a:cubicBezTo>
                  <a:pt x="2530" y="872"/>
                  <a:pt x="2568" y="860"/>
                  <a:pt x="2597" y="842"/>
                </a:cubicBezTo>
                <a:cubicBezTo>
                  <a:pt x="2632" y="820"/>
                  <a:pt x="2664" y="794"/>
                  <a:pt x="2701" y="776"/>
                </a:cubicBezTo>
                <a:cubicBezTo>
                  <a:pt x="2719" y="767"/>
                  <a:pt x="2739" y="766"/>
                  <a:pt x="2757" y="757"/>
                </a:cubicBezTo>
                <a:cubicBezTo>
                  <a:pt x="2887" y="693"/>
                  <a:pt x="3010" y="601"/>
                  <a:pt x="3125" y="512"/>
                </a:cubicBezTo>
                <a:cubicBezTo>
                  <a:pt x="3163" y="483"/>
                  <a:pt x="3213" y="461"/>
                  <a:pt x="3248" y="427"/>
                </a:cubicBezTo>
                <a:cubicBezTo>
                  <a:pt x="3362" y="317"/>
                  <a:pt x="3201" y="469"/>
                  <a:pt x="3305" y="380"/>
                </a:cubicBezTo>
                <a:cubicBezTo>
                  <a:pt x="3359" y="333"/>
                  <a:pt x="3310" y="370"/>
                  <a:pt x="3352" y="323"/>
                </a:cubicBezTo>
                <a:cubicBezTo>
                  <a:pt x="3387" y="284"/>
                  <a:pt x="3428" y="247"/>
                  <a:pt x="3465" y="210"/>
                </a:cubicBezTo>
                <a:cubicBezTo>
                  <a:pt x="3475" y="200"/>
                  <a:pt x="3492" y="200"/>
                  <a:pt x="3503" y="191"/>
                </a:cubicBezTo>
                <a:cubicBezTo>
                  <a:pt x="3590" y="121"/>
                  <a:pt x="3529" y="146"/>
                  <a:pt x="3616" y="115"/>
                </a:cubicBezTo>
                <a:cubicBezTo>
                  <a:pt x="3643" y="89"/>
                  <a:pt x="3668" y="59"/>
                  <a:pt x="3692" y="30"/>
                </a:cubicBezTo>
                <a:cubicBezTo>
                  <a:pt x="3717" y="0"/>
                  <a:pt x="3699" y="2"/>
                  <a:pt x="3720" y="2"/>
                </a:cubicBezTo>
              </a:path>
            </a:pathLst>
          </a:custGeom>
          <a:noFill/>
          <a:ln w="190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25" name="Freeform 21">
            <a:extLst>
              <a:ext uri="{FF2B5EF4-FFF2-40B4-BE49-F238E27FC236}">
                <a16:creationId xmlns:a16="http://schemas.microsoft.com/office/drawing/2014/main" id="{CE482C1F-08F1-4D8C-9FE9-214D0709C588}"/>
              </a:ext>
            </a:extLst>
          </p:cNvPr>
          <p:cNvSpPr>
            <a:spLocks/>
          </p:cNvSpPr>
          <p:nvPr/>
        </p:nvSpPr>
        <p:spPr bwMode="auto">
          <a:xfrm>
            <a:off x="8424863" y="3643313"/>
            <a:ext cx="709612" cy="493712"/>
          </a:xfrm>
          <a:custGeom>
            <a:avLst/>
            <a:gdLst>
              <a:gd name="T0" fmla="*/ 0 w 447"/>
              <a:gd name="T1" fmla="*/ 2147483647 h 311"/>
              <a:gd name="T2" fmla="*/ 2147483647 w 447"/>
              <a:gd name="T3" fmla="*/ 2147483647 h 311"/>
              <a:gd name="T4" fmla="*/ 2147483647 w 447"/>
              <a:gd name="T5" fmla="*/ 2147483647 h 311"/>
              <a:gd name="T6" fmla="*/ 2147483647 w 447"/>
              <a:gd name="T7" fmla="*/ 2147483647 h 311"/>
              <a:gd name="T8" fmla="*/ 2147483647 w 447"/>
              <a:gd name="T9" fmla="*/ 2147483647 h 311"/>
              <a:gd name="T10" fmla="*/ 2147483647 w 447"/>
              <a:gd name="T11" fmla="*/ 2147483647 h 311"/>
              <a:gd name="T12" fmla="*/ 2147483647 w 447"/>
              <a:gd name="T13" fmla="*/ 2147483647 h 311"/>
              <a:gd name="T14" fmla="*/ 2147483647 w 447"/>
              <a:gd name="T15" fmla="*/ 0 h 3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7"/>
              <a:gd name="T25" fmla="*/ 0 h 311"/>
              <a:gd name="T26" fmla="*/ 447 w 447"/>
              <a:gd name="T27" fmla="*/ 311 h 31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7" h="311">
                <a:moveTo>
                  <a:pt x="0" y="311"/>
                </a:moveTo>
                <a:cubicBezTo>
                  <a:pt x="9" y="305"/>
                  <a:pt x="21" y="300"/>
                  <a:pt x="28" y="292"/>
                </a:cubicBezTo>
                <a:cubicBezTo>
                  <a:pt x="43" y="275"/>
                  <a:pt x="66" y="236"/>
                  <a:pt x="66" y="236"/>
                </a:cubicBezTo>
                <a:cubicBezTo>
                  <a:pt x="81" y="188"/>
                  <a:pt x="141" y="147"/>
                  <a:pt x="189" y="132"/>
                </a:cubicBezTo>
                <a:cubicBezTo>
                  <a:pt x="253" y="88"/>
                  <a:pt x="223" y="101"/>
                  <a:pt x="274" y="85"/>
                </a:cubicBezTo>
                <a:cubicBezTo>
                  <a:pt x="302" y="66"/>
                  <a:pt x="326" y="57"/>
                  <a:pt x="359" y="47"/>
                </a:cubicBezTo>
                <a:cubicBezTo>
                  <a:pt x="387" y="28"/>
                  <a:pt x="417" y="26"/>
                  <a:pt x="444" y="9"/>
                </a:cubicBezTo>
                <a:cubicBezTo>
                  <a:pt x="447" y="7"/>
                  <a:pt x="444" y="3"/>
                  <a:pt x="444" y="0"/>
                </a:cubicBezTo>
              </a:path>
            </a:pathLst>
          </a:custGeom>
          <a:noFill/>
          <a:ln w="1905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26" name="Text Box 22">
            <a:extLst>
              <a:ext uri="{FF2B5EF4-FFF2-40B4-BE49-F238E27FC236}">
                <a16:creationId xmlns:a16="http://schemas.microsoft.com/office/drawing/2014/main" id="{D542672C-3E49-4E22-8555-765BF7340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3048000" cy="720725"/>
          </a:xfrm>
          <a:prstGeom prst="rect">
            <a:avLst/>
          </a:prstGeom>
          <a:gradFill rotWithShape="0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altLang="en-US" sz="2400" b="1" i="1">
                <a:solidFill>
                  <a:srgbClr val="333333"/>
                </a:solidFill>
                <a:latin typeface="Times New Roman" panose="02020603050405020304" pitchFamily="18" charset="0"/>
              </a:rPr>
              <a:t>Группировка сил ГО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altLang="en-US" sz="2400" b="1" i="1">
                <a:solidFill>
                  <a:srgbClr val="333333"/>
                </a:solidFill>
                <a:latin typeface="Times New Roman" panose="02020603050405020304" pitchFamily="18" charset="0"/>
              </a:rPr>
              <a:t>города   </a:t>
            </a:r>
            <a:r>
              <a:rPr lang="en-US" altLang="en-US" sz="2400" b="1" i="1">
                <a:solidFill>
                  <a:srgbClr val="333333"/>
                </a:solidFill>
                <a:latin typeface="Times New Roman" panose="02020603050405020304" pitchFamily="18" charset="0"/>
              </a:rPr>
              <a:t>N</a:t>
            </a:r>
            <a:endParaRPr lang="ru-RU" altLang="en-US" sz="2400" b="1" i="1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098" name="Object 2">
            <a:extLst>
              <a:ext uri="{FF2B5EF4-FFF2-40B4-BE49-F238E27FC236}">
                <a16:creationId xmlns:a16="http://schemas.microsoft.com/office/drawing/2014/main" id="{32FB9D9A-72AA-4BF2-A606-9271220EE1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5181600"/>
          <a:ext cx="304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VISIO" r:id="rId3" imgW="770040" imgH="1274760" progId="Visio.Drawing.6">
                  <p:embed/>
                </p:oleObj>
              </mc:Choice>
              <mc:Fallback>
                <p:oleObj name="VISIO" r:id="rId3" imgW="770040" imgH="1274760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181600"/>
                        <a:ext cx="3048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>
            <a:extLst>
              <a:ext uri="{FF2B5EF4-FFF2-40B4-BE49-F238E27FC236}">
                <a16:creationId xmlns:a16="http://schemas.microsoft.com/office/drawing/2014/main" id="{F988302C-670E-4744-B4A8-64FA207CCC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3733800"/>
          <a:ext cx="304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VISIO" r:id="rId5" imgW="770040" imgH="1274760" progId="Visio.Drawing.6">
                  <p:embed/>
                </p:oleObj>
              </mc:Choice>
              <mc:Fallback>
                <p:oleObj name="VISIO" r:id="rId5" imgW="770040" imgH="127476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733800"/>
                        <a:ext cx="3048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6D8E6262-709C-4472-9476-E55306AAD4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1524000"/>
          <a:ext cx="304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VISIO" r:id="rId6" imgW="770040" imgH="1274760" progId="Visio.Drawing.6">
                  <p:embed/>
                </p:oleObj>
              </mc:Choice>
              <mc:Fallback>
                <p:oleObj name="VISIO" r:id="rId6" imgW="770040" imgH="1274760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3048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>
            <a:extLst>
              <a:ext uri="{FF2B5EF4-FFF2-40B4-BE49-F238E27FC236}">
                <a16:creationId xmlns:a16="http://schemas.microsoft.com/office/drawing/2014/main" id="{331014C1-E886-42CE-ADDC-8AD8E06407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7200" y="990600"/>
          <a:ext cx="304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VISIO" r:id="rId7" imgW="770040" imgH="1274760" progId="Visio.Drawing.6">
                  <p:embed/>
                </p:oleObj>
              </mc:Choice>
              <mc:Fallback>
                <p:oleObj name="VISIO" r:id="rId7" imgW="770040" imgH="1274760" progId="Visio.Drawing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990600"/>
                        <a:ext cx="3048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>
            <a:extLst>
              <a:ext uri="{FF2B5EF4-FFF2-40B4-BE49-F238E27FC236}">
                <a16:creationId xmlns:a16="http://schemas.microsoft.com/office/drawing/2014/main" id="{6642DEBF-567F-4C67-95B4-F0FBC866CC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867400"/>
          <a:ext cx="304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VISIO" r:id="rId8" imgW="770040" imgH="1274760" progId="Visio.Drawing.6">
                  <p:embed/>
                </p:oleObj>
              </mc:Choice>
              <mc:Fallback>
                <p:oleObj name="VISIO" r:id="rId8" imgW="770040" imgH="1274760" progId="Visio.Drawing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867400"/>
                        <a:ext cx="3048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7" name="Line 28">
            <a:extLst>
              <a:ext uri="{FF2B5EF4-FFF2-40B4-BE49-F238E27FC236}">
                <a16:creationId xmlns:a16="http://schemas.microsoft.com/office/drawing/2014/main" id="{7959E04E-D108-445E-920F-E1F9D9502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143000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8" name="Line 29">
            <a:extLst>
              <a:ext uri="{FF2B5EF4-FFF2-40B4-BE49-F238E27FC236}">
                <a16:creationId xmlns:a16="http://schemas.microsoft.com/office/drawing/2014/main" id="{EB28763B-6F35-4E59-8BF9-9FD4CD2ADA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12954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4" name="Text Box 30">
            <a:extLst>
              <a:ext uri="{FF2B5EF4-FFF2-40B4-BE49-F238E27FC236}">
                <a16:creationId xmlns:a16="http://schemas.microsoft.com/office/drawing/2014/main" id="{ADFB79D0-60B1-4F04-B535-E46D95AF5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962400"/>
            <a:ext cx="2362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en-US" sz="1600" b="1" i="1">
                <a:solidFill>
                  <a:srgbClr val="333333"/>
                </a:solidFill>
                <a:latin typeface="Times New Roman" panose="02020603050405020304" pitchFamily="18" charset="0"/>
              </a:rPr>
              <a:t>Группировка сил ГО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en-US" sz="1600" b="1" i="1">
                <a:solidFill>
                  <a:srgbClr val="333333"/>
                </a:solidFill>
                <a:latin typeface="Times New Roman" panose="02020603050405020304" pitchFamily="18" charset="0"/>
              </a:rPr>
              <a:t>Центрального р-на</a:t>
            </a:r>
          </a:p>
        </p:txBody>
      </p:sp>
      <p:sp>
        <p:nvSpPr>
          <p:cNvPr id="36895" name="Text Box 31">
            <a:extLst>
              <a:ext uri="{FF2B5EF4-FFF2-40B4-BE49-F238E27FC236}">
                <a16:creationId xmlns:a16="http://schemas.microsoft.com/office/drawing/2014/main" id="{8756F46E-3C6F-4FA3-86EB-C39CF3DEB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286000"/>
            <a:ext cx="20574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en-US" sz="1600" b="1" i="1">
                <a:solidFill>
                  <a:srgbClr val="333333"/>
                </a:solidFill>
                <a:latin typeface="Times New Roman" panose="02020603050405020304" pitchFamily="18" charset="0"/>
              </a:rPr>
              <a:t>Группировка сил ГО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en-US" sz="1600" b="1" i="1">
                <a:solidFill>
                  <a:srgbClr val="333333"/>
                </a:solidFill>
                <a:latin typeface="Times New Roman" panose="02020603050405020304" pitchFamily="18" charset="0"/>
              </a:rPr>
              <a:t>Кировского р-на</a:t>
            </a:r>
          </a:p>
        </p:txBody>
      </p:sp>
      <p:sp>
        <p:nvSpPr>
          <p:cNvPr id="4131" name="Rectangle 32">
            <a:extLst>
              <a:ext uri="{FF2B5EF4-FFF2-40B4-BE49-F238E27FC236}">
                <a16:creationId xmlns:a16="http://schemas.microsoft.com/office/drawing/2014/main" id="{ECB371AE-F56E-4226-8B4D-3D260297A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33400"/>
            <a:ext cx="609600" cy="228600"/>
          </a:xfrm>
          <a:prstGeom prst="rect">
            <a:avLst/>
          </a:prstGeom>
          <a:solidFill>
            <a:srgbClr val="FF9900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32" name="Rectangle 33">
            <a:extLst>
              <a:ext uri="{FF2B5EF4-FFF2-40B4-BE49-F238E27FC236}">
                <a16:creationId xmlns:a16="http://schemas.microsoft.com/office/drawing/2014/main" id="{47F8A8FC-F341-43E3-BBD4-DF16F98CD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33400"/>
            <a:ext cx="533400" cy="228600"/>
          </a:xfrm>
          <a:prstGeom prst="rect">
            <a:avLst/>
          </a:prstGeom>
          <a:solidFill>
            <a:srgbClr val="FF3300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33" name="Line 34">
            <a:extLst>
              <a:ext uri="{FF2B5EF4-FFF2-40B4-BE49-F238E27FC236}">
                <a16:creationId xmlns:a16="http://schemas.microsoft.com/office/drawing/2014/main" id="{70A49A1A-F851-4E70-B1F6-4F1BE022A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533400"/>
            <a:ext cx="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4" name="Line 35">
            <a:extLst>
              <a:ext uri="{FF2B5EF4-FFF2-40B4-BE49-F238E27FC236}">
                <a16:creationId xmlns:a16="http://schemas.microsoft.com/office/drawing/2014/main" id="{FA597763-196C-4656-96E1-0CAAA17BA0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0"/>
            <a:ext cx="1752600" cy="1295400"/>
          </a:xfrm>
          <a:prstGeom prst="line">
            <a:avLst/>
          </a:prstGeom>
          <a:noFill/>
          <a:ln w="9525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5" name="Line 36">
            <a:extLst>
              <a:ext uri="{FF2B5EF4-FFF2-40B4-BE49-F238E27FC236}">
                <a16:creationId xmlns:a16="http://schemas.microsoft.com/office/drawing/2014/main" id="{751C59CB-9D93-442D-86D8-E6B0CD4FEF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67000" y="990600"/>
            <a:ext cx="1447800" cy="228600"/>
          </a:xfrm>
          <a:prstGeom prst="line">
            <a:avLst/>
          </a:prstGeom>
          <a:noFill/>
          <a:ln w="9525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6" name="Rectangle 37">
            <a:extLst>
              <a:ext uri="{FF2B5EF4-FFF2-40B4-BE49-F238E27FC236}">
                <a16:creationId xmlns:a16="http://schemas.microsoft.com/office/drawing/2014/main" id="{6C508D23-7A65-4213-BD17-B2DC6DA5C5CE}"/>
              </a:ext>
            </a:extLst>
          </p:cNvPr>
          <p:cNvSpPr>
            <a:spLocks noChangeArrowheads="1"/>
          </p:cNvSpPr>
          <p:nvPr/>
        </p:nvSpPr>
        <p:spPr bwMode="auto">
          <a:xfrm rot="1917124">
            <a:off x="7162800" y="3276600"/>
            <a:ext cx="381000" cy="76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37" name="Rectangle 38">
            <a:extLst>
              <a:ext uri="{FF2B5EF4-FFF2-40B4-BE49-F238E27FC236}">
                <a16:creationId xmlns:a16="http://schemas.microsoft.com/office/drawing/2014/main" id="{EEC046EB-E6D2-44AB-8A92-69FD99903DBC}"/>
              </a:ext>
            </a:extLst>
          </p:cNvPr>
          <p:cNvSpPr>
            <a:spLocks noChangeArrowheads="1"/>
          </p:cNvSpPr>
          <p:nvPr/>
        </p:nvSpPr>
        <p:spPr bwMode="auto">
          <a:xfrm rot="2060916">
            <a:off x="7391400" y="3276600"/>
            <a:ext cx="381000" cy="76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38" name="Rectangle 39">
            <a:extLst>
              <a:ext uri="{FF2B5EF4-FFF2-40B4-BE49-F238E27FC236}">
                <a16:creationId xmlns:a16="http://schemas.microsoft.com/office/drawing/2014/main" id="{2035B779-59F5-4610-B264-9769C388BEFE}"/>
              </a:ext>
            </a:extLst>
          </p:cNvPr>
          <p:cNvSpPr>
            <a:spLocks noChangeArrowheads="1"/>
          </p:cNvSpPr>
          <p:nvPr/>
        </p:nvSpPr>
        <p:spPr bwMode="auto">
          <a:xfrm rot="1843151">
            <a:off x="7620000" y="3581400"/>
            <a:ext cx="381000" cy="76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39" name="Rectangle 40">
            <a:extLst>
              <a:ext uri="{FF2B5EF4-FFF2-40B4-BE49-F238E27FC236}">
                <a16:creationId xmlns:a16="http://schemas.microsoft.com/office/drawing/2014/main" id="{70712ABD-5071-4B95-97E7-63EF9E65BF72}"/>
              </a:ext>
            </a:extLst>
          </p:cNvPr>
          <p:cNvSpPr>
            <a:spLocks noChangeArrowheads="1"/>
          </p:cNvSpPr>
          <p:nvPr/>
        </p:nvSpPr>
        <p:spPr bwMode="auto">
          <a:xfrm rot="-2863578">
            <a:off x="1524000" y="4953000"/>
            <a:ext cx="381000" cy="76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4140" name="Rectangle 41">
            <a:extLst>
              <a:ext uri="{FF2B5EF4-FFF2-40B4-BE49-F238E27FC236}">
                <a16:creationId xmlns:a16="http://schemas.microsoft.com/office/drawing/2014/main" id="{63143E3C-F004-436B-BDC9-976E18E4B557}"/>
              </a:ext>
            </a:extLst>
          </p:cNvPr>
          <p:cNvSpPr>
            <a:spLocks noChangeArrowheads="1"/>
          </p:cNvSpPr>
          <p:nvPr/>
        </p:nvSpPr>
        <p:spPr bwMode="auto">
          <a:xfrm rot="-2863578">
            <a:off x="1600200" y="5029200"/>
            <a:ext cx="381000" cy="76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graphicFrame>
        <p:nvGraphicFramePr>
          <p:cNvPr id="4103" name="Object 7">
            <a:extLst>
              <a:ext uri="{FF2B5EF4-FFF2-40B4-BE49-F238E27FC236}">
                <a16:creationId xmlns:a16="http://schemas.microsoft.com/office/drawing/2014/main" id="{3159E447-EFB1-4A31-9766-5A43689CCF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4495800"/>
          <a:ext cx="609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VISIO" r:id="rId9" imgW="1247760" imgH="947880" progId="Visio.Drawing.6">
                  <p:embed/>
                </p:oleObj>
              </mc:Choice>
              <mc:Fallback>
                <p:oleObj name="VISIO" r:id="rId9" imgW="1247760" imgH="947880" progId="Visio.Drawing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495800"/>
                        <a:ext cx="609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8">
            <a:extLst>
              <a:ext uri="{FF2B5EF4-FFF2-40B4-BE49-F238E27FC236}">
                <a16:creationId xmlns:a16="http://schemas.microsoft.com/office/drawing/2014/main" id="{9C71E7FD-F96A-464A-9C65-8DD0812A9B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0400" y="457200"/>
          <a:ext cx="609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VISIO" r:id="rId11" imgW="1247760" imgH="947880" progId="Visio.Drawing.6">
                  <p:embed/>
                </p:oleObj>
              </mc:Choice>
              <mc:Fallback>
                <p:oleObj name="VISIO" r:id="rId11" imgW="1247760" imgH="947880" progId="Visio.Drawing.6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57200"/>
                        <a:ext cx="609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3" grpId="0" animBg="1"/>
      <p:bldP spid="36874" grpId="0" animBg="1"/>
      <p:bldP spid="36875" grpId="0" autoUpdateAnimBg="0"/>
      <p:bldP spid="36876" grpId="0" autoUpdateAnimBg="0"/>
      <p:bldP spid="36877" grpId="0" autoUpdateAnimBg="0"/>
      <p:bldP spid="36878" grpId="0" animBg="1"/>
      <p:bldP spid="36879" grpId="0" animBg="1"/>
      <p:bldP spid="36880" grpId="0" animBg="1"/>
      <p:bldP spid="36881" grpId="0" autoUpdateAnimBg="0"/>
      <p:bldP spid="36882" grpId="0" autoUpdateAnimBg="0"/>
      <p:bldP spid="36883" grpId="0" autoUpdateAnimBg="0"/>
      <p:bldP spid="36894" grpId="0" autoUpdateAnimBg="0"/>
      <p:bldP spid="36895" grpId="0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100000">
              <a:srgbClr val="65A98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DBDF93F6-6797-417F-9334-A9C95F8E3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04800"/>
            <a:ext cx="655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DACA24D5-19CA-4D04-A5FE-BAD827168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"/>
            <a:ext cx="7010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800" b="1">
                <a:solidFill>
                  <a:srgbClr val="FF0000"/>
                </a:solidFill>
              </a:rPr>
              <a:t>Группировка </a:t>
            </a:r>
          </a:p>
          <a:p>
            <a:pPr algn="ctr"/>
            <a:r>
              <a:rPr lang="ru-RU" altLang="en-US" sz="2800" b="1">
                <a:solidFill>
                  <a:srgbClr val="333333"/>
                </a:solidFill>
              </a:rPr>
              <a:t>(внезапное нападение противника)</a:t>
            </a:r>
          </a:p>
        </p:txBody>
      </p:sp>
      <p:sp>
        <p:nvSpPr>
          <p:cNvPr id="158724" name="Rectangle 4">
            <a:extLst>
              <a:ext uri="{FF2B5EF4-FFF2-40B4-BE49-F238E27FC236}">
                <a16:creationId xmlns:a16="http://schemas.microsoft.com/office/drawing/2014/main" id="{4FF5EBD7-0E7A-469F-9478-AEA99928F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640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400" b="1">
                <a:solidFill>
                  <a:srgbClr val="0066FF"/>
                </a:solidFill>
              </a:rPr>
              <a:t>один (два) эшелон  +  резерв</a:t>
            </a:r>
          </a:p>
        </p:txBody>
      </p:sp>
      <p:sp>
        <p:nvSpPr>
          <p:cNvPr id="158725" name="Rectangle 5">
            <a:extLst>
              <a:ext uri="{FF2B5EF4-FFF2-40B4-BE49-F238E27FC236}">
                <a16:creationId xmlns:a16="http://schemas.microsoft.com/office/drawing/2014/main" id="{0DCDA5FF-E876-4A31-9180-4F5092C3F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908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1</a:t>
            </a:r>
            <a:r>
              <a:rPr lang="ru-RU" altLang="en-US" sz="2400" b="1">
                <a:solidFill>
                  <a:srgbClr val="333333"/>
                </a:solidFill>
              </a:rPr>
              <a:t>-й</a:t>
            </a:r>
          </a:p>
          <a:p>
            <a:pPr algn="ctr"/>
            <a:r>
              <a:rPr lang="ru-RU" altLang="en-US" sz="2400" b="1">
                <a:solidFill>
                  <a:srgbClr val="333333"/>
                </a:solidFill>
              </a:rPr>
              <a:t>эшелон</a:t>
            </a:r>
          </a:p>
        </p:txBody>
      </p:sp>
      <p:sp>
        <p:nvSpPr>
          <p:cNvPr id="158726" name="Rectangle 6">
            <a:extLst>
              <a:ext uri="{FF2B5EF4-FFF2-40B4-BE49-F238E27FC236}">
                <a16:creationId xmlns:a16="http://schemas.microsoft.com/office/drawing/2014/main" id="{DD3597E2-D953-4CD6-AADA-80CF55DE0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38600"/>
            <a:ext cx="1447800" cy="914400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2</a:t>
            </a:r>
            <a:r>
              <a:rPr lang="ru-RU" altLang="en-US" sz="2400" b="1">
                <a:solidFill>
                  <a:srgbClr val="333333"/>
                </a:solidFill>
              </a:rPr>
              <a:t>-й</a:t>
            </a:r>
          </a:p>
          <a:p>
            <a:pPr algn="ctr"/>
            <a:r>
              <a:rPr lang="ru-RU" altLang="en-US" sz="2400" b="1">
                <a:solidFill>
                  <a:srgbClr val="333333"/>
                </a:solidFill>
              </a:rPr>
              <a:t>эшелон</a:t>
            </a:r>
          </a:p>
        </p:txBody>
      </p:sp>
      <p:sp>
        <p:nvSpPr>
          <p:cNvPr id="158727" name="Rectangle 7">
            <a:extLst>
              <a:ext uri="{FF2B5EF4-FFF2-40B4-BE49-F238E27FC236}">
                <a16:creationId xmlns:a16="http://schemas.microsoft.com/office/drawing/2014/main" id="{2137C7AD-2660-48E8-A8D6-D208FCBE4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4864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400" b="1">
                <a:solidFill>
                  <a:srgbClr val="FF0000"/>
                </a:solidFill>
              </a:rPr>
              <a:t>р</a:t>
            </a:r>
            <a:r>
              <a:rPr lang="ru-RU" altLang="en-US" sz="2400" b="1">
                <a:solidFill>
                  <a:srgbClr val="333333"/>
                </a:solidFill>
              </a:rPr>
              <a:t>езерв</a:t>
            </a:r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id="{F8C0E00A-7D17-4231-9E5C-65D9266F2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286000"/>
            <a:ext cx="6019800" cy="12954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/>
          <a:lstStyle/>
          <a:p>
            <a:pPr algn="just" eaLnBrk="0" hangingPunct="0">
              <a:defRPr/>
            </a:pPr>
            <a:r>
              <a:rPr lang="ru-RU" sz="2000" b="1">
                <a:solidFill>
                  <a:srgbClr val="FF0000"/>
                </a:solidFill>
              </a:rPr>
              <a:t>для </a:t>
            </a:r>
            <a:r>
              <a:rPr lang="ru-RU" sz="2000" b="1">
                <a:solidFill>
                  <a:srgbClr val="333333"/>
                </a:solidFill>
              </a:rPr>
              <a:t>немедленного развертывания (с учетом</a:t>
            </a:r>
          </a:p>
          <a:p>
            <a:pPr algn="just" eaLnBrk="0" hangingPunct="0">
              <a:defRPr/>
            </a:pPr>
            <a:r>
              <a:rPr lang="ru-RU" sz="2000" b="1">
                <a:solidFill>
                  <a:srgbClr val="333333"/>
                </a:solidFill>
              </a:rPr>
              <a:t>рад.) обстановки спасательных работ</a:t>
            </a:r>
          </a:p>
          <a:p>
            <a:pPr algn="just" eaLnBrk="0" hangingPunct="0">
              <a:defRPr/>
            </a:pPr>
            <a:r>
              <a:rPr lang="ru-RU" sz="2000" b="1">
                <a:solidFill>
                  <a:srgbClr val="0066FF"/>
                </a:solidFill>
              </a:rPr>
              <a:t>включаются</a:t>
            </a:r>
            <a:r>
              <a:rPr lang="ru-RU" sz="2000" b="1">
                <a:solidFill>
                  <a:srgbClr val="333333"/>
                </a:solidFill>
              </a:rPr>
              <a:t> силы загородной зоны – </a:t>
            </a:r>
            <a:r>
              <a:rPr lang="ru-RU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в/части</a:t>
            </a:r>
          </a:p>
          <a:p>
            <a:pPr algn="just" eaLnBrk="0" hangingPunct="0">
              <a:defRPr/>
            </a:pPr>
            <a:r>
              <a:rPr lang="ru-RU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 </a:t>
            </a:r>
            <a:r>
              <a:rPr lang="ru-RU" sz="2000" b="1">
                <a:solidFill>
                  <a:srgbClr val="333333"/>
                </a:solidFill>
              </a:rPr>
              <a:t>(ВС), АСФ ПГ Не/КГ, с/районов</a:t>
            </a:r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158729" name="Rectangle 9">
            <a:extLst>
              <a:ext uri="{FF2B5EF4-FFF2-40B4-BE49-F238E27FC236}">
                <a16:creationId xmlns:a16="http://schemas.microsoft.com/office/drawing/2014/main" id="{9769D4D0-2C6F-46D9-A987-E00716EEE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6019800" cy="1295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prstDash val="lgDash"/>
            <a:miter lim="800000"/>
            <a:headEnd type="none" w="lg" len="lg"/>
            <a:tailEnd type="none" w="lg" len="lg"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FF0000"/>
                </a:solidFill>
              </a:rPr>
              <a:t>для</a:t>
            </a:r>
            <a:r>
              <a:rPr lang="ru-RU" altLang="en-US" sz="2000" b="1">
                <a:solidFill>
                  <a:srgbClr val="333333"/>
                </a:solidFill>
              </a:rPr>
              <a:t> наращивания усилий и расширения фро-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333333"/>
                </a:solidFill>
              </a:rPr>
              <a:t>нта СР по мере спада уровней радиации и за-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333333"/>
                </a:solidFill>
              </a:rPr>
              <a:t>мены сил первого эшелона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0066FF"/>
                </a:solidFill>
              </a:rPr>
              <a:t>включаются</a:t>
            </a:r>
            <a:r>
              <a:rPr lang="ru-RU" altLang="en-US" sz="2000" b="1">
                <a:solidFill>
                  <a:srgbClr val="333333"/>
                </a:solidFill>
              </a:rPr>
              <a:t> силы городов и с/р-нов, не воше-</a:t>
            </a:r>
          </a:p>
          <a:p>
            <a:pPr algn="just">
              <a:lnSpc>
                <a:spcPct val="80000"/>
              </a:lnSpc>
            </a:pPr>
            <a:r>
              <a:rPr lang="ru-RU" altLang="en-US" sz="2000" b="1">
                <a:solidFill>
                  <a:srgbClr val="333333"/>
                </a:solidFill>
              </a:rPr>
              <a:t>дшие в 1-й эшелон, в/ч ВС, АСФ ОЭ (ЗЗ)</a:t>
            </a:r>
          </a:p>
        </p:txBody>
      </p:sp>
      <p:sp>
        <p:nvSpPr>
          <p:cNvPr id="20490" name="Rectangle 10">
            <a:extLst>
              <a:ext uri="{FF2B5EF4-FFF2-40B4-BE49-F238E27FC236}">
                <a16:creationId xmlns:a16="http://schemas.microsoft.com/office/drawing/2014/main" id="{E668B432-034A-4F9B-A90B-C3E38A247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181600"/>
            <a:ext cx="6019800" cy="12954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/>
          <a:lstStyle/>
          <a:p>
            <a:pPr algn="just" eaLnBrk="0" hangingPunct="0">
              <a:lnSpc>
                <a:spcPct val="80000"/>
              </a:lnSpc>
              <a:defRPr/>
            </a:pPr>
            <a:r>
              <a:rPr lang="ru-RU" sz="2000" b="1">
                <a:solidFill>
                  <a:srgbClr val="FF0000"/>
                </a:solidFill>
              </a:rPr>
              <a:t>для</a:t>
            </a:r>
            <a:r>
              <a:rPr lang="ru-RU" sz="2000" b="1">
                <a:solidFill>
                  <a:srgbClr val="333333"/>
                </a:solidFill>
              </a:rPr>
              <a:t> замены формирований в ОП и решения</a:t>
            </a:r>
          </a:p>
          <a:p>
            <a:pPr algn="just" eaLnBrk="0" hangingPunct="0">
              <a:lnSpc>
                <a:spcPct val="8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внезапно возникающих задач</a:t>
            </a:r>
          </a:p>
          <a:p>
            <a:pPr algn="just" eaLnBrk="0" hangingPunct="0">
              <a:lnSpc>
                <a:spcPct val="80000"/>
              </a:lnSpc>
              <a:defRPr/>
            </a:pPr>
            <a:r>
              <a:rPr lang="ru-RU" sz="2000" b="1">
                <a:solidFill>
                  <a:srgbClr val="0066FF"/>
                </a:solidFill>
              </a:rPr>
              <a:t>включаются</a:t>
            </a:r>
            <a:r>
              <a:rPr lang="ru-RU" sz="2000" b="1">
                <a:solidFill>
                  <a:srgbClr val="333333"/>
                </a:solidFill>
              </a:rPr>
              <a:t> АСФНе/КГ и отдаленных с/рай-</a:t>
            </a:r>
          </a:p>
          <a:p>
            <a:pPr algn="just" eaLnBrk="0" hangingPunct="0">
              <a:lnSpc>
                <a:spcPct val="8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онов, в/ч с более поздними сроками приведе-</a:t>
            </a:r>
          </a:p>
          <a:p>
            <a:pPr algn="just" eaLnBrk="0" hangingPunct="0">
              <a:lnSpc>
                <a:spcPct val="80000"/>
              </a:lnSpc>
              <a:defRPr/>
            </a:pPr>
            <a:r>
              <a:rPr lang="ru-RU" sz="2000" b="1">
                <a:solidFill>
                  <a:srgbClr val="333333"/>
                </a:solidFill>
              </a:rPr>
              <a:t>ния в готовность, силы соседних городов</a:t>
            </a:r>
          </a:p>
        </p:txBody>
      </p:sp>
      <p:sp>
        <p:nvSpPr>
          <p:cNvPr id="158731" name="AutoShape 11">
            <a:extLst>
              <a:ext uri="{FF2B5EF4-FFF2-40B4-BE49-F238E27FC236}">
                <a16:creationId xmlns:a16="http://schemas.microsoft.com/office/drawing/2014/main" id="{367946C8-B6AF-4261-9CDA-D4E235CDA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609600" cy="838200"/>
          </a:xfrm>
          <a:prstGeom prst="chevron">
            <a:avLst>
              <a:gd name="adj" fmla="val 25000"/>
            </a:avLst>
          </a:prstGeom>
          <a:gradFill rotWithShape="0">
            <a:gsLst>
              <a:gs pos="0">
                <a:srgbClr val="47D62A"/>
              </a:gs>
              <a:gs pos="100000">
                <a:srgbClr val="216313"/>
              </a:gs>
            </a:gsLst>
            <a:lin ang="0" scaled="1"/>
          </a:gra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158732" name="AutoShape 12">
            <a:extLst>
              <a:ext uri="{FF2B5EF4-FFF2-40B4-BE49-F238E27FC236}">
                <a16:creationId xmlns:a16="http://schemas.microsoft.com/office/drawing/2014/main" id="{F4781D9F-3A51-45E5-A902-636409854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038600"/>
            <a:ext cx="609600" cy="838200"/>
          </a:xfrm>
          <a:prstGeom prst="chevron">
            <a:avLst>
              <a:gd name="adj" fmla="val 25000"/>
            </a:avLst>
          </a:prstGeom>
          <a:gradFill rotWithShape="0">
            <a:gsLst>
              <a:gs pos="0">
                <a:srgbClr val="47D62A"/>
              </a:gs>
              <a:gs pos="100000">
                <a:srgbClr val="216313"/>
              </a:gs>
            </a:gsLst>
            <a:lin ang="0" scaled="1"/>
          </a:gra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  <p:sp>
        <p:nvSpPr>
          <p:cNvPr id="158733" name="AutoShape 13">
            <a:extLst>
              <a:ext uri="{FF2B5EF4-FFF2-40B4-BE49-F238E27FC236}">
                <a16:creationId xmlns:a16="http://schemas.microsoft.com/office/drawing/2014/main" id="{4AF91FC2-9F2D-4BD5-A62D-B890274C6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410200"/>
            <a:ext cx="609600" cy="838200"/>
          </a:xfrm>
          <a:prstGeom prst="chevron">
            <a:avLst>
              <a:gd name="adj" fmla="val 25000"/>
            </a:avLst>
          </a:prstGeom>
          <a:gradFill rotWithShape="0">
            <a:gsLst>
              <a:gs pos="0">
                <a:srgbClr val="47D62A"/>
              </a:gs>
              <a:gs pos="100000">
                <a:srgbClr val="216313"/>
              </a:gs>
            </a:gsLst>
            <a:lin ang="0" scaled="1"/>
          </a:gradFill>
          <a:ln w="12700" cap="sq">
            <a:solidFill>
              <a:schemeClr val="tx1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000" b="1">
              <a:solidFill>
                <a:srgbClr val="333333"/>
              </a:solidFill>
            </a:endParaRP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C78AB4-856F-4635-B565-2447DB6ACA87}"/>
              </a:ext>
            </a:extLst>
          </p:cNvPr>
          <p:cNvSpPr txBox="1"/>
          <p:nvPr/>
        </p:nvSpPr>
        <p:spPr>
          <a:xfrm>
            <a:off x="1428750" y="1500188"/>
            <a:ext cx="6429375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АВАРИЙНО-</a:t>
            </a: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СПАСАТЕЛЬНЫЕ </a:t>
            </a:r>
          </a:p>
          <a:p>
            <a:pPr algn="ctr">
              <a:defRPr/>
            </a:pPr>
            <a:endParaRPr lang="ru-RU" sz="28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ru-RU" sz="28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МАШИНЫ</a:t>
            </a:r>
            <a:endParaRPr lang="ru-RU" sz="280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>
            <a:extLst>
              <a:ext uri="{FF2B5EF4-FFF2-40B4-BE49-F238E27FC236}">
                <a16:creationId xmlns:a16="http://schemas.microsoft.com/office/drawing/2014/main" id="{A89126FD-7801-43BD-8162-DA5073F4A44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57188" y="214313"/>
            <a:ext cx="8229600" cy="6643687"/>
          </a:xfrm>
        </p:spPr>
        <p:txBody>
          <a:bodyPr>
            <a:normAutofit/>
          </a:bodyPr>
          <a:lstStyle/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ru-RU" sz="1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Аварийно-спасательные машины: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  <a:defRPr/>
            </a:pPr>
            <a:endParaRPr lang="ru-RU" sz="1600" b="1" kern="1200" dirty="0"/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kern="1200" dirty="0"/>
              <a:t>           </a:t>
            </a:r>
            <a:r>
              <a:rPr lang="ru-RU" sz="1600" b="1" kern="1200" dirty="0"/>
              <a:t>тяжелого класса</a:t>
            </a:r>
            <a:r>
              <a:rPr lang="ru-RU" sz="1600" kern="1200" dirty="0"/>
              <a:t> (АСМ-48-03 «Спасатель» на базе КАМАЗ-43118, ЗИЛ- 4906, 49061, 497200, 497202, АСМ 47-03 «Бизон» на шасси АС 3848 000001  </a:t>
            </a:r>
            <a:r>
              <a:rPr lang="ru-RU" sz="1600" b="1" kern="1200" dirty="0"/>
              <a:t>среднего класса</a:t>
            </a:r>
            <a:r>
              <a:rPr lang="ru-RU" sz="1600" kern="1200" dirty="0"/>
              <a:t> (АСМ-41-02 на шасси ГАЗ 2705, УАЗ-3962, </a:t>
            </a:r>
            <a:r>
              <a:rPr lang="en-US" sz="1600" kern="1200" dirty="0"/>
              <a:t>Land Rover </a:t>
            </a:r>
            <a:r>
              <a:rPr lang="en-US" sz="1600" kern="1200" dirty="0" err="1"/>
              <a:t>Dtfender</a:t>
            </a:r>
            <a:r>
              <a:rPr lang="en-US" sz="1600" kern="1200" dirty="0"/>
              <a:t> 110</a:t>
            </a:r>
            <a:r>
              <a:rPr lang="ru-RU" sz="1600" kern="1200" dirty="0"/>
              <a:t>);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1600" kern="1200" dirty="0"/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kern="1200" dirty="0"/>
              <a:t>           </a:t>
            </a:r>
            <a:r>
              <a:rPr lang="ru-RU" sz="1600" b="1" kern="1200" dirty="0"/>
              <a:t>легкого класса</a:t>
            </a:r>
            <a:r>
              <a:rPr lang="ru-RU" sz="1600" kern="1200" dirty="0"/>
              <a:t> (АСМ-41-01 на шасси ВАЗ-2131, </a:t>
            </a:r>
            <a:r>
              <a:rPr lang="ru-RU" sz="1600" kern="1200" dirty="0" err="1"/>
              <a:t>Шевроле</a:t>
            </a:r>
            <a:r>
              <a:rPr lang="ru-RU" sz="1600" kern="1200" dirty="0"/>
              <a:t>) 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1600" kern="1200" dirty="0"/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Машины специального назначения: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kern="1200" dirty="0"/>
              <a:t>          подвижные пункты управления; 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kern="1200" dirty="0"/>
              <a:t>          оперативно-штабные;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kern="1200" dirty="0"/>
              <a:t>          специальной связи и оповещения;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kern="1200" dirty="0"/>
              <a:t>          разведывательно-спасательные;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kern="1200" dirty="0"/>
              <a:t>          химические;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kern="1200" dirty="0"/>
              <a:t>          пиротехнические;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kern="1200" dirty="0"/>
              <a:t>          водолазные;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1600" kern="1200" dirty="0"/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Мотоциклы специального назначения.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1600" b="1" kern="1200" dirty="0"/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Специальные транспортные средства.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1600" b="1" kern="1200" dirty="0"/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Прицепные транспортные средства.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1600" b="1" kern="1200" dirty="0"/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Аварийные машины коммунальных служб.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1600" kern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mso880D1">
            <a:extLst>
              <a:ext uri="{FF2B5EF4-FFF2-40B4-BE49-F238E27FC236}">
                <a16:creationId xmlns:a16="http://schemas.microsoft.com/office/drawing/2014/main" id="{32982ADB-1ECD-4219-9E65-B447CCAE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>
            <a:extLst>
              <a:ext uri="{FF2B5EF4-FFF2-40B4-BE49-F238E27FC236}">
                <a16:creationId xmlns:a16="http://schemas.microsoft.com/office/drawing/2014/main" id="{A85B971F-8A39-41E6-A884-23DD7BF6B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Аварийно-спасательный плавающий автомобиль </a:t>
            </a:r>
          </a:p>
          <a:p>
            <a:pPr algn="ctr"/>
            <a:r>
              <a:rPr lang="ru-RU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высокой проходимости ЗИЛ–49061 (</a:t>
            </a:r>
            <a:r>
              <a:rPr lang="en-US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“C</a:t>
            </a:r>
            <a:r>
              <a:rPr lang="ru-RU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иняя птица</a:t>
            </a:r>
            <a:r>
              <a:rPr lang="en-US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”</a:t>
            </a:r>
            <a:r>
              <a:rPr lang="ru-RU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)   </a:t>
            </a:r>
            <a:endParaRPr lang="ru-RU" altLang="en-US" sz="2800">
              <a:latin typeface="Times New Roman" panose="02020603050405020304" pitchFamily="18" charset="0"/>
            </a:endParaRPr>
          </a:p>
        </p:txBody>
      </p:sp>
      <p:graphicFrame>
        <p:nvGraphicFramePr>
          <p:cNvPr id="5122" name="Object 2">
            <a:extLst>
              <a:ext uri="{FF2B5EF4-FFF2-40B4-BE49-F238E27FC236}">
                <a16:creationId xmlns:a16="http://schemas.microsoft.com/office/drawing/2014/main" id="{A488935B-50B4-45CF-BBDB-CDA6833C00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371600"/>
          <a:ext cx="9144000" cy="548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Image" r:id="rId3" imgW="6118902" imgH="3667683" progId="Photoshop.Image.5">
                  <p:embed/>
                </p:oleObj>
              </mc:Choice>
              <mc:Fallback>
                <p:oleObj name="Image" r:id="rId3" imgW="6118902" imgH="366768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9144000" cy="548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>
            <a:extLst>
              <a:ext uri="{FF2B5EF4-FFF2-40B4-BE49-F238E27FC236}">
                <a16:creationId xmlns:a16="http://schemas.microsoft.com/office/drawing/2014/main" id="{CC97181E-5B1D-459B-A22A-315B5753FB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389063"/>
          <a:ext cx="9144000" cy="546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Image" r:id="rId3" imgW="7840452" imgH="4689022" progId="Photoshop.Image.5">
                  <p:embed/>
                </p:oleObj>
              </mc:Choice>
              <mc:Fallback>
                <p:oleObj name="Image" r:id="rId3" imgW="7840452" imgH="468902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89063"/>
                        <a:ext cx="9144000" cy="546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3">
            <a:extLst>
              <a:ext uri="{FF2B5EF4-FFF2-40B4-BE49-F238E27FC236}">
                <a16:creationId xmlns:a16="http://schemas.microsoft.com/office/drawing/2014/main" id="{01D09680-4300-45D5-88AF-246AC584E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Аварийно-спасательный плавающий автомобиль </a:t>
            </a:r>
          </a:p>
          <a:p>
            <a:pPr algn="ctr"/>
            <a:r>
              <a:rPr lang="ru-RU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высокой проходимости ЗИЛ–4906 (</a:t>
            </a:r>
            <a:r>
              <a:rPr lang="en-US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“C</a:t>
            </a:r>
            <a:r>
              <a:rPr lang="ru-RU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иняя птица</a:t>
            </a:r>
            <a:r>
              <a:rPr lang="en-US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”</a:t>
            </a:r>
            <a:r>
              <a:rPr lang="ru-RU" altLang="en-US" sz="2800" b="1" u="sng">
                <a:solidFill>
                  <a:srgbClr val="000099"/>
                </a:solidFill>
                <a:latin typeface="Times New Roman" panose="02020603050405020304" pitchFamily="18" charset="0"/>
              </a:rPr>
              <a:t>)   </a:t>
            </a:r>
            <a:endParaRPr lang="ru-RU" altLang="en-US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>
            <a:extLst>
              <a:ext uri="{FF2B5EF4-FFF2-40B4-BE49-F238E27FC236}">
                <a16:creationId xmlns:a16="http://schemas.microsoft.com/office/drawing/2014/main" id="{AD83019D-9386-43A7-BBBC-DF915A9E5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66800"/>
            <a:ext cx="84963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Rectangle 3">
            <a:extLst>
              <a:ext uri="{FF2B5EF4-FFF2-40B4-BE49-F238E27FC236}">
                <a16:creationId xmlns:a16="http://schemas.microsoft.com/office/drawing/2014/main" id="{21F34FB0-3CD5-45B6-B1D4-E532F359C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600" b="1">
                <a:solidFill>
                  <a:srgbClr val="000099"/>
                </a:solidFill>
                <a:latin typeface="Times New Roman" panose="02020603050405020304" pitchFamily="18" charset="0"/>
              </a:rPr>
              <a:t>Оборудование и инструмент сухопутного  аварийно – спасательного автомобиля на шасси ЗИЛ – 497200.</a:t>
            </a: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>
            <a:extLst>
              <a:ext uri="{FF2B5EF4-FFF2-40B4-BE49-F238E27FC236}">
                <a16:creationId xmlns:a16="http://schemas.microsoft.com/office/drawing/2014/main" id="{872F960B-BBDB-46CE-8D70-F35EABF4F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66800"/>
            <a:ext cx="828040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Rectangle 3">
            <a:extLst>
              <a:ext uri="{FF2B5EF4-FFF2-40B4-BE49-F238E27FC236}">
                <a16:creationId xmlns:a16="http://schemas.microsoft.com/office/drawing/2014/main" id="{B19B6F0D-9F50-4A56-BCDD-87C1ECAB7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71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600" b="1">
                <a:solidFill>
                  <a:srgbClr val="000099"/>
                </a:solidFill>
                <a:latin typeface="Times New Roman" panose="02020603050405020304" pitchFamily="18" charset="0"/>
              </a:rPr>
              <a:t>Оборудование и инструмент сухопутного  аварийно – спасательного автомобиля на шасси ЗИЛ – 497202.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0E8201-71C5-43B1-992C-990445EFB39B}"/>
              </a:ext>
            </a:extLst>
          </p:cNvPr>
          <p:cNvSpPr txBox="1"/>
          <p:nvPr/>
        </p:nvSpPr>
        <p:spPr>
          <a:xfrm>
            <a:off x="285750" y="357188"/>
            <a:ext cx="8572500" cy="5568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Статья 15. Силы гражданской обороны</a:t>
            </a:r>
          </a:p>
          <a:p>
            <a:pPr marL="342900" indent="-342900">
              <a:defRPr/>
            </a:pPr>
            <a:endParaRPr lang="ru-RU" sz="2400" b="1">
              <a:solidFill>
                <a:srgbClr val="FFFFFF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defRPr/>
            </a:pP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1. Силы гражданской обороны -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спасательные воинские формирования 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федерального органа исполнительной власти, уполномоченного на решение задач в области гражданской обороны,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подразделения Государственной противопожарной службы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аварийно-спасательные формирования, нештатные формирования по обеспечению выполнения мероприятий по гражданской обороне 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и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спасательные службы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, а также создаваемые на военное время в целях решения задач в области гражданской обороны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специальные формирования</a:t>
            </a:r>
            <a:r>
              <a:rPr lang="ru-RU" sz="2400" b="1">
                <a:solidFill>
                  <a:srgbClr val="FFFFFF"/>
                </a:solidFill>
                <a:latin typeface="Courier New" pitchFamily="49" charset="0"/>
                <a:cs typeface="Courier New" pitchFamily="49" charset="0"/>
              </a:rPr>
              <a:t>.</a:t>
            </a:r>
            <a:endParaRPr lang="ru-RU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39" name="TextBox 2">
            <a:extLst>
              <a:ext uri="{FF2B5EF4-FFF2-40B4-BE49-F238E27FC236}">
                <a16:creationId xmlns:a16="http://schemas.microsoft.com/office/drawing/2014/main" id="{E2C0EFA5-1E67-4DB0-A424-9A83D2480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6143625"/>
            <a:ext cx="500062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ru-RU" altLang="en-US" b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(№ 28-ФЗ </a:t>
            </a:r>
            <a:r>
              <a:rPr lang="ru-RU" altLang="en-US" b="1">
                <a:solidFill>
                  <a:srgbClr val="FF3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+ 404 ФЗ)</a:t>
            </a:r>
          </a:p>
          <a:p>
            <a:pPr eaLnBrk="1" hangingPunct="1"/>
            <a:endParaRPr lang="ru-RU" alt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mso2A893">
            <a:extLst>
              <a:ext uri="{FF2B5EF4-FFF2-40B4-BE49-F238E27FC236}">
                <a16:creationId xmlns:a16="http://schemas.microsoft.com/office/drawing/2014/main" id="{26ACE192-F777-45AE-A60A-A7E4D348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mso4CAFB">
            <a:extLst>
              <a:ext uri="{FF2B5EF4-FFF2-40B4-BE49-F238E27FC236}">
                <a16:creationId xmlns:a16="http://schemas.microsoft.com/office/drawing/2014/main" id="{E5024AC0-EACB-4A9A-AEBF-EA998191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msoE99A9">
            <a:extLst>
              <a:ext uri="{FF2B5EF4-FFF2-40B4-BE49-F238E27FC236}">
                <a16:creationId xmlns:a16="http://schemas.microsoft.com/office/drawing/2014/main" id="{FE7F5EBB-30B3-40F5-8574-FC9881141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"/>
          <a:stretch>
            <a:fillRect/>
          </a:stretch>
        </p:blipFill>
        <p:spPr bwMode="auto">
          <a:xfrm>
            <a:off x="0" y="1125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mso2EB2B">
            <a:extLst>
              <a:ext uri="{FF2B5EF4-FFF2-40B4-BE49-F238E27FC236}">
                <a16:creationId xmlns:a16="http://schemas.microsoft.com/office/drawing/2014/main" id="{611BD97C-CCD4-4DCA-9025-FB9F4265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" r="1962" b="1634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mso5174D">
            <a:extLst>
              <a:ext uri="{FF2B5EF4-FFF2-40B4-BE49-F238E27FC236}">
                <a16:creationId xmlns:a16="http://schemas.microsoft.com/office/drawing/2014/main" id="{7DE22024-9B40-413E-9BD6-B9B3BE44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" b="1917"/>
          <a:stretch>
            <a:fillRect/>
          </a:stretch>
        </p:blipFill>
        <p:spPr bwMode="auto">
          <a:xfrm>
            <a:off x="0" y="-7938"/>
            <a:ext cx="9144000" cy="681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7F482F80-89C3-4716-8C56-2AEDC80983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kern="1200" cap="all"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FA309CB0-2076-4C6E-A4D9-39306A630D9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9988" name="Picture 4" descr="msoB2B27">
            <a:extLst>
              <a:ext uri="{FF2B5EF4-FFF2-40B4-BE49-F238E27FC236}">
                <a16:creationId xmlns:a16="http://schemas.microsoft.com/office/drawing/2014/main" id="{10042985-567C-41D8-90BC-D95022EA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1907" b="-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093963E9-490F-4949-9BD0-ECF5BA208A8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kern="1200" cap="all"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533AD0D0-BB21-4860-8124-8FE07318B31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1012" name="Picture 4" descr="msoFDEF5">
            <a:extLst>
              <a:ext uri="{FF2B5EF4-FFF2-40B4-BE49-F238E27FC236}">
                <a16:creationId xmlns:a16="http://schemas.microsoft.com/office/drawing/2014/main" id="{5720B89E-0A39-40AD-9681-45448162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" b="3914"/>
          <a:stretch>
            <a:fillRect/>
          </a:stretch>
        </p:blipFill>
        <p:spPr bwMode="auto">
          <a:xfrm>
            <a:off x="0" y="-71438"/>
            <a:ext cx="91440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mso6EF81">
            <a:extLst>
              <a:ext uri="{FF2B5EF4-FFF2-40B4-BE49-F238E27FC236}">
                <a16:creationId xmlns:a16="http://schemas.microsoft.com/office/drawing/2014/main" id="{80CB9CA8-1918-479B-93DB-62605FB1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mso76F3F">
            <a:extLst>
              <a:ext uri="{FF2B5EF4-FFF2-40B4-BE49-F238E27FC236}">
                <a16:creationId xmlns:a16="http://schemas.microsoft.com/office/drawing/2014/main" id="{1E74F4A8-3DE6-440D-A760-4B9D3368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E1E646-FC53-42B7-8EF7-1F0A68DACEFD}"/>
              </a:ext>
            </a:extLst>
          </p:cNvPr>
          <p:cNvSpPr txBox="1"/>
          <p:nvPr/>
        </p:nvSpPr>
        <p:spPr>
          <a:xfrm>
            <a:off x="428625" y="785813"/>
            <a:ext cx="8429625" cy="4154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44500" algn="ctr">
              <a:defRPr/>
            </a:pPr>
            <a:r>
              <a:rPr lang="ru-RU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Аварийно-спасательный оборудование и инструмент </a:t>
            </a:r>
          </a:p>
          <a:p>
            <a:pPr indent="444500">
              <a:defRPr/>
            </a:pPr>
            <a:endParaRPr lang="ru-RU" sz="2800" b="1">
              <a:latin typeface="Arial Black" pitchFamily="34" charset="0"/>
            </a:endParaRPr>
          </a:p>
          <a:p>
            <a:pPr indent="444500">
              <a:defRPr/>
            </a:pPr>
            <a:r>
              <a:rPr lang="ru-RU" sz="2000" b="1" i="1"/>
              <a:t>по назначению </a:t>
            </a:r>
            <a:r>
              <a:rPr lang="ru-RU" sz="2000" b="1"/>
              <a:t>подразделяются на средства:</a:t>
            </a:r>
          </a:p>
          <a:p>
            <a:pPr indent="444500">
              <a:defRPr/>
            </a:pPr>
            <a:endParaRPr lang="ru-RU" sz="2000" b="1"/>
          </a:p>
          <a:p>
            <a:pPr indent="444500">
              <a:defRPr/>
            </a:pPr>
            <a:r>
              <a:rPr lang="ru-RU" sz="2000" b="1"/>
              <a:t>       разрушения элементов конструкций,</a:t>
            </a:r>
          </a:p>
          <a:p>
            <a:pPr indent="444500">
              <a:defRPr/>
            </a:pPr>
            <a:endParaRPr lang="ru-RU" sz="2000" b="1"/>
          </a:p>
          <a:p>
            <a:pPr indent="444500">
              <a:defRPr/>
            </a:pPr>
            <a:r>
              <a:rPr lang="ru-RU" sz="2000" b="1"/>
              <a:t>       резки элементов конструкций,</a:t>
            </a:r>
          </a:p>
          <a:p>
            <a:pPr indent="444500">
              <a:defRPr/>
            </a:pPr>
            <a:endParaRPr lang="ru-RU" sz="2000" b="1"/>
          </a:p>
          <a:p>
            <a:pPr indent="444500">
              <a:defRPr/>
            </a:pPr>
            <a:r>
              <a:rPr lang="ru-RU" sz="2000" b="1"/>
              <a:t>       подъема и перемещения грузов,</a:t>
            </a:r>
          </a:p>
          <a:p>
            <a:pPr indent="444500">
              <a:defRPr/>
            </a:pPr>
            <a:endParaRPr lang="ru-RU" sz="2000" b="1"/>
          </a:p>
          <a:p>
            <a:pPr indent="444500">
              <a:defRPr/>
            </a:pPr>
            <a:r>
              <a:rPr lang="ru-RU" sz="2000" b="1"/>
              <a:t>       вспомогательный инструмент и оборудование.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6" name="Text Box 4">
            <a:extLst>
              <a:ext uri="{FF2B5EF4-FFF2-40B4-BE49-F238E27FC236}">
                <a16:creationId xmlns:a16="http://schemas.microsoft.com/office/drawing/2014/main" id="{F5884072-B833-4830-BC3D-3357A5CF8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964612" cy="632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Статья 7. Полномочия федеральных органов исполнительно власти в области гражданской обороны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. . . . . .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разрабатывают и реализуют планы гражданской обороны, согласованные с федеральным органом исполнительной власти, уполномоченным на решение задач в области гражданской обороны, организуют проведение мероприятий по гражданской обороне, </a:t>
            </a:r>
            <a:r>
              <a:rPr lang="ru-RU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включая создание и подготовку необходимых сил и средств</a:t>
            </a: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Статья 8. Полномочия органов исполнительной власти субъектов Российской Федерации и органов местного самоуправления в области гражданской обороны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1. Органы исполнительной власти субъектов Российской Федерации: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. . . . . .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в пределах своих полномочий создают и поддерживают в состоянии силы и средства гражданской обороны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2. Органы местного самоуправления в пределах границ муниципальных образований: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. . . . . .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В пределах своих полномочий создают и поддерживают в состоянии готовности силы и средства гражданской обороны, необходимые для решения вопросов местного значения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Box 1">
            <a:extLst>
              <a:ext uri="{FF2B5EF4-FFF2-40B4-BE49-F238E27FC236}">
                <a16:creationId xmlns:a16="http://schemas.microsoft.com/office/drawing/2014/main" id="{AE9936BD-9252-4344-9FEB-961AA294A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00063"/>
            <a:ext cx="85010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45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en-US" b="1">
                <a:solidFill>
                  <a:srgbClr val="C00000"/>
                </a:solidFill>
                <a:latin typeface="Arial Black" panose="020B0A04020102020204" pitchFamily="34" charset="0"/>
              </a:rPr>
              <a:t>1. Специальный инструмент, 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en-US"/>
              <a:t>предназначенный для выполнения одной операции. Для кусачек - только перекусывание арматуры,  для домкратов – подъем грузов и т.п.</a:t>
            </a:r>
          </a:p>
          <a:p>
            <a:pPr eaLnBrk="1" hangingPunct="1">
              <a:lnSpc>
                <a:spcPct val="150000"/>
              </a:lnSpc>
            </a:pPr>
            <a:endParaRPr lang="ru-RU" altLang="en-US"/>
          </a:p>
          <a:p>
            <a:pPr eaLnBrk="1" hangingPunct="1">
              <a:lnSpc>
                <a:spcPct val="150000"/>
              </a:lnSpc>
            </a:pPr>
            <a:r>
              <a:rPr lang="ru-RU" altLang="en-US" b="1">
                <a:solidFill>
                  <a:srgbClr val="C00000"/>
                </a:solidFill>
                <a:latin typeface="Arial Black" panose="020B0A04020102020204" pitchFamily="34" charset="0"/>
              </a:rPr>
              <a:t>2. Универсальный инструмент, 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en-US"/>
              <a:t>предназначенный для выполнения двух или более операций. Примером могут служить комбинированные ножницы, способные перерезать профильный и полосовой металл, а так же поднимать и перемещать элементы завалов.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en-US"/>
              <a:t> </a:t>
            </a:r>
            <a:r>
              <a:rPr lang="ru-RU" altLang="en-US" b="1"/>
              <a:t>          </a:t>
            </a:r>
            <a:endParaRPr lang="ru-RU" altLang="en-US"/>
          </a:p>
          <a:p>
            <a:pPr eaLnBrk="1" hangingPunct="1">
              <a:lnSpc>
                <a:spcPct val="150000"/>
              </a:lnSpc>
            </a:pPr>
            <a:r>
              <a:rPr lang="ru-RU" altLang="en-US" b="1">
                <a:solidFill>
                  <a:srgbClr val="C00000"/>
                </a:solidFill>
                <a:latin typeface="Arial Black" panose="020B0A04020102020204" pitchFamily="34" charset="0"/>
              </a:rPr>
              <a:t>3. Комбинированный инструмент.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en-US"/>
              <a:t>Это единый агрегат, в котором совмещены функции рабочего органа инструмента и источника энергии (гидравлического насоса или электропривода и аккумулятора).</a:t>
            </a:r>
          </a:p>
          <a:p>
            <a:pPr eaLnBrk="1" hangingPunct="1">
              <a:lnSpc>
                <a:spcPct val="150000"/>
              </a:lnSpc>
            </a:pPr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Box 1">
            <a:extLst>
              <a:ext uri="{FF2B5EF4-FFF2-40B4-BE49-F238E27FC236}">
                <a16:creationId xmlns:a16="http://schemas.microsoft.com/office/drawing/2014/main" id="{A811AC21-F312-4F96-AC0B-685F2555D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00063"/>
            <a:ext cx="82867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en-US" sz="2000" b="1"/>
              <a:t>Аварийно-спасательный инструмент и оборудование могут иметь следующие </a:t>
            </a:r>
            <a:r>
              <a:rPr lang="ru-RU" altLang="en-US" sz="2000" b="1">
                <a:solidFill>
                  <a:srgbClr val="C00000"/>
                </a:solidFill>
                <a:latin typeface="Arial Black" panose="020B0A04020102020204" pitchFamily="34" charset="0"/>
              </a:rPr>
              <a:t>приводы</a:t>
            </a:r>
            <a:r>
              <a:rPr lang="ru-RU" altLang="en-US" sz="2000" b="1"/>
              <a:t>:</a:t>
            </a:r>
          </a:p>
          <a:p>
            <a:pPr eaLnBrk="1" hangingPunct="1">
              <a:lnSpc>
                <a:spcPct val="150000"/>
              </a:lnSpc>
            </a:pPr>
            <a:endParaRPr lang="ru-RU" altLang="en-US" sz="2000" b="1"/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en-US" sz="2000" b="1"/>
              <a:t>  ручной (ножной),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en-US" sz="2000" b="1"/>
              <a:t>  пневматический,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en-US" sz="2000" b="1"/>
              <a:t>  гидравлический,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en-US" sz="2000" b="1"/>
              <a:t>  электрический,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en-US" sz="2000" b="1"/>
              <a:t>  пиротехнический, 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en-US" sz="2000" b="1"/>
              <a:t>  моторный привод (от двигателя внутреннего сгорания).     </a:t>
            </a:r>
          </a:p>
          <a:p>
            <a:pPr eaLnBrk="1" hangingPunct="1">
              <a:lnSpc>
                <a:spcPct val="150000"/>
              </a:lnSpc>
            </a:pPr>
            <a:endParaRPr lang="ru-RU" altLang="en-US" sz="20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3" descr="mso63BA0">
            <a:extLst>
              <a:ext uri="{FF2B5EF4-FFF2-40B4-BE49-F238E27FC236}">
                <a16:creationId xmlns:a16="http://schemas.microsoft.com/office/drawing/2014/main" id="{BD589783-775C-437E-8223-C3CBB2F2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 b="3917"/>
          <a:stretch>
            <a:fillRect/>
          </a:stretch>
        </p:blipFill>
        <p:spPr bwMode="auto">
          <a:xfrm>
            <a:off x="-1143000" y="285750"/>
            <a:ext cx="692943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3" descr="mso5C7B">
            <a:extLst>
              <a:ext uri="{FF2B5EF4-FFF2-40B4-BE49-F238E27FC236}">
                <a16:creationId xmlns:a16="http://schemas.microsoft.com/office/drawing/2014/main" id="{41BF9782-8C4B-4596-961A-0D65C06B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88913"/>
            <a:ext cx="3786188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Box 2">
            <a:extLst>
              <a:ext uri="{FF2B5EF4-FFF2-40B4-BE49-F238E27FC236}">
                <a16:creationId xmlns:a16="http://schemas.microsoft.com/office/drawing/2014/main" id="{EA0FF512-952E-4E83-A23B-935EB6EDB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5934075"/>
            <a:ext cx="3643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/>
              <a:t>Ручной аварийно-спасательный инструмент (ИРАС). </a:t>
            </a:r>
          </a:p>
          <a:p>
            <a:pPr algn="ctr" eaLnBrk="1" hangingPunct="1"/>
            <a:endParaRPr lang="ru-RU" altLang="en-US"/>
          </a:p>
        </p:txBody>
      </p:sp>
      <p:pic>
        <p:nvPicPr>
          <p:cNvPr id="177157" name="Picture 2" descr="msoD8857">
            <a:extLst>
              <a:ext uri="{FF2B5EF4-FFF2-40B4-BE49-F238E27FC236}">
                <a16:creationId xmlns:a16="http://schemas.microsoft.com/office/drawing/2014/main" id="{1F9BCB57-4DDA-4A30-B89F-06F25D7B0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/>
          <a:stretch>
            <a:fillRect/>
          </a:stretch>
        </p:blipFill>
        <p:spPr bwMode="auto">
          <a:xfrm>
            <a:off x="-357188" y="3717925"/>
            <a:ext cx="550068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8" name="TextBox 5">
            <a:extLst>
              <a:ext uri="{FF2B5EF4-FFF2-40B4-BE49-F238E27FC236}">
                <a16:creationId xmlns:a16="http://schemas.microsoft.com/office/drawing/2014/main" id="{3E1FE097-BC18-4FBC-82A3-6B91B29DD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500"/>
            <a:ext cx="514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/>
              <a:t>Инструмент для бурения отверстий</a:t>
            </a:r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mso5D64D">
            <a:extLst>
              <a:ext uri="{FF2B5EF4-FFF2-40B4-BE49-F238E27FC236}">
                <a16:creationId xmlns:a16="http://schemas.microsoft.com/office/drawing/2014/main" id="{8D00A671-971D-40D4-BB71-73553EE23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0"/>
            <a:ext cx="5319712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TextBox 2">
            <a:extLst>
              <a:ext uri="{FF2B5EF4-FFF2-40B4-BE49-F238E27FC236}">
                <a16:creationId xmlns:a16="http://schemas.microsoft.com/office/drawing/2014/main" id="{4FA61DBF-8E8C-4445-A0D5-50E2A2618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3143250"/>
            <a:ext cx="507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/>
              <a:t>Дисковые отрезные машины</a:t>
            </a:r>
            <a:endParaRPr lang="ru-RU" altLang="en-US"/>
          </a:p>
        </p:txBody>
      </p:sp>
      <p:pic>
        <p:nvPicPr>
          <p:cNvPr id="178180" name="Picture 2" descr="mso9F9C3">
            <a:extLst>
              <a:ext uri="{FF2B5EF4-FFF2-40B4-BE49-F238E27FC236}">
                <a16:creationId xmlns:a16="http://schemas.microsoft.com/office/drawing/2014/main" id="{FC078963-CA8C-46C1-A1B1-4EF61AD2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75"/>
            <a:ext cx="757237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1" name="TextBox 4">
            <a:extLst>
              <a:ext uri="{FF2B5EF4-FFF2-40B4-BE49-F238E27FC236}">
                <a16:creationId xmlns:a16="http://schemas.microsoft.com/office/drawing/2014/main" id="{93785B0A-3960-4695-A2A7-CD55DD419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7938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/>
              <a:t>Цепные пилы</a:t>
            </a:r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3" descr="mso9D28C">
            <a:extLst>
              <a:ext uri="{FF2B5EF4-FFF2-40B4-BE49-F238E27FC236}">
                <a16:creationId xmlns:a16="http://schemas.microsoft.com/office/drawing/2014/main" id="{9D925FAD-2F23-49A9-A8B7-AE21CDF65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938"/>
            <a:ext cx="4300537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F59AF7-3854-424A-BA44-F6F2B99F072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14313"/>
            <a:ext cx="4786313" cy="41751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000" kern="0" dirty="0" err="1">
                <a:solidFill>
                  <a:schemeClr val="tx2"/>
                </a:solidFill>
                <a:ea typeface="+mj-ea"/>
              </a:rPr>
              <a:t>Автогенорезательные</a:t>
            </a:r>
            <a:r>
              <a:rPr lang="ru-RU" sz="2000" kern="0" dirty="0">
                <a:solidFill>
                  <a:schemeClr val="tx2"/>
                </a:solidFill>
                <a:ea typeface="+mj-ea"/>
              </a:rPr>
              <a:t> установки</a:t>
            </a:r>
          </a:p>
        </p:txBody>
      </p:sp>
      <p:pic>
        <p:nvPicPr>
          <p:cNvPr id="179204" name="Picture 3" descr="msoF34D9">
            <a:extLst>
              <a:ext uri="{FF2B5EF4-FFF2-40B4-BE49-F238E27FC236}">
                <a16:creationId xmlns:a16="http://schemas.microsoft.com/office/drawing/2014/main" id="{D806731B-4D24-4365-A916-F7EC63BEE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4">
            <a:extLst>
              <a:ext uri="{FF2B5EF4-FFF2-40B4-BE49-F238E27FC236}">
                <a16:creationId xmlns:a16="http://schemas.microsoft.com/office/drawing/2014/main" id="{278D0BB1-7B82-4C8E-ACE3-74D530127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6215063"/>
            <a:ext cx="4214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>
                <a:cs typeface="Times New Roman" panose="02020603050405020304" pitchFamily="18" charset="0"/>
              </a:rPr>
              <a:t>Пневмодомкраты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69662D9-DCF5-4820-8199-F96956118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46088"/>
            <a:ext cx="8496300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14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>
                <a:solidFill>
                  <a:srgbClr val="000000"/>
                </a:solidFill>
              </a:rPr>
              <a:t>     </a:t>
            </a:r>
            <a:r>
              <a:rPr lang="ru-RU" altLang="en-US" sz="2400" b="1">
                <a:solidFill>
                  <a:srgbClr val="000000"/>
                </a:solidFill>
              </a:rPr>
              <a:t>Комплект ГАСИ «Спрут»:</a:t>
            </a:r>
          </a:p>
          <a:p>
            <a:pPr eaLnBrk="1" hangingPunct="1"/>
            <a:endParaRPr lang="ru-RU" altLang="en-US" sz="2000">
              <a:solidFill>
                <a:srgbClr val="0000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 гидравлические кусачки серии КГС-80;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 кусачки комбинированные НКГС-80;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 расширитель средний серии РСГС-80;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 расширитель большой серии РБГС-80;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 катушка-удлинитель одинарная КУС-1/15;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 цилиндр силовой односторонний ЦГС-1/80;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 цилиндр силовой двусторонний и ЦГС-2/80;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 ручной насос 2-ступенчатый (НРС-2-80);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 насосная станция с приводом от двигателя внутреннего сгорания        на 1    инструмент (СГС-1-80Д)    - 2 компл.;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набор универсального инструмента (КГУС-1);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пневмодомкраты ПД-4 - 2 компл.;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пневмодомкрат ПД-10 - 2 компл.;</a:t>
            </a:r>
          </a:p>
          <a:p>
            <a:pPr eaLnBrk="1" hangingPunct="1">
              <a:buFontTx/>
              <a:buAutoNum type="arabicPeriod"/>
            </a:pPr>
            <a:r>
              <a:rPr lang="ru-RU" altLang="en-US" sz="2000">
                <a:solidFill>
                  <a:srgbClr val="000000"/>
                </a:solidFill>
              </a:rPr>
              <a:t> устройство подачи газа для пневматических домкратов УПГ-ПД;</a:t>
            </a:r>
          </a:p>
          <a:p>
            <a:pPr eaLnBrk="1" hangingPunct="1"/>
            <a:r>
              <a:rPr lang="ru-RU" altLang="en-US" sz="2000">
                <a:solidFill>
                  <a:srgbClr val="000000"/>
                </a:solidFill>
              </a:rPr>
              <a:t>        В комплект инструмента может также входить мотоперфоратор</a:t>
            </a:r>
          </a:p>
          <a:p>
            <a:pPr eaLnBrk="1" hangingPunct="1"/>
            <a:r>
              <a:rPr lang="ru-RU" altLang="en-US" sz="2000">
                <a:solidFill>
                  <a:srgbClr val="000000"/>
                </a:solidFill>
              </a:rPr>
              <a:t>МПС-1 «Смена».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mso862A0">
            <a:extLst>
              <a:ext uri="{FF2B5EF4-FFF2-40B4-BE49-F238E27FC236}">
                <a16:creationId xmlns:a16="http://schemas.microsoft.com/office/drawing/2014/main" id="{59C0A2C5-E994-4AFC-ABDA-F1830F5B8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t="-249" r="859" b="3557"/>
          <a:stretch>
            <a:fillRect/>
          </a:stretch>
        </p:blipFill>
        <p:spPr bwMode="auto">
          <a:xfrm>
            <a:off x="1979613" y="260350"/>
            <a:ext cx="554513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ctangle 3">
            <a:extLst>
              <a:ext uri="{FF2B5EF4-FFF2-40B4-BE49-F238E27FC236}">
                <a16:creationId xmlns:a16="http://schemas.microsoft.com/office/drawing/2014/main" id="{DAA9E434-4A18-493E-B5E3-ADFB3226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644900"/>
            <a:ext cx="189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>
                <a:solidFill>
                  <a:srgbClr val="000000"/>
                </a:solidFill>
              </a:rPr>
              <a:t>Кусачки КГС-80 </a:t>
            </a:r>
          </a:p>
        </p:txBody>
      </p:sp>
      <p:graphicFrame>
        <p:nvGraphicFramePr>
          <p:cNvPr id="28676" name="Group 4">
            <a:extLst>
              <a:ext uri="{FF2B5EF4-FFF2-40B4-BE49-F238E27FC236}">
                <a16:creationId xmlns:a16="http://schemas.microsoft.com/office/drawing/2014/main" id="{D64BC57F-6FB9-46D6-B89E-5D0B85C9F654}"/>
              </a:ext>
            </a:extLst>
          </p:cNvPr>
          <p:cNvGraphicFramePr>
            <a:graphicFrameLocks noGrp="1"/>
          </p:cNvGraphicFramePr>
          <p:nvPr/>
        </p:nvGraphicFramePr>
        <p:xfrm>
          <a:off x="1547813" y="4076700"/>
          <a:ext cx="6769100" cy="2487613"/>
        </p:xfrm>
        <a:graphic>
          <a:graphicData uri="http://schemas.openxmlformats.org/drawingml/2006/table">
            <a:tbl>
              <a:tblPr/>
              <a:tblGrid>
                <a:gridCol w="432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8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КГС-80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усилие в режиме резания (стягивания):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-на концах ножей изделия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-у основания ножей (в месте перекусывания прутка),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раскрытие  концов лезвий,  не менее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диаметр перекусываемой арматуры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мм.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13.5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55C6C30-15A1-441F-AF83-2CDACCDBF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76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82275" name="Picture 3" descr="mso7C">
            <a:extLst>
              <a:ext uri="{FF2B5EF4-FFF2-40B4-BE49-F238E27FC236}">
                <a16:creationId xmlns:a16="http://schemas.microsoft.com/office/drawing/2014/main" id="{16830765-CA99-4F2E-A99B-FC87E7DA9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" b="1842"/>
          <a:stretch>
            <a:fillRect/>
          </a:stretch>
        </p:blipFill>
        <p:spPr bwMode="auto">
          <a:xfrm>
            <a:off x="2339975" y="188913"/>
            <a:ext cx="4681538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Rectangle 4">
            <a:extLst>
              <a:ext uri="{FF2B5EF4-FFF2-40B4-BE49-F238E27FC236}">
                <a16:creationId xmlns:a16="http://schemas.microsoft.com/office/drawing/2014/main" id="{DFA55BCE-6EC7-42B8-91BA-3FD792986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541713"/>
            <a:ext cx="4105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en-US" sz="1600" b="1">
                <a:solidFill>
                  <a:srgbClr val="000000"/>
                </a:solidFill>
                <a:cs typeface="Times New Roman" panose="02020603050405020304" pitchFamily="18" charset="0"/>
              </a:rPr>
              <a:t>Ножницы комбинированные НКГС-80</a:t>
            </a:r>
          </a:p>
          <a:p>
            <a:pPr algn="r"/>
            <a:endParaRPr lang="ru-RU" altLang="en-US" sz="1400" b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9701" name="Group 5">
            <a:extLst>
              <a:ext uri="{FF2B5EF4-FFF2-40B4-BE49-F238E27FC236}">
                <a16:creationId xmlns:a16="http://schemas.microsoft.com/office/drawing/2014/main" id="{9D917988-CF60-47D5-9C48-4E1C8A092B26}"/>
              </a:ext>
            </a:extLst>
          </p:cNvPr>
          <p:cNvGraphicFramePr>
            <a:graphicFrameLocks noGrp="1"/>
          </p:cNvGraphicFramePr>
          <p:nvPr/>
        </p:nvGraphicFramePr>
        <p:xfrm>
          <a:off x="1476375" y="4005263"/>
          <a:ext cx="6696075" cy="2551112"/>
        </p:xfrm>
        <a:graphic>
          <a:graphicData uri="http://schemas.openxmlformats.org/drawingml/2006/table">
            <a:tbl>
              <a:tblPr/>
              <a:tblGrid>
                <a:gridCol w="427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3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НКГС-80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Усилие на концах ножей в режиме расширения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Усилие в режиме резания (стягивания):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71-36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 толщина разрезаемой полосы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раскрытие  концов лезвий,  не менее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50BC73A-A109-43F8-8E49-0D91E78E7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176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83299" name="Picture 3" descr="msoC9712">
            <a:extLst>
              <a:ext uri="{FF2B5EF4-FFF2-40B4-BE49-F238E27FC236}">
                <a16:creationId xmlns:a16="http://schemas.microsoft.com/office/drawing/2014/main" id="{691590E1-8E5F-4A11-B2C5-D98495663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1381"/>
          <a:stretch>
            <a:fillRect/>
          </a:stretch>
        </p:blipFill>
        <p:spPr bwMode="auto">
          <a:xfrm>
            <a:off x="900113" y="476250"/>
            <a:ext cx="367188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Rectangle 4">
            <a:extLst>
              <a:ext uri="{FF2B5EF4-FFF2-40B4-BE49-F238E27FC236}">
                <a16:creationId xmlns:a16="http://schemas.microsoft.com/office/drawing/2014/main" id="{B3E5B14A-1DB8-4089-8673-74437EE6E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2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83301" name="Picture 5" descr="msoA020C">
            <a:extLst>
              <a:ext uri="{FF2B5EF4-FFF2-40B4-BE49-F238E27FC236}">
                <a16:creationId xmlns:a16="http://schemas.microsoft.com/office/drawing/2014/main" id="{333ADF60-6CEA-4402-A0EE-A5979D937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861" r="1453" b="3300"/>
          <a:stretch>
            <a:fillRect/>
          </a:stretch>
        </p:blipFill>
        <p:spPr bwMode="auto">
          <a:xfrm>
            <a:off x="5076825" y="476250"/>
            <a:ext cx="3205163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Rectangle 6">
            <a:extLst>
              <a:ext uri="{FF2B5EF4-FFF2-40B4-BE49-F238E27FC236}">
                <a16:creationId xmlns:a16="http://schemas.microsoft.com/office/drawing/2014/main" id="{A23C690E-404B-49B0-9C68-1B470F964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3060700"/>
            <a:ext cx="389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b="1">
                <a:solidFill>
                  <a:srgbClr val="000000"/>
                </a:solidFill>
                <a:cs typeface="Times New Roman" panose="02020603050405020304" pitchFamily="18" charset="0"/>
              </a:rPr>
              <a:t>Рис. 2.20. Расширители РСГС-80 и РБГС-80</a:t>
            </a:r>
          </a:p>
        </p:txBody>
      </p:sp>
      <p:graphicFrame>
        <p:nvGraphicFramePr>
          <p:cNvPr id="30727" name="Group 7">
            <a:extLst>
              <a:ext uri="{FF2B5EF4-FFF2-40B4-BE49-F238E27FC236}">
                <a16:creationId xmlns:a16="http://schemas.microsoft.com/office/drawing/2014/main" id="{7411F72B-7F5F-4FCA-B410-8FBC490C8CB8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3573463"/>
          <a:ext cx="7489825" cy="2952750"/>
        </p:xfrm>
        <a:graphic>
          <a:graphicData uri="http://schemas.openxmlformats.org/drawingml/2006/table">
            <a:tbl>
              <a:tblPr/>
              <a:tblGrid>
                <a:gridCol w="422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055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РСГС-80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РБГС-80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раздвигающие усилие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тяговое усилие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раскрытие  челюстей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F0430D56-8D83-4250-8374-12DD0D97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8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84323" name="Picture 3" descr="msoC1DCE">
            <a:extLst>
              <a:ext uri="{FF2B5EF4-FFF2-40B4-BE49-F238E27FC236}">
                <a16:creationId xmlns:a16="http://schemas.microsoft.com/office/drawing/2014/main" id="{7B2E3C8A-81DC-4AE8-90EE-75C500D18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" b="2614"/>
          <a:stretch>
            <a:fillRect/>
          </a:stretch>
        </p:blipFill>
        <p:spPr bwMode="auto">
          <a:xfrm>
            <a:off x="2555875" y="260350"/>
            <a:ext cx="41052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Rectangle 4">
            <a:extLst>
              <a:ext uri="{FF2B5EF4-FFF2-40B4-BE49-F238E27FC236}">
                <a16:creationId xmlns:a16="http://schemas.microsoft.com/office/drawing/2014/main" id="{2233F232-52B0-402F-AB35-78685628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719513"/>
            <a:ext cx="6913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600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600" b="1">
                <a:solidFill>
                  <a:srgbClr val="000000"/>
                </a:solidFill>
                <a:cs typeface="Times New Roman" panose="02020603050405020304" pitchFamily="18" charset="0"/>
              </a:rPr>
              <a:t>Рис. 2.21. Катушка-удлинитель одинарная КУС-1/15</a:t>
            </a:r>
            <a:endParaRPr lang="ru-RU" altLang="en-US" sz="16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1749" name="Group 5">
            <a:extLst>
              <a:ext uri="{FF2B5EF4-FFF2-40B4-BE49-F238E27FC236}">
                <a16:creationId xmlns:a16="http://schemas.microsoft.com/office/drawing/2014/main" id="{1C9F25E4-B799-4213-B346-913A73D35F9B}"/>
              </a:ext>
            </a:extLst>
          </p:cNvPr>
          <p:cNvGraphicFramePr>
            <a:graphicFrameLocks noGrp="1"/>
          </p:cNvGraphicFramePr>
          <p:nvPr/>
        </p:nvGraphicFramePr>
        <p:xfrm>
          <a:off x="1476375" y="4292600"/>
          <a:ext cx="6189663" cy="2408238"/>
        </p:xfrm>
        <a:graphic>
          <a:graphicData uri="http://schemas.openxmlformats.org/drawingml/2006/table">
            <a:tbl>
              <a:tblPr/>
              <a:tblGrid>
                <a:gridCol w="429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324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КУС-1/80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усилие на ручку барабана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одного рукава (шланга)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94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наматываемых на один барабан рукавов (шлангов):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напорных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сливных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5.6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0" name="Text Box 4">
            <a:extLst>
              <a:ext uri="{FF2B5EF4-FFF2-40B4-BE49-F238E27FC236}">
                <a16:creationId xmlns:a16="http://schemas.microsoft.com/office/drawing/2014/main" id="{D566E67F-4A58-43AC-BC85-1E893D893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800"/>
            <a:ext cx="8642350" cy="599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Статья 9. Полномочия организаций в области гражданской обороны</a:t>
            </a:r>
          </a:p>
          <a:p>
            <a:pPr>
              <a:spcBef>
                <a:spcPct val="50000"/>
              </a:spcBef>
              <a:defRPr/>
            </a:pP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2. организации, отнесенные в установленном порядке к категориям по гражданской обороне, создают и поддерживают в состоянии готовности </a:t>
            </a: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нештатные формирования по обеспечению выполнения мероприятий по гражданской обороне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Организации, эксплуатирующие опасные производственные объекты </a:t>
            </a:r>
            <a:r>
              <a:rPr lang="en-US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 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и</a:t>
            </a:r>
            <a:r>
              <a:rPr lang="en-US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II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классов опасности, особо радиационно опасные и ядерно опасные производства и  объекты, гидротехнические сооружения чрезвычайно высокой опасности и гидротехнические сооружения высокой опасности, а также организации, эксплуатирующие опасные производстввенные объекты</a:t>
            </a:r>
            <a:r>
              <a:rPr lang="en-US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III 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класса опасности, отнесенные в установленном порядке к категориям по гражданской обороне, создают и поддерживают в готовности </a:t>
            </a: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нештатные аварийно-спасательные формирования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Типовой порядок создания нештатных формирований по обеспечению выполнения мероприятий по гражданской обороне определяется федеральным органом исполнительной власти, уполномоченным на решение задач в области гражданской обороны.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636D7561-5B30-4747-8DC3-227A12CAC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160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85347" name="Picture 3" descr="msoCC928">
            <a:extLst>
              <a:ext uri="{FF2B5EF4-FFF2-40B4-BE49-F238E27FC236}">
                <a16:creationId xmlns:a16="http://schemas.microsoft.com/office/drawing/2014/main" id="{760C75D0-A1CE-4FE5-B979-44C8DB68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2849563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8" name="Picture 4" descr="msoCBE84">
            <a:extLst>
              <a:ext uri="{FF2B5EF4-FFF2-40B4-BE49-F238E27FC236}">
                <a16:creationId xmlns:a16="http://schemas.microsoft.com/office/drawing/2014/main" id="{2D6F2A35-ABCE-4190-A8F6-5689B640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27654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9" name="Rectangle 5">
            <a:extLst>
              <a:ext uri="{FF2B5EF4-FFF2-40B4-BE49-F238E27FC236}">
                <a16:creationId xmlns:a16="http://schemas.microsoft.com/office/drawing/2014/main" id="{25F4F2CD-4825-4BB6-A5B7-8928853FA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319088"/>
            <a:ext cx="485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en-US" b="1">
                <a:solidFill>
                  <a:srgbClr val="000000"/>
                </a:solidFill>
                <a:cs typeface="Times New Roman" panose="02020603050405020304" pitchFamily="18" charset="0"/>
              </a:rPr>
              <a:t>Цилиндры силовые ЦГС-1/80 и ЦГС-2/80</a:t>
            </a:r>
            <a:r>
              <a:rPr lang="ru-RU" alt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2774" name="Group 6">
            <a:extLst>
              <a:ext uri="{FF2B5EF4-FFF2-40B4-BE49-F238E27FC236}">
                <a16:creationId xmlns:a16="http://schemas.microsoft.com/office/drawing/2014/main" id="{A37D6510-FDEA-4E82-812A-1719ED3CCE5B}"/>
              </a:ext>
            </a:extLst>
          </p:cNvPr>
          <p:cNvGraphicFramePr>
            <a:graphicFrameLocks noGrp="1"/>
          </p:cNvGraphicFramePr>
          <p:nvPr/>
        </p:nvGraphicFramePr>
        <p:xfrm>
          <a:off x="2843213" y="1052513"/>
          <a:ext cx="6105525" cy="5368925"/>
        </p:xfrm>
        <a:graphic>
          <a:graphicData uri="http://schemas.openxmlformats.org/drawingml/2006/table">
            <a:tbl>
              <a:tblPr/>
              <a:tblGrid>
                <a:gridCol w="339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4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749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ЦГС-1/80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ЦГС-2/80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усилие на штоке в режиме стягивания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 усилие на штоке в режиме расширения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 штока, не менее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2х270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цилиндра с установленными упорами в убранном положении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2746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0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цилиндра с установленными насадками с крюками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0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цилиндра с установленным удлинителем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1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Масса: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цилиндра с упорами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насадок с крюком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удлинителя цепного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удлинителя короткого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кг            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17.5                       20.5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6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14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1,2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C515ED64-1F14-46B8-880B-B98BC3B9D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844550"/>
            <a:ext cx="23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en-US" sz="14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6371" name="Picture 3" descr="msoBD8CA">
            <a:extLst>
              <a:ext uri="{FF2B5EF4-FFF2-40B4-BE49-F238E27FC236}">
                <a16:creationId xmlns:a16="http://schemas.microsoft.com/office/drawing/2014/main" id="{B5D4A32A-6084-4354-8C02-3E3857064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2" b="11772"/>
          <a:stretch>
            <a:fillRect/>
          </a:stretch>
        </p:blipFill>
        <p:spPr bwMode="auto">
          <a:xfrm>
            <a:off x="1547813" y="188913"/>
            <a:ext cx="59023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Rectangle 4">
            <a:extLst>
              <a:ext uri="{FF2B5EF4-FFF2-40B4-BE49-F238E27FC236}">
                <a16:creationId xmlns:a16="http://schemas.microsoft.com/office/drawing/2014/main" id="{D3D1285A-5812-4B88-B1B7-0ABAD2580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2619375"/>
            <a:ext cx="53482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ru-RU" altLang="en-US" sz="1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r"/>
            <a:r>
              <a:rPr lang="ru-RU" altLang="en-US" sz="1600" b="1">
                <a:solidFill>
                  <a:srgbClr val="000000"/>
                </a:solidFill>
                <a:cs typeface="Times New Roman" panose="02020603050405020304" pitchFamily="18" charset="0"/>
              </a:rPr>
              <a:t>Рис.2.23. Насос ручной двухступенчатый НРС-2/80</a:t>
            </a:r>
          </a:p>
          <a:p>
            <a:pPr algn="r"/>
            <a:endParaRPr lang="ru-RU" altLang="en-US" sz="1600" b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3797" name="Group 5">
            <a:extLst>
              <a:ext uri="{FF2B5EF4-FFF2-40B4-BE49-F238E27FC236}">
                <a16:creationId xmlns:a16="http://schemas.microsoft.com/office/drawing/2014/main" id="{AB34392A-15AF-4ECC-BF84-B108737109FD}"/>
              </a:ext>
            </a:extLst>
          </p:cNvPr>
          <p:cNvGraphicFramePr>
            <a:graphicFrameLocks noGrp="1"/>
          </p:cNvGraphicFramePr>
          <p:nvPr/>
        </p:nvGraphicFramePr>
        <p:xfrm>
          <a:off x="1258888" y="3357563"/>
          <a:ext cx="6407150" cy="3281362"/>
        </p:xfrm>
        <a:graphic>
          <a:graphicData uri="http://schemas.openxmlformats.org/drawingml/2006/table">
            <a:tbl>
              <a:tblPr/>
              <a:tblGrid>
                <a:gridCol w="409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119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НРС—2/80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19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Рабочее давление первой ступени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19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Рабочее давление второй ступени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80.0  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9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Усилие на рукоятке при максимальном давлении рабочей жидкости на выходе из насоса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19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рабочей жидкости заливаемой в бак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4179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Производительность насоса, плунжера при давлении рабочей жидкости  на выходе: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до       12 МПа  (1 ступень)                                                    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свыше 12 МПа  (2 ступень)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/ход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19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3C1589A-E307-4F7E-A3E8-58488317B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875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87395" name="Picture 3" descr="msoCFE20">
            <a:extLst>
              <a:ext uri="{FF2B5EF4-FFF2-40B4-BE49-F238E27FC236}">
                <a16:creationId xmlns:a16="http://schemas.microsoft.com/office/drawing/2014/main" id="{11C82ADB-6B70-4BB2-91A7-9674E6BD4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03" b="2194"/>
          <a:stretch>
            <a:fillRect/>
          </a:stretch>
        </p:blipFill>
        <p:spPr bwMode="auto">
          <a:xfrm>
            <a:off x="1476375" y="333375"/>
            <a:ext cx="633571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Rectangle 4">
            <a:extLst>
              <a:ext uri="{FF2B5EF4-FFF2-40B4-BE49-F238E27FC236}">
                <a16:creationId xmlns:a16="http://schemas.microsoft.com/office/drawing/2014/main" id="{B4C4546B-06CA-4759-8AE3-EEC1E44E5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0" y="6005513"/>
            <a:ext cx="31861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600" b="1">
                <a:solidFill>
                  <a:srgbClr val="000000"/>
                </a:solidFill>
                <a:cs typeface="Times New Roman" panose="02020603050405020304" pitchFamily="18" charset="0"/>
              </a:rPr>
              <a:t> Насосная станция СГС-1-80Д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Group 2">
            <a:extLst>
              <a:ext uri="{FF2B5EF4-FFF2-40B4-BE49-F238E27FC236}">
                <a16:creationId xmlns:a16="http://schemas.microsoft.com/office/drawing/2014/main" id="{1CAC3541-7CD3-495D-BBD8-2F11D5462CE7}"/>
              </a:ext>
            </a:extLst>
          </p:cNvPr>
          <p:cNvGraphicFramePr>
            <a:graphicFrameLocks noGrp="1"/>
          </p:cNvGraphicFramePr>
          <p:nvPr/>
        </p:nvGraphicFramePr>
        <p:xfrm>
          <a:off x="1566863" y="461963"/>
          <a:ext cx="6011862" cy="5945187"/>
        </p:xfrm>
        <a:graphic>
          <a:graphicData uri="http://schemas.openxmlformats.org/drawingml/2006/table">
            <a:tbl>
              <a:tblPr/>
              <a:tblGrid>
                <a:gridCol w="384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653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СГС -1 - 80Д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2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Производительность при давлении на выходе из станции 10 МПа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/мин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2200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2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Производительность при давлении на выходе из станции 76</a:t>
                      </a:r>
                      <a:r>
                        <a:rPr kumimoji="0" lang="ru-RU" sz="12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/мин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800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1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рабочей жидкости в баке: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отметке «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отметке «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158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r>
                        <a:rPr kumimoji="0" lang="ru-RU" sz="12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1587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 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0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Габаритные размеры, не более: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       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		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5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раздаточного и приемного рукавов не менее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89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Привод: двигатель внутреннего сгорания, одноцилиндровый, двухтактный: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рабочий объем  (расчетный) 	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диаметр цилиндра		     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мощность при частоте вращения вала 7000 мин </a:t>
                      </a:r>
                      <a:r>
                        <a:rPr kumimoji="0" lang="ru-RU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 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кВт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24">
                <a:tc gridSpan="3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Топливо: смесь автомобильного бензина А-76 с моторным маслом М-8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ГОСТ-10541 или маслом АС-95 ТУ38-101.511-74 в пропорции 20:1 по объему.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589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расход топлива при максимальной мощности,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с карбюратором КДД-16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с карбюратором КМП-100УС		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г/кВт.ч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г/кВт.ч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585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 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5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Емкость топливного бака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0.7 - 0.8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65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3BEB3BD2-B7E6-493E-85FE-D4FAD058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1960563"/>
            <a:ext cx="23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9443" name="Picture 3" descr="msoE8406">
            <a:extLst>
              <a:ext uri="{FF2B5EF4-FFF2-40B4-BE49-F238E27FC236}">
                <a16:creationId xmlns:a16="http://schemas.microsoft.com/office/drawing/2014/main" id="{1F0032FF-F733-4A82-BC2C-571BC350C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5560"/>
          <a:stretch>
            <a:fillRect/>
          </a:stretch>
        </p:blipFill>
        <p:spPr bwMode="auto">
          <a:xfrm>
            <a:off x="1465263" y="214313"/>
            <a:ext cx="634682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Rectangle 4">
            <a:extLst>
              <a:ext uri="{FF2B5EF4-FFF2-40B4-BE49-F238E27FC236}">
                <a16:creationId xmlns:a16="http://schemas.microsoft.com/office/drawing/2014/main" id="{E697C884-3C31-44D8-A90B-374149B65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5661025"/>
            <a:ext cx="3178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en-US" sz="1600" b="1">
                <a:solidFill>
                  <a:srgbClr val="000000"/>
                </a:solidFill>
                <a:cs typeface="Times New Roman" panose="02020603050405020304" pitchFamily="18" charset="0"/>
              </a:rPr>
              <a:t>Насосная станция СГС-1-80Э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Group 2">
            <a:extLst>
              <a:ext uri="{FF2B5EF4-FFF2-40B4-BE49-F238E27FC236}">
                <a16:creationId xmlns:a16="http://schemas.microsoft.com/office/drawing/2014/main" id="{6C20AA7A-6AEF-4BD6-B1C9-9A4AA7926543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1125538"/>
          <a:ext cx="7921625" cy="4679950"/>
        </p:xfrm>
        <a:graphic>
          <a:graphicData uri="http://schemas.openxmlformats.org/drawingml/2006/table">
            <a:tbl>
              <a:tblPr/>
              <a:tblGrid>
                <a:gridCol w="496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025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СГС -1 - 80Э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Производительность 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/мин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-1000 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45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Производительность при давлении на выходе из станции 76</a:t>
                      </a:r>
                      <a:r>
                        <a:rPr kumimoji="0" lang="ru-RU" sz="16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/мин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-300 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рабочей жидкости в баке: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 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Габаритные размеры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470х240х340 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раздаточного и приемного рукавов 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86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Привод:  привод электрический «ИНКАР-6П»: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напряжение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ток переменный с частотой	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мощность номинальная,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ток при номинальной мощности 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Гц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14.0 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4629CBCB-181A-4C64-8FE9-04B430D5B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36638"/>
            <a:ext cx="18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91491" name="Picture 3" descr="msotw9_temp0">
            <a:extLst>
              <a:ext uri="{FF2B5EF4-FFF2-40B4-BE49-F238E27FC236}">
                <a16:creationId xmlns:a16="http://schemas.microsoft.com/office/drawing/2014/main" id="{A3970ED0-BFA6-4FFD-A891-34EAE2EA7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2" r="732"/>
          <a:stretch>
            <a:fillRect/>
          </a:stretch>
        </p:blipFill>
        <p:spPr bwMode="auto">
          <a:xfrm>
            <a:off x="1403350" y="260350"/>
            <a:ext cx="6697663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Rectangle 4">
            <a:extLst>
              <a:ext uri="{FF2B5EF4-FFF2-40B4-BE49-F238E27FC236}">
                <a16:creationId xmlns:a16="http://schemas.microsoft.com/office/drawing/2014/main" id="{DA0DDB4E-CF47-443B-AAD0-95B64617D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292600"/>
            <a:ext cx="39608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en-US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Пневмодомкраты ПД-4 и ПД-10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8917" name="Group 5">
            <a:extLst>
              <a:ext uri="{FF2B5EF4-FFF2-40B4-BE49-F238E27FC236}">
                <a16:creationId xmlns:a16="http://schemas.microsoft.com/office/drawing/2014/main" id="{7671D44C-B29E-4D7F-A9A2-76723E67E098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4868863"/>
          <a:ext cx="7416800" cy="1631950"/>
        </p:xfrm>
        <a:graphic>
          <a:graphicData uri="http://schemas.openxmlformats.org/drawingml/2006/table">
            <a:tbl>
              <a:tblPr/>
              <a:tblGrid>
                <a:gridCol w="94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6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0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263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Модель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Грузоподъ-емность (кг)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подъема (мм)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Габариты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(мм)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Минимальный зазор для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установки (мм)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Рабочее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давление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(МПа)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(кг)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6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ПД-4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250х300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6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ПД-10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430х470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A1109B31-4F2F-4ADC-BF70-353787E9A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05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92515" name="Picture 3" descr="msoC9341">
            <a:extLst>
              <a:ext uri="{FF2B5EF4-FFF2-40B4-BE49-F238E27FC236}">
                <a16:creationId xmlns:a16="http://schemas.microsoft.com/office/drawing/2014/main" id="{A3AF88C3-310C-41CE-8810-EC454AAF9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8913"/>
            <a:ext cx="403225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6" name="Rectangle 4">
            <a:extLst>
              <a:ext uri="{FF2B5EF4-FFF2-40B4-BE49-F238E27FC236}">
                <a16:creationId xmlns:a16="http://schemas.microsoft.com/office/drawing/2014/main" id="{5FD88F95-2446-4398-9A24-7BFE9380E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708275"/>
            <a:ext cx="3794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en-US" sz="1600" b="1">
                <a:solidFill>
                  <a:srgbClr val="000000"/>
                </a:solidFill>
                <a:cs typeface="Times New Roman" panose="02020603050405020304" pitchFamily="18" charset="0"/>
              </a:rPr>
              <a:t>Набор универсального инструмента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9941" name="Group 5">
            <a:extLst>
              <a:ext uri="{FF2B5EF4-FFF2-40B4-BE49-F238E27FC236}">
                <a16:creationId xmlns:a16="http://schemas.microsoft.com/office/drawing/2014/main" id="{2E88D96E-953D-4ADB-AE26-9A2474051172}"/>
              </a:ext>
            </a:extLst>
          </p:cNvPr>
          <p:cNvGraphicFramePr>
            <a:graphicFrameLocks noGrp="1"/>
          </p:cNvGraphicFramePr>
          <p:nvPr/>
        </p:nvGraphicFramePr>
        <p:xfrm>
          <a:off x="1403350" y="3141663"/>
          <a:ext cx="6186488" cy="3597275"/>
        </p:xfrm>
        <a:graphic>
          <a:graphicData uri="http://schemas.openxmlformats.org/drawingml/2006/table">
            <a:tbl>
              <a:tblPr/>
              <a:tblGrid>
                <a:gridCol w="3678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649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Технические характеристики</a:t>
                      </a:r>
                    </a:p>
                  </a:txBody>
                  <a:tcPr marT="45728" marB="4572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Набор универсального инструмента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Усилие толкающих цилиндров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5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 длина силового набора толкающего цилиндра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Усилие тягового цилиндра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5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Минимальная длина силового набора толкающего цилиндра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Усилие на гидроклине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Рабочее давление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Габариты в укладке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916 х 330 х 205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комплекта в укладке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Номер слайда 3">
            <a:extLst>
              <a:ext uri="{FF2B5EF4-FFF2-40B4-BE49-F238E27FC236}">
                <a16:creationId xmlns:a16="http://schemas.microsoft.com/office/drawing/2014/main" id="{78328C0C-C6E8-4E8E-8830-E32FBABD321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04C2E05-42B9-488A-8D10-2E6F533314E0}" type="slidenum">
              <a:rPr lang="ru-RU" altLang="en-US" sz="1400"/>
              <a:pPr algn="r" eaLnBrk="1" hangingPunct="1"/>
              <a:t>168</a:t>
            </a:fld>
            <a:endParaRPr lang="ru-RU" altLang="en-US" sz="14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74AF5E81-D1F2-4722-B57A-4C4292EB5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4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rPr>
              <a:t> </a:t>
            </a:r>
          </a:p>
        </p:txBody>
      </p:sp>
      <p:sp>
        <p:nvSpPr>
          <p:cNvPr id="193540" name="WordArt 3">
            <a:extLst>
              <a:ext uri="{FF2B5EF4-FFF2-40B4-BE49-F238E27FC236}">
                <a16:creationId xmlns:a16="http://schemas.microsoft.com/office/drawing/2014/main" id="{B602F181-2040-4F9A-A976-3E560F2AF1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" y="152400"/>
            <a:ext cx="8801100" cy="203993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r>
              <a:rPr lang="ru-RU" sz="3200" kern="10" spc="-160">
                <a:ln w="63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</a:rPr>
              <a:t>Академия гражданской защиты МЧС России</a:t>
            </a:r>
            <a:endParaRPr lang="en-US" sz="3200" kern="10" spc="-160">
              <a:ln w="63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</a:endParaRPr>
          </a:p>
        </p:txBody>
      </p:sp>
      <p:sp>
        <p:nvSpPr>
          <p:cNvPr id="193541" name="TextBox 6">
            <a:extLst>
              <a:ext uri="{FF2B5EF4-FFF2-40B4-BE49-F238E27FC236}">
                <a16:creationId xmlns:a16="http://schemas.microsoft.com/office/drawing/2014/main" id="{A05B276B-B11E-4F71-AB17-2435CD26B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6215063"/>
            <a:ext cx="4071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>
                <a:latin typeface="Arial Black" panose="020B0A04020102020204" pitchFamily="34" charset="0"/>
              </a:rPr>
              <a:t>Химки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670B20-0649-4BBC-A80C-DC75DF81FF61}"/>
              </a:ext>
            </a:extLst>
          </p:cNvPr>
          <p:cNvSpPr/>
          <p:nvPr/>
        </p:nvSpPr>
        <p:spPr>
          <a:xfrm>
            <a:off x="357158" y="1571612"/>
            <a:ext cx="8225137" cy="424731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cs typeface="+mn-cs"/>
              </a:rPr>
              <a:t>Кафедра</a:t>
            </a:r>
          </a:p>
          <a:p>
            <a:pPr algn="ctr">
              <a:defRPr/>
            </a:pPr>
            <a:r>
              <a:rPr lang="ru-RU" sz="54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cs typeface="+mn-cs"/>
              </a:rPr>
              <a:t>оперативного управления</a:t>
            </a:r>
          </a:p>
          <a:p>
            <a:pPr algn="ctr">
              <a:defRPr/>
            </a:pPr>
            <a:r>
              <a:rPr lang="ru-RU" sz="54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cs typeface="+mn-cs"/>
              </a:rPr>
              <a:t>мероприятиями </a:t>
            </a:r>
          </a:p>
          <a:p>
            <a:pPr algn="ctr">
              <a:defRPr/>
            </a:pPr>
            <a:r>
              <a:rPr lang="ru-RU" sz="5400" b="1" cap="all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cs typeface="+mn-cs"/>
              </a:rPr>
              <a:t>РСЧС </a:t>
            </a:r>
            <a:r>
              <a:rPr lang="ru-RU" sz="54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cs typeface="+mn-cs"/>
              </a:rPr>
              <a:t>и</a:t>
            </a:r>
            <a:r>
              <a:rPr lang="ru-RU" sz="5400" b="1" cap="all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  <a:cs typeface="+mn-cs"/>
              </a:rPr>
              <a:t> ГО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AF848AE1-45D8-4FE9-9B6D-DE33A3F47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>
            <a:extLst>
              <a:ext uri="{FF2B5EF4-FFF2-40B4-BE49-F238E27FC236}">
                <a16:creationId xmlns:a16="http://schemas.microsoft.com/office/drawing/2014/main" id="{E7DD2CCC-2532-47CB-B3E1-722CAF3C1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14313"/>
            <a:ext cx="33575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">
            <a:extLst>
              <a:ext uri="{FF2B5EF4-FFF2-40B4-BE49-F238E27FC236}">
                <a16:creationId xmlns:a16="http://schemas.microsoft.com/office/drawing/2014/main" id="{709E6D56-287A-403F-87AC-E174538F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0425"/>
            <a:ext cx="44005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1" name="Picture 3">
            <a:extLst>
              <a:ext uri="{FF2B5EF4-FFF2-40B4-BE49-F238E27FC236}">
                <a16:creationId xmlns:a16="http://schemas.microsoft.com/office/drawing/2014/main" id="{77B102FF-C375-4E0F-928A-4855C7FE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85750"/>
            <a:ext cx="33718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0" name="Picture 2">
            <a:extLst>
              <a:ext uri="{FF2B5EF4-FFF2-40B4-BE49-F238E27FC236}">
                <a16:creationId xmlns:a16="http://schemas.microsoft.com/office/drawing/2014/main" id="{829388C9-96EE-48F1-A083-F20E0F1C9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38957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97CFF4-C805-4ED4-9C76-983DAE710CC8}"/>
              </a:ext>
            </a:extLst>
          </p:cNvPr>
          <p:cNvSpPr/>
          <p:nvPr/>
        </p:nvSpPr>
        <p:spPr>
          <a:xfrm>
            <a:off x="2786050" y="4000506"/>
            <a:ext cx="5647636" cy="25853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Спасательные</a:t>
            </a:r>
          </a:p>
          <a:p>
            <a:pPr algn="ctr">
              <a:defRPr/>
            </a:pP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 воинские</a:t>
            </a:r>
          </a:p>
          <a:p>
            <a:pPr algn="ctr">
              <a:defRPr/>
            </a:pPr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 формирования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7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7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2122B62A-A56A-4F28-A555-FFA6B5B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952500"/>
            <a:ext cx="50101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>
            <a:extLst>
              <a:ext uri="{FF2B5EF4-FFF2-40B4-BE49-F238E27FC236}">
                <a16:creationId xmlns:a16="http://schemas.microsoft.com/office/drawing/2014/main" id="{8B129EF2-EABE-444B-BD87-4293F3CE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76250"/>
            <a:ext cx="8135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i="1">
                <a:solidFill>
                  <a:schemeClr val="folHlink"/>
                </a:solidFill>
                <a:latin typeface="Courier New" pitchFamily="49" charset="0"/>
                <a:cs typeface="Courier New" pitchFamily="49" charset="0"/>
              </a:rPr>
              <a:t>Учебные   вопросы:</a:t>
            </a:r>
          </a:p>
        </p:txBody>
      </p:sp>
      <p:sp>
        <p:nvSpPr>
          <p:cNvPr id="176131" name="Text Box 3">
            <a:extLst>
              <a:ext uri="{FF2B5EF4-FFF2-40B4-BE49-F238E27FC236}">
                <a16:creationId xmlns:a16="http://schemas.microsoft.com/office/drawing/2014/main" id="{7A590DEB-38C1-4012-9C76-8700CB451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28775"/>
            <a:ext cx="82804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100000"/>
              </a:spcBef>
              <a:defRPr/>
            </a:pP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1.</a:t>
            </a: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Спасательные воинские формирования. Специальные формирования. Подразделения ГПС</a:t>
            </a:r>
          </a:p>
          <a:p>
            <a:pPr marL="342900" indent="-342900">
              <a:spcBef>
                <a:spcPct val="100000"/>
              </a:spcBef>
              <a:defRPr/>
            </a:pP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2.</a:t>
            </a: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Аварийно-спасательные формирования и  спасательные службы</a:t>
            </a:r>
          </a:p>
          <a:p>
            <a:pPr marL="342900" indent="-342900">
              <a:spcBef>
                <a:spcPct val="100000"/>
              </a:spcBef>
              <a:defRPr/>
            </a:pPr>
            <a:endParaRPr lang="ru-RU" sz="280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E27B183-D121-4661-B296-B02B6B524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928813"/>
            <a:ext cx="33575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>
            <a:extLst>
              <a:ext uri="{FF2B5EF4-FFF2-40B4-BE49-F238E27FC236}">
                <a16:creationId xmlns:a16="http://schemas.microsoft.com/office/drawing/2014/main" id="{C9EDD78E-0CF4-4F93-AD08-C22DE67B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0"/>
            <a:ext cx="35718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48D8A000-883A-45B8-97CF-9169D2BA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6125"/>
            <a:ext cx="34671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CA3F34EE-E9DA-45EA-8E96-3F5C1D98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91106A46-FA2F-4981-9D13-4787DE994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2038"/>
            <a:ext cx="7620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6E73DF-070B-4167-AF27-145A8F6F1DBE}"/>
              </a:ext>
            </a:extLst>
          </p:cNvPr>
          <p:cNvSpPr txBox="1"/>
          <p:nvPr/>
        </p:nvSpPr>
        <p:spPr>
          <a:xfrm>
            <a:off x="285750" y="857250"/>
            <a:ext cx="8572500" cy="6281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t">
              <a:lnSpc>
                <a:spcPct val="110000"/>
              </a:lnSpc>
              <a:spcBef>
                <a:spcPts val="600"/>
              </a:spcBef>
              <a:defRPr/>
            </a:pPr>
            <a:r>
              <a:rPr lang="ru-RU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Статья 16. Основы деятельности спасательных воинских формирований федерального органа исполнительной власти, уполномоченного на решение задач в области гражданской обороны 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ru-RU" sz="1600"/>
              <a:t> </a:t>
            </a:r>
            <a:br>
              <a:rPr lang="ru-RU" sz="1600"/>
            </a:br>
            <a:r>
              <a:rPr lang="ru-RU" sz="1600"/>
              <a:t>    1</a:t>
            </a:r>
            <a:r>
              <a:rPr lang="ru-RU" sz="1600">
                <a:solidFill>
                  <a:srgbClr val="FFFF00"/>
                </a:solidFill>
              </a:rPr>
              <a:t>. На вооружении спасательных воинских формирований </a:t>
            </a:r>
            <a:r>
              <a:rPr lang="ru-RU" sz="1600"/>
              <a:t>федерального органа исполнительной власти, уполномоченного на решение задач в области гражданской обороны, </a:t>
            </a:r>
            <a:r>
              <a:rPr lang="ru-RU" sz="1600">
                <a:solidFill>
                  <a:srgbClr val="FFFF00"/>
                </a:solidFill>
              </a:rPr>
              <a:t>находится специальная техника, а также боевое ручное стрелковое и холодное оружие</a:t>
            </a:r>
            <a:r>
              <a:rPr lang="ru-RU" sz="1600"/>
              <a:t>. 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ru-RU" sz="1600"/>
              <a:t/>
            </a:r>
            <a:br>
              <a:rPr lang="ru-RU" sz="1600"/>
            </a:br>
            <a:r>
              <a:rPr lang="ru-RU" sz="1600"/>
              <a:t>    2. </a:t>
            </a:r>
            <a:r>
              <a:rPr lang="ru-RU" sz="1600">
                <a:solidFill>
                  <a:srgbClr val="FFFF00"/>
                </a:solidFill>
              </a:rPr>
              <a:t>Военнослужащим</a:t>
            </a:r>
            <a:r>
              <a:rPr lang="ru-RU" sz="1600"/>
              <a:t> спасательных воинских формирований федерального органа исполнительной власти, уполномоченного на решение задач в области гражданской обороны, </a:t>
            </a:r>
            <a:r>
              <a:rPr lang="ru-RU" sz="1600">
                <a:solidFill>
                  <a:srgbClr val="FFFF00"/>
                </a:solidFill>
              </a:rPr>
              <a:t>выдаются удостоверения личности установленного образца, подтверждающие их статус, и международные отличительные знаки гражданской обороны. 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ru-RU" sz="1600"/>
              <a:t/>
            </a:r>
            <a:br>
              <a:rPr lang="ru-RU" sz="1600"/>
            </a:br>
            <a:r>
              <a:rPr lang="ru-RU" sz="1600"/>
              <a:t>    3. </a:t>
            </a:r>
            <a:r>
              <a:rPr lang="ru-RU" sz="1600">
                <a:solidFill>
                  <a:srgbClr val="FFFF00"/>
                </a:solidFill>
              </a:rPr>
              <a:t>Военнослужащие </a:t>
            </a:r>
            <a:r>
              <a:rPr lang="ru-RU" sz="1600"/>
              <a:t>спасательных воинских формирований федерального органа исполнительной власти, уполномоченного на решение задач в области гражданской обороны, </a:t>
            </a:r>
            <a:r>
              <a:rPr lang="ru-RU" sz="1600">
                <a:solidFill>
                  <a:srgbClr val="FFFF00"/>
                </a:solidFill>
              </a:rPr>
              <a:t>могут проходить службу на воинских должностях или не на воинских должностях в указанном федеральном органе исполнительной власти, его территориальных органах и организациях</a:t>
            </a:r>
            <a:r>
              <a:rPr lang="ru-RU" sz="1600"/>
              <a:t>. </a:t>
            </a:r>
            <a:br>
              <a:rPr lang="ru-RU" sz="1600"/>
            </a:br>
            <a:r>
              <a:rPr lang="ru-RU" sz="1600"/>
              <a:t>   </a:t>
            </a:r>
            <a:br>
              <a:rPr lang="ru-RU" sz="1600"/>
            </a:br>
            <a:endParaRPr lang="ru-RU" sz="1600"/>
          </a:p>
        </p:txBody>
      </p:sp>
      <p:sp>
        <p:nvSpPr>
          <p:cNvPr id="49155" name="TextBox 2">
            <a:extLst>
              <a:ext uri="{FF2B5EF4-FFF2-40B4-BE49-F238E27FC236}">
                <a16:creationId xmlns:a16="http://schemas.microsoft.com/office/drawing/2014/main" id="{64B5A9B6-57E7-499B-88C5-B00275D54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285750"/>
            <a:ext cx="50006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ru-RU" altLang="en-US" b="1">
                <a:solidFill>
                  <a:srgbClr val="FFFFFF"/>
                </a:solidFill>
              </a:rPr>
              <a:t>(№ 28-ФЗ </a:t>
            </a:r>
            <a:r>
              <a:rPr lang="ru-RU" altLang="en-US" b="1">
                <a:solidFill>
                  <a:srgbClr val="FF3300"/>
                </a:solidFill>
              </a:rPr>
              <a:t>+ 223 ФЗ)</a:t>
            </a:r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DDB457-0BB1-47B9-8A04-6938E8767254}"/>
              </a:ext>
            </a:extLst>
          </p:cNvPr>
          <p:cNvSpPr txBox="1"/>
          <p:nvPr/>
        </p:nvSpPr>
        <p:spPr>
          <a:xfrm>
            <a:off x="357188" y="785813"/>
            <a:ext cx="8572500" cy="6376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   4. Деятельность спасательных воинских формирований федерального органа исполнительной власти, уполномоченного на решение задач в области гражданской обороны, комплектование их военнослужащими и гражданским персоналом, социальная защита военнослужащих и членов их семей, а также финансирование деятельности указанных воинских формирований осуществляется в соответствии с законодательством Российской Федерации. 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/>
            </a:r>
            <a:br>
              <a:rPr lang="ru-RU" sz="1600">
                <a:solidFill>
                  <a:srgbClr val="FFFFFF"/>
                </a:solidFill>
              </a:rPr>
            </a:br>
            <a:r>
              <a:rPr lang="ru-RU" sz="1600">
                <a:solidFill>
                  <a:srgbClr val="FFFFFF"/>
                </a:solidFill>
              </a:rPr>
              <a:t>    5. </a:t>
            </a:r>
            <a:r>
              <a:rPr lang="ru-RU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Деятельность спасательных воинских формирований </a:t>
            </a:r>
            <a:r>
              <a:rPr lang="ru-RU" sz="1600">
                <a:solidFill>
                  <a:srgbClr val="FFFFFF"/>
                </a:solidFill>
              </a:rPr>
              <a:t>федерального органа исполнительной власти, уполномоченного на решение задач в области гражданской обороны, </a:t>
            </a:r>
            <a:r>
              <a:rPr lang="ru-RU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осуществляется с момента </a:t>
            </a:r>
            <a:r>
              <a:rPr lang="ru-RU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объявления состояния войны, фактического начала военных действий или введения Президентом Российской Федерации военного положения на территории Российской Федерации или в отдельных ее местностях, а также в мирное время при стихийных бедствиях, эпидемиях, эпизоотиях, крупных авариях, катастрофах, ставящих под угрозу здоровье населения и требующих проведения аварийно-спасательных и других неотложных работ</a:t>
            </a:r>
            <a:r>
              <a:rPr lang="ru-RU" sz="1600">
                <a:solidFill>
                  <a:srgbClr val="FFFFFF"/>
                </a:solidFill>
              </a:rPr>
              <a:t>.; </a:t>
            </a:r>
            <a:br>
              <a:rPr lang="ru-RU" sz="1600">
                <a:solidFill>
                  <a:srgbClr val="FFFFFF"/>
                </a:solidFill>
              </a:rPr>
            </a:br>
            <a:r>
              <a:rPr lang="ru-RU" sz="1600">
                <a:solidFill>
                  <a:srgbClr val="FFFFFF"/>
                </a:solidFill>
              </a:rPr>
              <a:t> </a:t>
            </a:r>
            <a:br>
              <a:rPr lang="ru-RU" sz="1600">
                <a:solidFill>
                  <a:srgbClr val="FFFFFF"/>
                </a:solidFill>
              </a:rPr>
            </a:br>
            <a:r>
              <a:rPr lang="ru-RU" sz="1600">
                <a:solidFill>
                  <a:srgbClr val="FFFFFF"/>
                </a:solidFill>
              </a:rPr>
              <a:t>    5) </a:t>
            </a:r>
            <a:r>
              <a:rPr lang="ru-RU" sz="1600">
                <a:solidFill>
                  <a:srgbClr val="FFFFFF"/>
                </a:solidFill>
                <a:hlinkClick r:id="rId2"/>
              </a:rPr>
              <a:t>пункт 1</a:t>
            </a:r>
            <a:r>
              <a:rPr lang="ru-RU" sz="1600">
                <a:solidFill>
                  <a:srgbClr val="FFFFFF"/>
                </a:solidFill>
              </a:rPr>
              <a:t> статьи 18 изложить в следующей редакции: </a:t>
            </a:r>
            <a:br>
              <a:rPr lang="ru-RU" sz="1600">
                <a:solidFill>
                  <a:srgbClr val="FFFFFF"/>
                </a:solidFill>
              </a:rPr>
            </a:br>
            <a:r>
              <a:rPr lang="ru-RU" sz="1600">
                <a:solidFill>
                  <a:srgbClr val="FFFFFF"/>
                </a:solidFill>
              </a:rPr>
              <a:t>    "1. Обеспечение мероприятий по гражданской обороне и защите населения, осуществляемых федеральными органами исполнительной власти, в том числе </a:t>
            </a:r>
            <a:r>
              <a:rPr lang="ru-RU" sz="1600">
                <a:solidFill>
                  <a:srgbClr val="FFFF00"/>
                </a:solidFill>
              </a:rPr>
              <a:t>содержание спасательных воинских формирований </a:t>
            </a:r>
            <a:r>
              <a:rPr lang="ru-RU" sz="1600">
                <a:solidFill>
                  <a:srgbClr val="FFFFFF"/>
                </a:solidFill>
              </a:rPr>
              <a:t>федерального органа исполнительной власти, уполномоченного на решение задач в области гражданской обороны, </a:t>
            </a:r>
            <a:r>
              <a:rPr lang="ru-RU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является расходным обязательством Российской Федерации</a:t>
            </a:r>
            <a:r>
              <a:rPr lang="ru-RU" sz="1600">
                <a:solidFill>
                  <a:srgbClr val="FFFFFF"/>
                </a:solidFill>
              </a:rPr>
              <a:t>.". </a:t>
            </a:r>
            <a:br>
              <a:rPr lang="ru-RU" sz="1600">
                <a:solidFill>
                  <a:srgbClr val="FFFFFF"/>
                </a:solidFill>
              </a:rPr>
            </a:br>
            <a:r>
              <a:rPr lang="ru-RU" sz="1600">
                <a:solidFill>
                  <a:srgbClr val="FFFFFF"/>
                </a:solidFill>
              </a:rPr>
              <a:t> </a:t>
            </a:r>
            <a:endParaRPr lang="ru-RU"/>
          </a:p>
        </p:txBody>
      </p:sp>
      <p:sp>
        <p:nvSpPr>
          <p:cNvPr id="50179" name="TextBox 2">
            <a:extLst>
              <a:ext uri="{FF2B5EF4-FFF2-40B4-BE49-F238E27FC236}">
                <a16:creationId xmlns:a16="http://schemas.microsoft.com/office/drawing/2014/main" id="{34AE3845-66F3-42E8-9AEF-43AADB39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285750"/>
            <a:ext cx="50006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ru-RU" altLang="en-US" b="1">
                <a:solidFill>
                  <a:srgbClr val="FFFFFF"/>
                </a:solidFill>
              </a:rPr>
              <a:t>(№ 28-ФЗ </a:t>
            </a:r>
            <a:r>
              <a:rPr lang="ru-RU" altLang="en-US" b="1">
                <a:solidFill>
                  <a:srgbClr val="FF3300"/>
                </a:solidFill>
              </a:rPr>
              <a:t>+ 223 ФЗ)</a:t>
            </a:r>
            <a:endParaRPr lang="ru-RU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>
            <a:extLst>
              <a:ext uri="{FF2B5EF4-FFF2-40B4-BE49-F238E27FC236}">
                <a16:creationId xmlns:a16="http://schemas.microsoft.com/office/drawing/2014/main" id="{117B20D5-BD9B-4EEF-BC8B-3EBFCFB44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04813"/>
            <a:ext cx="8280400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>
                <a:solidFill>
                  <a:srgbClr val="66FF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Указ Президента РФ от 30 сентября 2011 г. N 1265</a:t>
            </a:r>
            <a:endParaRPr lang="ru-RU" altLang="en-US" sz="2000">
              <a:solidFill>
                <a:srgbClr val="66FF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 eaLnBrk="1" hangingPunct="1"/>
            <a:r>
              <a:rPr lang="ru-RU" altLang="en-US" sz="2000" b="1">
                <a:solidFill>
                  <a:srgbClr val="66FF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бедствий"</a:t>
            </a:r>
            <a:endParaRPr lang="ru-RU" altLang="en-US" sz="2000">
              <a:solidFill>
                <a:srgbClr val="66FF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endParaRPr lang="ru-RU" alt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r>
              <a:rPr lang="ru-RU" altLang="en-US" b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целях совершенствования гражданской обороны в Российской Федерации постановляю:</a:t>
            </a:r>
          </a:p>
          <a:p>
            <a:pPr eaLnBrk="1" hangingPunct="1"/>
            <a:r>
              <a:rPr lang="ru-RU" altLang="en-US" b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Сформировать на базе соединений, воинских частей и организаций войск гражданской обороны спасательные воинские формирования Министерства Российской Федерации по делам гражданской обороны, чрезвычайным ситуациям и ликвидации последствий стихийных бедствий.</a:t>
            </a:r>
          </a:p>
          <a:p>
            <a:pPr eaLnBrk="1" hangingPunct="1"/>
            <a:endParaRPr lang="ru-RU" altLang="en-US" b="1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r>
              <a:rPr lang="ru-RU" altLang="en-US" b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Установить штатную численность военнослужащих спасательных воинских формирований Министерства Российской Федерации по делам гражданской обороны, чрезвычайным ситуациям и ликвидации последствий стихийных бедствий в количестве </a:t>
            </a:r>
            <a:r>
              <a:rPr lang="ru-RU" alt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7230</a:t>
            </a:r>
            <a:r>
              <a:rPr lang="ru-RU" altLang="en-US" b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единиц, гражданского персонала - в количестве </a:t>
            </a:r>
            <a:r>
              <a:rPr lang="ru-RU" alt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17 220 </a:t>
            </a:r>
            <a:r>
              <a:rPr lang="ru-RU" altLang="en-US" b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единиц.</a:t>
            </a:r>
          </a:p>
          <a:p>
            <a:pPr eaLnBrk="1" hangingPunct="1"/>
            <a:endParaRPr lang="ru-RU" alt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>
            <a:extLst>
              <a:ext uri="{FF2B5EF4-FFF2-40B4-BE49-F238E27FC236}">
                <a16:creationId xmlns:a16="http://schemas.microsoft.com/office/drawing/2014/main" id="{E00B2DEC-4E82-4F7F-A149-FA956C667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8643937" cy="425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sz="1200" b="1">
                <a:solidFill>
                  <a:srgbClr val="66FF33"/>
                </a:solidFill>
              </a:rPr>
              <a:t>ПОЛОЖЕНИЕ 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 </a:t>
            </a:r>
            <a:endParaRPr lang="ru-RU" altLang="en-US" sz="1200">
              <a:solidFill>
                <a:srgbClr val="66FF3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466F1-2CE4-49A2-9670-1E6B60E44294}"/>
              </a:ext>
            </a:extLst>
          </p:cNvPr>
          <p:cNvSpPr txBox="1"/>
          <p:nvPr/>
        </p:nvSpPr>
        <p:spPr>
          <a:xfrm>
            <a:off x="214313" y="949325"/>
            <a:ext cx="8715375" cy="590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lnSpc>
                <a:spcPct val="150000"/>
              </a:lnSpc>
              <a:defRPr/>
            </a:pP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СПАСАТЕЛЬНЫЕ ВОИНСКИЕ ФОРМИРОВАНИЯ </a:t>
            </a:r>
            <a:r>
              <a:rPr lang="ru-RU"/>
              <a:t>Министерства Российской Федерации по делам гражданской обороны, чрезвычайным ситуациям и ликвидации последствий стихийных бедствий (далее - спасательные воинские формирования) </a:t>
            </a: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предназначены для </a:t>
            </a:r>
            <a:r>
              <a:rPr lang="ru-RU"/>
              <a:t>защиты населения, материальных и культурных ценностей на территории Российской Федерации от опасностей, возникающих при ведении военных действий или вследствие этих действий, а также при чрезвычайных ситуациях и угрозе их возникновения в мирное время, в том числе за пределами территории Российской Федерации. </a:t>
            </a:r>
          </a:p>
          <a:p>
            <a:pPr indent="457200">
              <a:lnSpc>
                <a:spcPct val="150000"/>
              </a:lnSpc>
              <a:defRPr/>
            </a:pPr>
            <a:r>
              <a:rPr lang="ru-RU"/>
              <a:t>Спасательные воинские формирования </a:t>
            </a: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являются составной частью сил гражданской обороны. </a:t>
            </a:r>
          </a:p>
          <a:p>
            <a:pPr indent="457200">
              <a:lnSpc>
                <a:spcPct val="150000"/>
              </a:lnSpc>
              <a:defRPr/>
            </a:pPr>
            <a:r>
              <a:rPr lang="ru-RU"/>
              <a:t>Спасательные воинские формирования в соответствии с Федеральным законом «Об обороне» </a:t>
            </a: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могут привлекаться к выполнению отдельных задач в области обороны.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>
            <a:extLst>
              <a:ext uri="{FF2B5EF4-FFF2-40B4-BE49-F238E27FC236}">
                <a16:creationId xmlns:a16="http://schemas.microsoft.com/office/drawing/2014/main" id="{B87EDA87-031E-400D-BC22-9A6AB3681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8643937" cy="425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sz="1200" b="1">
                <a:solidFill>
                  <a:srgbClr val="66FF33"/>
                </a:solidFill>
              </a:rPr>
              <a:t>ПОЛОЖЕНИЕ 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 </a:t>
            </a:r>
            <a:endParaRPr lang="ru-RU" altLang="en-US" sz="1200">
              <a:solidFill>
                <a:srgbClr val="66FF3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83B27-471C-40D1-BF7D-EAF4A3B29539}"/>
              </a:ext>
            </a:extLst>
          </p:cNvPr>
          <p:cNvSpPr txBox="1"/>
          <p:nvPr/>
        </p:nvSpPr>
        <p:spPr>
          <a:xfrm>
            <a:off x="214313" y="928688"/>
            <a:ext cx="8643937" cy="6284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spcBef>
                <a:spcPts val="600"/>
              </a:spcBef>
              <a:defRPr/>
            </a:pP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ОСНОВНЫМИ ЗАДАЧАМИ СПАСАТЕЛЬНЫХ ВОИНСКИХ ФОРМИРОВАНИЙ ЯВЛЯЮТСЯ: 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1) в мирное время: 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а) в повседневной деятельности: 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проведение мероприятий по поддержанию готовности спасательных воинских формирований к выполнению возложенных на них задач;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использование, размещение и своевременное обновление вооружения, техники и других материально-технических средств, предназначенных для проведения аварийно-спасательных и других неотложных работ;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участие в мероприятиях по предупреждению и ликвидации чрезвычайных ситуаций;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участие в подготовке сил и средств по предупреждению и ликвидации чрезвычайных ситуаций, а также обучение населения в области гражданской обороны;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участие в научно-исследовательских и опытно-конструкторских работах по созданию, испытанию и внедрению новых технических средств для защиты населения и территорий, материальных и культурных ценностей при чрезвычайных ситуациях, а также по разработке технологий проведения аварийно-спасательных и других неотложных работ;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endParaRPr lang="ru-RU" sz="1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:a16="http://schemas.microsoft.com/office/drawing/2014/main" id="{9CD7A64E-CDE7-43A9-B7EC-DFA9E07B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8643937" cy="425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sz="1200" b="1">
                <a:solidFill>
                  <a:srgbClr val="66FF33"/>
                </a:solidFill>
              </a:rPr>
              <a:t>ПОЛОЖЕНИЕ 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</a:t>
            </a:r>
            <a:endParaRPr lang="ru-RU" altLang="en-US" sz="1200">
              <a:solidFill>
                <a:srgbClr val="66FF3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8923-1605-47CA-A6C0-01456B01EC2C}"/>
              </a:ext>
            </a:extLst>
          </p:cNvPr>
          <p:cNvSpPr txBox="1"/>
          <p:nvPr/>
        </p:nvSpPr>
        <p:spPr>
          <a:xfrm>
            <a:off x="214313" y="928688"/>
            <a:ext cx="8643937" cy="5281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б) в ходе ликвидации чрезвычайных ситуаций в мирное время: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участие в ведении радиационной, химической и неспецифической бактериологической (биологической) разведки в зонах чрезвычайных ситуаций, а также на маршрутах выдвижения к ним;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участие в проведении аварийно-спасательных и других неотложных работ по оперативной локализации и ликвидации чрезвычайных ситуаций природного и техногенного характера на территории Российской Федерации, а также на территориях иностранных государств, с которыми у Российской Федерации имеются соглашения;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участие в проведении пиротехнических работ, связанных с обезвреживанием авиационных бомб и фугасов, а также в гуманитарном разминировании;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участие в проведении работ по санитарной обработке населения, обеззараживанию зданий и сооружений, специальной обработке техники, имущества и территорий;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sz="1600"/>
              <a:t>участие в доставке грузов, перевозимых в зоны чрезвычайных ситуаций, в том числе в качестве гуманитарной помощи иностранным государствам;</a:t>
            </a:r>
          </a:p>
          <a:p>
            <a:pPr indent="457200">
              <a:lnSpc>
                <a:spcPct val="120000"/>
              </a:lnSpc>
              <a:spcBef>
                <a:spcPts val="600"/>
              </a:spcBef>
              <a:defRPr/>
            </a:pPr>
            <a:endParaRPr lang="ru-RU" sz="1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>
            <a:extLst>
              <a:ext uri="{FF2B5EF4-FFF2-40B4-BE49-F238E27FC236}">
                <a16:creationId xmlns:a16="http://schemas.microsoft.com/office/drawing/2014/main" id="{03F94F85-786C-4C11-AADC-99689CF5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8643937" cy="425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sz="1200" b="1">
                <a:solidFill>
                  <a:srgbClr val="66FF33"/>
                </a:solidFill>
              </a:rPr>
              <a:t>ПОЛОЖЕНИЕ 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 </a:t>
            </a:r>
            <a:endParaRPr lang="ru-RU" altLang="en-US" sz="1200">
              <a:solidFill>
                <a:srgbClr val="66FF33"/>
              </a:solidFill>
            </a:endParaRPr>
          </a:p>
        </p:txBody>
      </p:sp>
      <p:sp>
        <p:nvSpPr>
          <p:cNvPr id="55299" name="TextBox 2">
            <a:extLst>
              <a:ext uri="{FF2B5EF4-FFF2-40B4-BE49-F238E27FC236}">
                <a16:creationId xmlns:a16="http://schemas.microsoft.com/office/drawing/2014/main" id="{2A9D06DD-A859-4A91-B048-E079DB42C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928688"/>
            <a:ext cx="8643937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ru-RU" altLang="en-US" sz="1600"/>
              <a:t>участие в обеспечении пострадавшего населения продовольствием, водой, предметами первой необходимости, другими материальными средствами и услугами, жилыми помещениями для временного проживания, а также в оказании пострадавшему населению первой помощи;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ru-RU" altLang="en-US" sz="1600"/>
              <a:t>участие в мероприятиях по эвакуации населения, материальных и культурных ценностей из зон чрезвычайных ситуаций;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ru-RU" altLang="en-US" sz="1600"/>
              <a:t>участие в проведении работ по восстановлению объектов жизнеобеспечения населения;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ru-RU" altLang="en-US" sz="1600"/>
              <a:t>осуществление совместно с войсками (силами) и средствами федеральных органов исполнительной власти противодействия терроризму;</a:t>
            </a:r>
          </a:p>
          <a:p>
            <a:pPr eaLnBrk="1" hangingPunct="1"/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6D523C9D-FEE0-4BDE-A4E7-2CA4F468BC2D}"/>
              </a:ext>
            </a:extLst>
          </p:cNvPr>
          <p:cNvSpPr txBox="1">
            <a:spLocks noGrp="1"/>
          </p:cNvSpPr>
          <p:nvPr/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25BDCF2-037D-4041-8F6B-1B2A87235F74}"/>
              </a:ext>
            </a:extLst>
          </p:cNvPr>
          <p:cNvSpPr txBox="1">
            <a:spLocks noGrp="1"/>
          </p:cNvSpPr>
          <p:nvPr/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FACC500-02A0-4E5A-9545-C5F347F5E2DF}" type="slidenum">
              <a:rPr lang="ru-RU" alt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pPr algn="r" eaLnBrk="1" hangingPunct="1"/>
              <a:t>3</a:t>
            </a:fld>
            <a:endParaRPr lang="ru-RU" alt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12BD7-25DA-4A97-8285-41F87FD977B0}"/>
              </a:ext>
            </a:extLst>
          </p:cNvPr>
          <p:cNvSpPr txBox="1"/>
          <p:nvPr/>
        </p:nvSpPr>
        <p:spPr>
          <a:xfrm>
            <a:off x="179388" y="188913"/>
            <a:ext cx="8713787" cy="6600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ctr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sz="2400" b="1">
                <a:solidFill>
                  <a:srgbClr val="FFFFB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Литература</a:t>
            </a:r>
            <a:endParaRPr lang="ru-RU" b="1">
              <a:solidFill>
                <a:srgbClr val="FFFFFF"/>
              </a:solidFill>
              <a:latin typeface="Courier New" pitchFamily="49" charset="0"/>
              <a:cs typeface="Courier New" pitchFamily="49" charset="0"/>
            </a:endParaRP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Закон Российской Федерации «Об обороне» от 31 мая 1996 г. № 61-ФЗ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Федеральный закон «Об аварийно-спасательных службах и статусе спасателей», № 151 – ФЗ, от 22 августа 1995 года.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Федеральный закон от 21 июля 1997 года № 116-ФЗ «О промышленной безопасности опасных  производственных объектов»)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Федеральный закон РФ «О защите населения и территорий от чрезвычайных ситуаций природного и техногенного характера» от 21.12.94 № 68-ФЗ (с изм. и доп.).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«Положение о единой государственной системе по предупреждению и ликвидации чрезвычайных ситуаций (РСЧС)». Пост. Пр. РФ от 30.12.03 г. № 794 (с изм. и доп.). 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Федеральный Закон РФ «О гражданской обороне» от 12.02.98 № 28-ФЗ (с изм. и доп.). 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Указ Президента РФ №868 от 14.07.2004г. «Положение о Министерстве РФ по делам ГО, ЧС и ликвидации последствий стихийных бедствий».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Указ Президента РФ от 30 сентября 2011 г. № 1265 «О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бедствий»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Положение о гражданской обороне в Российской Федерации. Утверждено Постановлением Правительства Российской Федерации от 26 ноября 2007 г. № 804.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Приказ МЧС от 6.08.2004г. №372 «Об утверждении Положения о территориальном органе Министерства РФ по делам ГО, ЧС и ЛПСБ - органе, специально уполномоченном решать задачи ГО и задачи по предупреждению и ликвидации ЧС по субъекту РФ». 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Приказ МЧС от 1.10.2004г. №458 «Об утверждении Положения о территориальном органе Министерства РФ по делам ГО, ЧС и ЛПСБ - региональном центре по делам ГО, ЧС и ЛПСБ». 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Приказ  МЧС  от 23.12.2005 № 999 «Об утверждении Порядка создания нештатных аварийно-спасательных формирований»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Приказ МЧС России от 28 февраля 2003 г. № 105 «Об утверждении требований по предупреждению чрезвычайных ситуаций на потенциально опасных объектах и объектах жизнеобеспечения»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Приказ МЧС от 14 ноября 2008 г. № 687 «Об утверждении положения об организации и ведении гражданской обороны в муниципальных образованиях и организациях». Зарегистрировано в Минюсте РФ 26 ноября 2008 г. 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r>
              <a:rPr lang="ru-RU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Методические рекомендации по созданию, подготовке, оснащению нештатных аварийно-спасательных формирований и проведению ими АСДНР в условиях мирного и военного времени</a:t>
            </a:r>
          </a:p>
          <a:p>
            <a:pPr marL="457200" indent="-457200">
              <a:lnSpc>
                <a:spcPct val="80000"/>
              </a:lnSpc>
              <a:spcBef>
                <a:spcPct val="45000"/>
              </a:spcBef>
              <a:buFont typeface="Arial Black" pitchFamily="34" charset="0"/>
              <a:buAutoNum type="arabicPeriod"/>
              <a:defRPr/>
            </a:pPr>
            <a:endParaRPr lang="ru-RU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>
            <a:extLst>
              <a:ext uri="{FF2B5EF4-FFF2-40B4-BE49-F238E27FC236}">
                <a16:creationId xmlns:a16="http://schemas.microsoft.com/office/drawing/2014/main" id="{40013C6F-2B92-4E4A-B52A-858186EEB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8643937" cy="425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sz="1200" b="1">
                <a:solidFill>
                  <a:srgbClr val="66FF33"/>
                </a:solidFill>
              </a:rPr>
              <a:t>ПОЛОЖЕНИЕ 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 </a:t>
            </a:r>
            <a:endParaRPr lang="ru-RU" altLang="en-US" sz="1200">
              <a:solidFill>
                <a:srgbClr val="66FF3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23734B-8832-4CCD-A8C8-3169F6352116}"/>
              </a:ext>
            </a:extLst>
          </p:cNvPr>
          <p:cNvSpPr txBox="1"/>
          <p:nvPr/>
        </p:nvSpPr>
        <p:spPr>
          <a:xfrm>
            <a:off x="214313" y="785813"/>
            <a:ext cx="8643937" cy="5854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spcBef>
                <a:spcPts val="300"/>
              </a:spcBef>
              <a:defRPr/>
            </a:pPr>
            <a:r>
              <a:rPr lang="ru-RU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2) в военное время: </a:t>
            </a:r>
          </a:p>
          <a:p>
            <a:pPr indent="457200">
              <a:spcBef>
                <a:spcPts val="3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участие в ведении радиационной, химической и неспецифической бактериологической (биологической) разведки в местах проведения аварийно-спасательных и других неотложных работ, а также на маршрутах выдвижения к ним;</a:t>
            </a:r>
          </a:p>
          <a:p>
            <a:pPr indent="457200">
              <a:spcBef>
                <a:spcPts val="3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участие в обеспечении ввода сил гражданской обороны в очаги поражения, зоны заражения (загрязнения) и катастрофического затопления;</a:t>
            </a:r>
          </a:p>
          <a:p>
            <a:pPr indent="457200">
              <a:spcBef>
                <a:spcPts val="3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участие в проведении аварийно-спасательных и других неотложных работ в очагах поражения, зонах заражения (загрязнения) и катастрофического затопления;</a:t>
            </a:r>
          </a:p>
          <a:p>
            <a:pPr indent="457200">
              <a:spcBef>
                <a:spcPts val="3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участие в проведении пиротехнических работ, связанных с обезвреживанием авиационных бомб и фугасов;</a:t>
            </a:r>
          </a:p>
          <a:p>
            <a:pPr indent="457200">
              <a:spcBef>
                <a:spcPts val="3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участие в проведении работ по санитарной обработке населения, обеззараживанию зданий и сооружений, специальной обработке техники, имущества и территорий;</a:t>
            </a:r>
          </a:p>
          <a:p>
            <a:pPr indent="457200">
              <a:spcBef>
                <a:spcPts val="3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участие в мероприятиях по эвакуации населения, материальных и культурных ценностей из очагов поражения, зон заражения (загрязнения) и катастрофического затопления;</a:t>
            </a:r>
          </a:p>
          <a:p>
            <a:pPr indent="457200">
              <a:spcBef>
                <a:spcPts val="3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участие в ликвидации последствий применения противником оружия массового поражения;</a:t>
            </a:r>
          </a:p>
          <a:p>
            <a:pPr indent="457200">
              <a:spcBef>
                <a:spcPts val="3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участие в выполнении отдельных мероприятий территориальной обороны и в обеспечении режима военного положения;</a:t>
            </a:r>
          </a:p>
          <a:p>
            <a:pPr indent="457200">
              <a:spcBef>
                <a:spcPts val="300"/>
              </a:spcBef>
              <a:defRPr/>
            </a:pPr>
            <a:r>
              <a:rPr lang="ru-RU" sz="1600">
                <a:solidFill>
                  <a:srgbClr val="FFFFFF"/>
                </a:solidFill>
              </a:rPr>
              <a:t>участие в проведении работ по восстановлению объектов жизнеобеспечения населения.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46524F52-F4FA-4119-9CB4-9A54FEBC6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8643937" cy="425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sz="1200" b="1">
                <a:solidFill>
                  <a:srgbClr val="66FF33"/>
                </a:solidFill>
              </a:rPr>
              <a:t>ПОЛОЖЕНИЕ 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 </a:t>
            </a:r>
            <a:endParaRPr lang="ru-RU" altLang="en-US" sz="1200">
              <a:solidFill>
                <a:srgbClr val="66FF3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042B6-BA22-4DAA-844E-36A8CB3E2B87}"/>
              </a:ext>
            </a:extLst>
          </p:cNvPr>
          <p:cNvSpPr txBox="1"/>
          <p:nvPr/>
        </p:nvSpPr>
        <p:spPr>
          <a:xfrm>
            <a:off x="214313" y="785813"/>
            <a:ext cx="8643937" cy="2314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lnSpc>
                <a:spcPct val="110000"/>
              </a:lnSpc>
              <a:spcBef>
                <a:spcPts val="300"/>
              </a:spcBef>
              <a:defRPr/>
            </a:pPr>
            <a:r>
              <a:rPr lang="ru-RU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Порядок выполнения возложенных на спасательные воинские формирования задач определяется настоящим Положением, а также:</a:t>
            </a:r>
          </a:p>
          <a:p>
            <a:pPr indent="457200">
              <a:lnSpc>
                <a:spcPct val="110000"/>
              </a:lnSpc>
              <a:spcBef>
                <a:spcPts val="300"/>
              </a:spcBef>
              <a:defRPr/>
            </a:pPr>
            <a:r>
              <a:rPr lang="ru-RU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а) в мирное время - соответствующими планами действий спасательных воинских формирований, утверждаемыми Министром и начальниками региональных центров по делам гражданской обороны, чрезвычайным ситуациям и ликвидации последствий стихийных бедствий;</a:t>
            </a:r>
          </a:p>
          <a:p>
            <a:pPr indent="457200">
              <a:lnSpc>
                <a:spcPct val="110000"/>
              </a:lnSpc>
              <a:spcBef>
                <a:spcPts val="300"/>
              </a:spcBef>
              <a:defRPr/>
            </a:pPr>
            <a:r>
              <a:rPr lang="ru-RU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б) в военное время - Планом гражданской обороны и защиты населения Российской Федерации, утверждаемым Президентом Российской Федерации.</a:t>
            </a:r>
          </a:p>
        </p:txBody>
      </p:sp>
      <p:sp>
        <p:nvSpPr>
          <p:cNvPr id="57348" name="TextBox 3">
            <a:extLst>
              <a:ext uri="{FF2B5EF4-FFF2-40B4-BE49-F238E27FC236}">
                <a16:creationId xmlns:a16="http://schemas.microsoft.com/office/drawing/2014/main" id="{C481746C-A01B-49B1-BE34-7AB3ABDC0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84538"/>
            <a:ext cx="83534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en-US" sz="1600">
                <a:solidFill>
                  <a:srgbClr val="FFFFFF"/>
                </a:solidFill>
              </a:rPr>
              <a:t> Спасательные воинские формирования в мирное и военное время на период выполнения работ по предупреждению и ликвидации чрезвычайных ситуаций, АСДНР либо иных задач гражданской обороны, территориальной обороны </a:t>
            </a:r>
            <a:r>
              <a:rPr lang="ru-RU" altLang="en-US" sz="1600" b="1" i="1">
                <a:solidFill>
                  <a:srgbClr val="FF0000"/>
                </a:solidFill>
              </a:rPr>
              <a:t>могут передаваться в оперативное подчинение руководителям субъектов Российской Федерации, военному командованию</a:t>
            </a:r>
            <a:r>
              <a:rPr lang="ru-RU" altLang="en-US" sz="1600">
                <a:solidFill>
                  <a:srgbClr val="FFFFFF"/>
                </a:solidFill>
              </a:rPr>
              <a:t> в соответствии с планами действий (взаимодействия) по предупреждению и ликвидации ЧС природного и техногенного характера в субъектах РФ, планами гражданской обороны и защиты населения Российской Федерации и субъектов РФ, а также планами территориальной обороны.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>
            <a:extLst>
              <a:ext uri="{FF2B5EF4-FFF2-40B4-BE49-F238E27FC236}">
                <a16:creationId xmlns:a16="http://schemas.microsoft.com/office/drawing/2014/main" id="{450A6387-94E1-4031-A3E6-A69C41A0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8643937" cy="425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sz="1200" b="1">
                <a:solidFill>
                  <a:srgbClr val="66FF33"/>
                </a:solidFill>
              </a:rPr>
              <a:t>ПОЛОЖЕНИЕ 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 </a:t>
            </a:r>
            <a:endParaRPr lang="ru-RU" altLang="en-US" sz="1200">
              <a:solidFill>
                <a:srgbClr val="66FF3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6F2A7B-9867-4B70-8F44-19D3418BB23F}"/>
              </a:ext>
            </a:extLst>
          </p:cNvPr>
          <p:cNvSpPr txBox="1"/>
          <p:nvPr/>
        </p:nvSpPr>
        <p:spPr>
          <a:xfrm>
            <a:off x="214313" y="785813"/>
            <a:ext cx="8643937" cy="2933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lnSpc>
                <a:spcPct val="110000"/>
              </a:lnSpc>
              <a:spcBef>
                <a:spcPts val="300"/>
              </a:spcBef>
              <a:defRPr/>
            </a:pPr>
            <a:r>
              <a:rPr lang="ru-RU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РУКОВОДСТВО</a:t>
            </a:r>
            <a:r>
              <a:rPr lang="ru-RU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спасательными воинскими формированиями осуществляет Президент Российской Федерации.</a:t>
            </a:r>
          </a:p>
          <a:p>
            <a:pPr indent="457200">
              <a:lnSpc>
                <a:spcPct val="110000"/>
              </a:lnSpc>
              <a:spcBef>
                <a:spcPts val="300"/>
              </a:spcBef>
              <a:defRPr/>
            </a:pPr>
            <a:endParaRPr lang="ru-RU" sz="16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457200">
              <a:lnSpc>
                <a:spcPct val="110000"/>
              </a:lnSpc>
              <a:spcBef>
                <a:spcPts val="300"/>
              </a:spcBef>
              <a:defRPr/>
            </a:pPr>
            <a:r>
              <a:rPr lang="ru-RU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УПРАВЛЕНИЕ</a:t>
            </a:r>
            <a:r>
              <a:rPr lang="ru-RU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спасательными воинскими формированиями осуществляет Министр:</a:t>
            </a:r>
          </a:p>
          <a:p>
            <a:pPr indent="457200">
              <a:lnSpc>
                <a:spcPct val="110000"/>
              </a:lnSpc>
              <a:spcBef>
                <a:spcPts val="300"/>
              </a:spcBef>
              <a:defRPr/>
            </a:pPr>
            <a:r>
              <a:rPr lang="ru-RU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а) спасательными воинскими формированиями центрального подчинения - непосредственно;</a:t>
            </a:r>
          </a:p>
          <a:p>
            <a:pPr indent="457200">
              <a:lnSpc>
                <a:spcPct val="110000"/>
              </a:lnSpc>
              <a:spcBef>
                <a:spcPts val="300"/>
              </a:spcBef>
              <a:defRPr/>
            </a:pPr>
            <a:r>
              <a:rPr lang="ru-RU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б) спасательными воинскими формированиями регионального подчинения - через региональные центры по делам гражданской обороны, чрезвычайным ситуациям и ликвидации последствий стихийных бедствий.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3FBEF-9807-4E52-B215-C0FBB380F148}"/>
              </a:ext>
            </a:extLst>
          </p:cNvPr>
          <p:cNvSpPr txBox="1"/>
          <p:nvPr/>
        </p:nvSpPr>
        <p:spPr>
          <a:xfrm>
            <a:off x="395288" y="692150"/>
            <a:ext cx="8208962" cy="674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Структура и состав спасательных воинских формирований Министерства Российской Федерации по делам гражданской обороны, чрезвычайным ситуациям и ликвидации последствий стихийных бедствий </a:t>
            </a:r>
            <a:endParaRPr lang="ru-RU" sz="1400"/>
          </a:p>
        </p:txBody>
      </p:sp>
      <p:sp>
        <p:nvSpPr>
          <p:cNvPr id="59395" name="TextBox 1">
            <a:extLst>
              <a:ext uri="{FF2B5EF4-FFF2-40B4-BE49-F238E27FC236}">
                <a16:creationId xmlns:a16="http://schemas.microsoft.com/office/drawing/2014/main" id="{308A6D41-865C-42D1-9CAA-D90DE074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8643937" cy="425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sz="1200" b="1">
                <a:solidFill>
                  <a:srgbClr val="66FF33"/>
                </a:solidFill>
              </a:rPr>
              <a:t>ПОЛОЖЕНИЕ о спасательных воинских формированиях Министерства Российской Федерации по делам гражданской обороны, чрезвычайным ситуациям и ликвидации последствий стихийных бедствий </a:t>
            </a:r>
            <a:endParaRPr lang="ru-RU" altLang="en-US" sz="1200">
              <a:solidFill>
                <a:srgbClr val="66FF33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D53273A-C040-4F31-8D8C-C2F0A19A642F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412875"/>
          <a:ext cx="8785225" cy="53435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4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082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N </a:t>
                      </a:r>
                      <a:r>
                        <a:rPr lang="ru-RU" sz="1000" dirty="0" err="1"/>
                        <a:t>п</a:t>
                      </a:r>
                      <a:r>
                        <a:rPr lang="ru-RU" sz="1000" dirty="0"/>
                        <a:t>/</a:t>
                      </a:r>
                      <a:r>
                        <a:rPr lang="ru-RU" sz="1000" dirty="0" err="1"/>
                        <a:t>п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 anchor="ctr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/>
                        <a:t>Структурная единица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 anchor="ctr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/>
                        <a:t>Количество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 anchor="ctr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35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1.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Орган управления спасательными воинскими формированиями - структурное подразделение центрального аппарата МЧС России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1</a:t>
                      </a:r>
                      <a:endParaRPr lang="ru-RU" sz="1400" b="1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89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2.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Орган управления спасательными воинскими формированиями - структурное подразделение регионального центра по делам гражданской обороны, чрезвычайным ситуациям и ликвидации последствий стихийных бедствий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8</a:t>
                      </a:r>
                      <a:endParaRPr lang="ru-RU" sz="1400" b="1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89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3.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Орган управления спасательными воинскими формированиями - структурное подразделение органа, специально уполномоченного решать задачи ГО и задачи по предупреждению и ликвидации ЧС, по субъекту Российской Федерации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83</a:t>
                      </a:r>
                      <a:endParaRPr lang="ru-RU" sz="1400" b="1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4.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FF00"/>
                          </a:solidFill>
                        </a:rPr>
                        <a:t>Спасательный центр</a:t>
                      </a:r>
                      <a:endParaRPr lang="ru-RU" sz="1400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00"/>
                          </a:solidFill>
                        </a:rPr>
                        <a:t>10</a:t>
                      </a:r>
                      <a:endParaRPr lang="ru-RU" sz="1400" b="1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5.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FF00"/>
                          </a:solidFill>
                        </a:rPr>
                        <a:t>Авиационно-спасательный центр</a:t>
                      </a:r>
                      <a:endParaRPr lang="ru-RU" sz="1400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00"/>
                          </a:solidFill>
                        </a:rPr>
                        <a:t>4</a:t>
                      </a:r>
                      <a:endParaRPr lang="ru-RU" sz="1400" b="1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5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6.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Орган обеспечения управления спасательными воинскими формированиями - структурное подразделение НЦУКС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1</a:t>
                      </a:r>
                      <a:endParaRPr lang="ru-RU" sz="1400" b="1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89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7.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Орган обеспечения управления спасательными воинскими формированиями - структурное подразделение ЦУКС регионального центра по делам гражданской обороны, чрезвычайным ситуациям и ликвидации последствий стихийных бедствий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8</a:t>
                      </a:r>
                      <a:endParaRPr lang="ru-RU" sz="1400" b="1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5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8.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Центр обеспечения пунктов управления МЧС России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1</a:t>
                      </a:r>
                      <a:endParaRPr lang="ru-RU" sz="1400" b="1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300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/>
                        <a:t>9.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Федеральное государственное образовательное учреждение высшего профессионального образования "Академия гражданской защиты МЧС России" в форме военного образовательного учреждения высшего профессионального образования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1</a:t>
                      </a:r>
                      <a:endParaRPr lang="ru-RU" sz="1400" b="1" kern="1200" dirty="0">
                        <a:solidFill>
                          <a:srgbClr val="FFFF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876" marR="7876" marT="7877" marB="7877"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Line 4">
            <a:extLst>
              <a:ext uri="{FF2B5EF4-FFF2-40B4-BE49-F238E27FC236}">
                <a16:creationId xmlns:a16="http://schemas.microsoft.com/office/drawing/2014/main" id="{F323E8ED-AAE0-4498-A922-0BAC4A762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738" y="580548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9" name="Line 6">
            <a:extLst>
              <a:ext uri="{FF2B5EF4-FFF2-40B4-BE49-F238E27FC236}">
                <a16:creationId xmlns:a16="http://schemas.microsoft.com/office/drawing/2014/main" id="{AE01ABF8-35B7-4255-BC2B-7A6A636E1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3863" y="31416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Line 7">
            <a:extLst>
              <a:ext uri="{FF2B5EF4-FFF2-40B4-BE49-F238E27FC236}">
                <a16:creationId xmlns:a16="http://schemas.microsoft.com/office/drawing/2014/main" id="{E8AC991A-B0A0-4BC6-8929-A8671CC77B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63" y="31416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8">
            <a:extLst>
              <a:ext uri="{FF2B5EF4-FFF2-40B4-BE49-F238E27FC236}">
                <a16:creationId xmlns:a16="http://schemas.microsoft.com/office/drawing/2014/main" id="{3B1C3ACD-F034-4D55-9475-964819543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4188" y="4292600"/>
            <a:ext cx="398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Line 9">
            <a:extLst>
              <a:ext uri="{FF2B5EF4-FFF2-40B4-BE49-F238E27FC236}">
                <a16:creationId xmlns:a16="http://schemas.microsoft.com/office/drawing/2014/main" id="{3F10B33A-42D6-4949-89A3-BB5A9B709F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4188" y="3573463"/>
            <a:ext cx="331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Line 10">
            <a:extLst>
              <a:ext uri="{FF2B5EF4-FFF2-40B4-BE49-F238E27FC236}">
                <a16:creationId xmlns:a16="http://schemas.microsoft.com/office/drawing/2014/main" id="{D4819068-4C6A-4077-A73F-AC2DCD6B87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10425" y="4292600"/>
            <a:ext cx="200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11">
            <a:extLst>
              <a:ext uri="{FF2B5EF4-FFF2-40B4-BE49-F238E27FC236}">
                <a16:creationId xmlns:a16="http://schemas.microsoft.com/office/drawing/2014/main" id="{7BEEB396-4F65-47FB-B086-EACAA7851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8688" y="3573463"/>
            <a:ext cx="331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Line 12">
            <a:extLst>
              <a:ext uri="{FF2B5EF4-FFF2-40B4-BE49-F238E27FC236}">
                <a16:creationId xmlns:a16="http://schemas.microsoft.com/office/drawing/2014/main" id="{E80C2D37-55AA-4D8B-99FF-F721E063A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7163" y="4365625"/>
            <a:ext cx="333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Line 13">
            <a:extLst>
              <a:ext uri="{FF2B5EF4-FFF2-40B4-BE49-F238E27FC236}">
                <a16:creationId xmlns:a16="http://schemas.microsoft.com/office/drawing/2014/main" id="{CC267ABE-1CFD-41B0-91BB-BE0C40A08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6525" y="3573463"/>
            <a:ext cx="400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Text Box 14">
            <a:extLst>
              <a:ext uri="{FF2B5EF4-FFF2-40B4-BE49-F238E27FC236}">
                <a16:creationId xmlns:a16="http://schemas.microsoft.com/office/drawing/2014/main" id="{5E874F99-4CD1-4559-8EF4-B9AC810BF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3506788"/>
            <a:ext cx="865188" cy="431800"/>
          </a:xfrm>
          <a:prstGeom prst="rect">
            <a:avLst/>
          </a:prstGeom>
          <a:solidFill>
            <a:srgbClr val="C7C78B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/>
          </a:p>
        </p:txBody>
      </p:sp>
      <p:sp>
        <p:nvSpPr>
          <p:cNvPr id="60428" name="Text Box 15">
            <a:extLst>
              <a:ext uri="{FF2B5EF4-FFF2-40B4-BE49-F238E27FC236}">
                <a16:creationId xmlns:a16="http://schemas.microsoft.com/office/drawing/2014/main" id="{18A55E7E-2590-44D5-B40D-242E1719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3430588"/>
            <a:ext cx="865188" cy="431800"/>
          </a:xfrm>
          <a:prstGeom prst="rect">
            <a:avLst/>
          </a:prstGeom>
          <a:solidFill>
            <a:srgbClr val="C7C78B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/>
          </a:p>
        </p:txBody>
      </p:sp>
      <p:sp>
        <p:nvSpPr>
          <p:cNvPr id="60429" name="Text Box 16">
            <a:extLst>
              <a:ext uri="{FF2B5EF4-FFF2-40B4-BE49-F238E27FC236}">
                <a16:creationId xmlns:a16="http://schemas.microsoft.com/office/drawing/2014/main" id="{6364B8D7-7366-42A9-B4F4-8E909AF96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2276475"/>
            <a:ext cx="1285875" cy="720725"/>
          </a:xfrm>
          <a:prstGeom prst="rect">
            <a:avLst/>
          </a:prstGeom>
          <a:solidFill>
            <a:srgbClr val="C7C78B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/>
          </a:p>
        </p:txBody>
      </p:sp>
      <p:sp>
        <p:nvSpPr>
          <p:cNvPr id="60430" name="Line 17">
            <a:extLst>
              <a:ext uri="{FF2B5EF4-FFF2-40B4-BE49-F238E27FC236}">
                <a16:creationId xmlns:a16="http://schemas.microsoft.com/office/drawing/2014/main" id="{FE78757D-6184-4FF0-B781-5113BDB431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0463" y="1990725"/>
            <a:ext cx="1587" cy="1150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1" name="Line 18">
            <a:extLst>
              <a:ext uri="{FF2B5EF4-FFF2-40B4-BE49-F238E27FC236}">
                <a16:creationId xmlns:a16="http://schemas.microsoft.com/office/drawing/2014/main" id="{8975B9F4-01D1-4F02-90E8-4863BD7629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9575" y="1042988"/>
            <a:ext cx="0" cy="4041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Text Box 19">
            <a:extLst>
              <a:ext uri="{FF2B5EF4-FFF2-40B4-BE49-F238E27FC236}">
                <a16:creationId xmlns:a16="http://schemas.microsoft.com/office/drawing/2014/main" id="{741E8A89-D91E-44DB-A3B9-498F461BD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17475"/>
            <a:ext cx="871537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en-US" b="1"/>
              <a:t>Организация </a:t>
            </a:r>
            <a:br>
              <a:rPr lang="ru-RU" altLang="en-US" b="1"/>
            </a:br>
            <a:r>
              <a:rPr lang="ru-RU" altLang="en-US" b="1"/>
              <a:t>воинского спасательного формирования (спасательного центра)</a:t>
            </a:r>
          </a:p>
        </p:txBody>
      </p:sp>
      <p:sp>
        <p:nvSpPr>
          <p:cNvPr id="72724" name="Text Box 20">
            <a:extLst>
              <a:ext uri="{FF2B5EF4-FFF2-40B4-BE49-F238E27FC236}">
                <a16:creationId xmlns:a16="http://schemas.microsoft.com/office/drawing/2014/main" id="{B6466F98-EC25-4554-AD0D-9D22ED10C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695325"/>
            <a:ext cx="3390900" cy="430213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  <a:tileRect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НАЧАЛЬНИК ЦЕНТРА</a:t>
            </a:r>
          </a:p>
        </p:txBody>
      </p:sp>
      <p:sp>
        <p:nvSpPr>
          <p:cNvPr id="72725" name="Text Box 21">
            <a:extLst>
              <a:ext uri="{FF2B5EF4-FFF2-40B4-BE49-F238E27FC236}">
                <a16:creationId xmlns:a16="http://schemas.microsoft.com/office/drawing/2014/main" id="{2451787C-F614-42D1-9FA3-91A1A87C9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2133600"/>
            <a:ext cx="1263650" cy="798513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  <a:tileRect/>
          </a:gra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ru-RU" sz="14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Аварийно-спасательные подразделения </a:t>
            </a:r>
          </a:p>
        </p:txBody>
      </p:sp>
      <p:sp>
        <p:nvSpPr>
          <p:cNvPr id="72726" name="Text Box 22">
            <a:extLst>
              <a:ext uri="{FF2B5EF4-FFF2-40B4-BE49-F238E27FC236}">
                <a16:creationId xmlns:a16="http://schemas.microsoft.com/office/drawing/2014/main" id="{EE7ECA87-E38B-4AA3-A021-2DBDCE6D8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1330325"/>
            <a:ext cx="1262063" cy="369888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  <a:tileRect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 sz="14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УПРАВЛЕНИЕ</a:t>
            </a:r>
          </a:p>
        </p:txBody>
      </p:sp>
      <p:sp>
        <p:nvSpPr>
          <p:cNvPr id="60436" name="Line 23">
            <a:extLst>
              <a:ext uri="{FF2B5EF4-FFF2-40B4-BE49-F238E27FC236}">
                <a16:creationId xmlns:a16="http://schemas.microsoft.com/office/drawing/2014/main" id="{4DD05C3B-2B25-4A66-9E99-01D90BE75E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7750" y="1989138"/>
            <a:ext cx="12700" cy="230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8" name="Text Box 24">
            <a:extLst>
              <a:ext uri="{FF2B5EF4-FFF2-40B4-BE49-F238E27FC236}">
                <a16:creationId xmlns:a16="http://schemas.microsoft.com/office/drawing/2014/main" id="{DBC4638D-3B63-43D2-80C4-9225211A7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5" y="2133600"/>
            <a:ext cx="2433638" cy="798513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  <a:tileRect/>
          </a:gra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ru-RU" sz="14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Подразделения автотранспортного обеспечения и жизнеобеспечения населения</a:t>
            </a:r>
          </a:p>
        </p:txBody>
      </p:sp>
      <p:sp>
        <p:nvSpPr>
          <p:cNvPr id="60438" name="Line 25">
            <a:extLst>
              <a:ext uri="{FF2B5EF4-FFF2-40B4-BE49-F238E27FC236}">
                <a16:creationId xmlns:a16="http://schemas.microsoft.com/office/drawing/2014/main" id="{54AA8745-25BE-4B18-AD7C-2F8D10DCC1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55950" y="1989138"/>
            <a:ext cx="14288" cy="230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0" name="Text Box 26">
            <a:extLst>
              <a:ext uri="{FF2B5EF4-FFF2-40B4-BE49-F238E27FC236}">
                <a16:creationId xmlns:a16="http://schemas.microsoft.com/office/drawing/2014/main" id="{E7B177E7-CF34-4ED7-9FCC-B4EA8EECF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75" y="2133600"/>
            <a:ext cx="1395413" cy="796925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  <a:tileRect/>
          </a:gra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ru-RU" sz="14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Инженерно-технические подразделения</a:t>
            </a:r>
          </a:p>
        </p:txBody>
      </p:sp>
      <p:sp>
        <p:nvSpPr>
          <p:cNvPr id="60440" name="Line 27">
            <a:extLst>
              <a:ext uri="{FF2B5EF4-FFF2-40B4-BE49-F238E27FC236}">
                <a16:creationId xmlns:a16="http://schemas.microsoft.com/office/drawing/2014/main" id="{DB3A63C3-7584-4975-9DD0-3C472DE92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3838" y="1989138"/>
            <a:ext cx="0" cy="2376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2" name="Text Box 28">
            <a:extLst>
              <a:ext uri="{FF2B5EF4-FFF2-40B4-BE49-F238E27FC236}">
                <a16:creationId xmlns:a16="http://schemas.microsoft.com/office/drawing/2014/main" id="{7468E90D-C97E-4D45-A7EE-96D582F78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2133600"/>
            <a:ext cx="1528763" cy="796925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  <a:tileRect/>
          </a:gra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ru-RU" sz="14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Подразделения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РХБ мероприятий</a:t>
            </a:r>
          </a:p>
        </p:txBody>
      </p:sp>
      <p:sp>
        <p:nvSpPr>
          <p:cNvPr id="60442" name="Line 29">
            <a:extLst>
              <a:ext uri="{FF2B5EF4-FFF2-40B4-BE49-F238E27FC236}">
                <a16:creationId xmlns:a16="http://schemas.microsoft.com/office/drawing/2014/main" id="{B569F264-0DAF-4DD5-A7A8-DBECE6F22B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62050" y="1989138"/>
            <a:ext cx="624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4" name="Text Box 30">
            <a:extLst>
              <a:ext uri="{FF2B5EF4-FFF2-40B4-BE49-F238E27FC236}">
                <a16:creationId xmlns:a16="http://schemas.microsoft.com/office/drawing/2014/main" id="{1ABE82A0-F33C-44EF-A928-89AC4C22E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413" y="4868863"/>
            <a:ext cx="1330325" cy="711200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  <a:tileRect/>
          </a:gradFill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ru-RU" sz="14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Подразделения обеспечения и обслуживания</a:t>
            </a:r>
          </a:p>
        </p:txBody>
      </p:sp>
      <p:sp>
        <p:nvSpPr>
          <p:cNvPr id="60444" name="Text Box 31">
            <a:extLst>
              <a:ext uri="{FF2B5EF4-FFF2-40B4-BE49-F238E27FC236}">
                <a16:creationId xmlns:a16="http://schemas.microsoft.com/office/drawing/2014/main" id="{B3E51F50-69E7-4A8A-8E0C-654EB1305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284538"/>
            <a:ext cx="863600" cy="504825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Спасательные подразделения</a:t>
            </a:r>
          </a:p>
        </p:txBody>
      </p:sp>
      <p:sp>
        <p:nvSpPr>
          <p:cNvPr id="60445" name="Text Box 32">
            <a:extLst>
              <a:ext uri="{FF2B5EF4-FFF2-40B4-BE49-F238E27FC236}">
                <a16:creationId xmlns:a16="http://schemas.microsoft.com/office/drawing/2014/main" id="{8A1DD96F-4B52-4C43-9B04-14651C105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3284538"/>
            <a:ext cx="865188" cy="6540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Кинологичес-кое подразделения</a:t>
            </a:r>
          </a:p>
        </p:txBody>
      </p:sp>
      <p:sp>
        <p:nvSpPr>
          <p:cNvPr id="60446" name="Text Box 33">
            <a:extLst>
              <a:ext uri="{FF2B5EF4-FFF2-40B4-BE49-F238E27FC236}">
                <a16:creationId xmlns:a16="http://schemas.microsoft.com/office/drawing/2014/main" id="{85441C78-E24D-4CFF-92D4-27D8E41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4005263"/>
            <a:ext cx="862012" cy="64770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Пиротехни-ческое подразделение</a:t>
            </a:r>
          </a:p>
        </p:txBody>
      </p:sp>
      <p:sp>
        <p:nvSpPr>
          <p:cNvPr id="60447" name="Text Box 34">
            <a:extLst>
              <a:ext uri="{FF2B5EF4-FFF2-40B4-BE49-F238E27FC236}">
                <a16:creationId xmlns:a16="http://schemas.microsoft.com/office/drawing/2014/main" id="{F8C9D162-D1F9-40E8-AF36-455DA99F6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4005263"/>
            <a:ext cx="865188" cy="64770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Подразделение электро-технических средств</a:t>
            </a:r>
          </a:p>
        </p:txBody>
      </p:sp>
      <p:sp>
        <p:nvSpPr>
          <p:cNvPr id="60448" name="Text Box 35">
            <a:extLst>
              <a:ext uri="{FF2B5EF4-FFF2-40B4-BE49-F238E27FC236}">
                <a16:creationId xmlns:a16="http://schemas.microsoft.com/office/drawing/2014/main" id="{987EAD93-2F3D-40C7-9B0A-7BFEDCD8D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3284538"/>
            <a:ext cx="865188" cy="6540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Подразделение инженерной техники</a:t>
            </a:r>
          </a:p>
        </p:txBody>
      </p:sp>
      <p:sp>
        <p:nvSpPr>
          <p:cNvPr id="60449" name="Text Box 36">
            <a:extLst>
              <a:ext uri="{FF2B5EF4-FFF2-40B4-BE49-F238E27FC236}">
                <a16:creationId xmlns:a16="http://schemas.microsoft.com/office/drawing/2014/main" id="{FC65F1EE-AE92-4606-9A1A-6CDC442C9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3284538"/>
            <a:ext cx="863600" cy="6540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Подразделение паромно-переправочных средств</a:t>
            </a:r>
          </a:p>
        </p:txBody>
      </p:sp>
      <p:sp>
        <p:nvSpPr>
          <p:cNvPr id="60450" name="Text Box 37">
            <a:extLst>
              <a:ext uri="{FF2B5EF4-FFF2-40B4-BE49-F238E27FC236}">
                <a16:creationId xmlns:a16="http://schemas.microsoft.com/office/drawing/2014/main" id="{29E39A64-9ABD-49CA-9821-2ABBB2C1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4005263"/>
            <a:ext cx="863600" cy="64770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Подразделение санитарной обработки</a:t>
            </a:r>
          </a:p>
        </p:txBody>
      </p:sp>
      <p:sp>
        <p:nvSpPr>
          <p:cNvPr id="60451" name="Text Box 38">
            <a:extLst>
              <a:ext uri="{FF2B5EF4-FFF2-40B4-BE49-F238E27FC236}">
                <a16:creationId xmlns:a16="http://schemas.microsoft.com/office/drawing/2014/main" id="{03B5AF76-33B1-4128-A7F5-248C618C6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4005263"/>
            <a:ext cx="865188" cy="64770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Химико-радиометрическая лаборатория</a:t>
            </a:r>
          </a:p>
        </p:txBody>
      </p:sp>
      <p:sp>
        <p:nvSpPr>
          <p:cNvPr id="60452" name="Text Box 39">
            <a:extLst>
              <a:ext uri="{FF2B5EF4-FFF2-40B4-BE49-F238E27FC236}">
                <a16:creationId xmlns:a16="http://schemas.microsoft.com/office/drawing/2014/main" id="{705C3796-7111-4404-A769-0AE6BAC42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3284538"/>
            <a:ext cx="865188" cy="6540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Подразделение РХР</a:t>
            </a:r>
          </a:p>
        </p:txBody>
      </p:sp>
      <p:sp>
        <p:nvSpPr>
          <p:cNvPr id="60453" name="Text Box 40">
            <a:extLst>
              <a:ext uri="{FF2B5EF4-FFF2-40B4-BE49-F238E27FC236}">
                <a16:creationId xmlns:a16="http://schemas.microsoft.com/office/drawing/2014/main" id="{9BBF4C72-443A-4CBE-84A4-129C8B84A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3284538"/>
            <a:ext cx="865188" cy="6540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Подразделение специальной обработки</a:t>
            </a:r>
          </a:p>
        </p:txBody>
      </p:sp>
      <p:sp>
        <p:nvSpPr>
          <p:cNvPr id="60454" name="Text Box 41">
            <a:extLst>
              <a:ext uri="{FF2B5EF4-FFF2-40B4-BE49-F238E27FC236}">
                <a16:creationId xmlns:a16="http://schemas.microsoft.com/office/drawing/2014/main" id="{44F6BC22-B083-4D70-82B8-1C17AB0BE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175" y="3249613"/>
            <a:ext cx="996950" cy="64770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Комплексы жизнеобес-печения</a:t>
            </a:r>
          </a:p>
        </p:txBody>
      </p:sp>
      <p:sp>
        <p:nvSpPr>
          <p:cNvPr id="60455" name="Text Box 42">
            <a:extLst>
              <a:ext uri="{FF2B5EF4-FFF2-40B4-BE49-F238E27FC236}">
                <a16:creationId xmlns:a16="http://schemas.microsoft.com/office/drawing/2014/main" id="{84B5475D-92BE-4A1A-92E1-6261800E5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0" y="3284538"/>
            <a:ext cx="865188" cy="6540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Подразделение по доставке гуманитарных грузов</a:t>
            </a:r>
          </a:p>
        </p:txBody>
      </p:sp>
      <p:sp>
        <p:nvSpPr>
          <p:cNvPr id="60456" name="Text Box 43">
            <a:extLst>
              <a:ext uri="{FF2B5EF4-FFF2-40B4-BE49-F238E27FC236}">
                <a16:creationId xmlns:a16="http://schemas.microsoft.com/office/drawing/2014/main" id="{7E32047B-E7E8-4FD4-BF5E-C354D6B8D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0" y="4038600"/>
            <a:ext cx="865188" cy="6540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Подразделение по эвакуации населения</a:t>
            </a:r>
          </a:p>
        </p:txBody>
      </p:sp>
      <p:sp>
        <p:nvSpPr>
          <p:cNvPr id="60457" name="Line 44">
            <a:extLst>
              <a:ext uri="{FF2B5EF4-FFF2-40B4-BE49-F238E27FC236}">
                <a16:creationId xmlns:a16="http://schemas.microsoft.com/office/drawing/2014/main" id="{D0629F33-CA45-4387-A24E-BCEA77DB32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63" y="3141663"/>
            <a:ext cx="1130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8" name="Line 45">
            <a:extLst>
              <a:ext uri="{FF2B5EF4-FFF2-40B4-BE49-F238E27FC236}">
                <a16:creationId xmlns:a16="http://schemas.microsoft.com/office/drawing/2014/main" id="{2FEE9FE9-03EC-43B4-9EA8-63BFE313F3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3" y="5800725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9" name="Line 46">
            <a:extLst>
              <a:ext uri="{FF2B5EF4-FFF2-40B4-BE49-F238E27FC236}">
                <a16:creationId xmlns:a16="http://schemas.microsoft.com/office/drawing/2014/main" id="{EB5EF58C-1889-49D0-9DAF-F6815F866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2688" y="5800725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0" name="Text Box 47">
            <a:extLst>
              <a:ext uri="{FF2B5EF4-FFF2-40B4-BE49-F238E27FC236}">
                <a16:creationId xmlns:a16="http://schemas.microsoft.com/office/drawing/2014/main" id="{D4BEEDFB-3440-4C04-A369-4DD684C9C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613" y="5948363"/>
            <a:ext cx="1604962" cy="5778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Подразделения материального обеспечения</a:t>
            </a:r>
          </a:p>
        </p:txBody>
      </p:sp>
      <p:sp>
        <p:nvSpPr>
          <p:cNvPr id="60461" name="Text Box 48">
            <a:extLst>
              <a:ext uri="{FF2B5EF4-FFF2-40B4-BE49-F238E27FC236}">
                <a16:creationId xmlns:a16="http://schemas.microsoft.com/office/drawing/2014/main" id="{EA276EC6-9957-4E3F-AC89-6C6A13406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948363"/>
            <a:ext cx="1595437" cy="576262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Медицинское подразделение</a:t>
            </a:r>
          </a:p>
        </p:txBody>
      </p:sp>
      <p:sp>
        <p:nvSpPr>
          <p:cNvPr id="60462" name="Line 49">
            <a:extLst>
              <a:ext uri="{FF2B5EF4-FFF2-40B4-BE49-F238E27FC236}">
                <a16:creationId xmlns:a16="http://schemas.microsoft.com/office/drawing/2014/main" id="{498CA703-FEEC-42D0-85E2-E8056FCB3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2688" y="5800725"/>
            <a:ext cx="6694487" cy="4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3" name="Text Box 50">
            <a:extLst>
              <a:ext uri="{FF2B5EF4-FFF2-40B4-BE49-F238E27FC236}">
                <a16:creationId xmlns:a16="http://schemas.microsoft.com/office/drawing/2014/main" id="{377FAB34-DBB5-4D4D-B85C-A0247DDB3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5949950"/>
            <a:ext cx="1462088" cy="576263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Подразделения связи</a:t>
            </a:r>
          </a:p>
        </p:txBody>
      </p:sp>
      <p:sp>
        <p:nvSpPr>
          <p:cNvPr id="60464" name="Text Box 51">
            <a:extLst>
              <a:ext uri="{FF2B5EF4-FFF2-40B4-BE49-F238E27FC236}">
                <a16:creationId xmlns:a16="http://schemas.microsoft.com/office/drawing/2014/main" id="{48798878-9509-4199-BF70-E06819005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5948363"/>
            <a:ext cx="1482725" cy="576262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chemeClr val="bg2"/>
              </a:gs>
            </a:gsLst>
            <a:lin ang="5400000" scaled="1"/>
          </a:gra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000">
                <a:solidFill>
                  <a:srgbClr val="C00000"/>
                </a:solidFill>
                <a:latin typeface="Times New Roman" panose="02020603050405020304" pitchFamily="18" charset="0"/>
              </a:rPr>
              <a:t>Подразделения технического обслуживания и ремонта</a:t>
            </a:r>
          </a:p>
        </p:txBody>
      </p:sp>
      <p:sp>
        <p:nvSpPr>
          <p:cNvPr id="60465" name="Line 52">
            <a:extLst>
              <a:ext uri="{FF2B5EF4-FFF2-40B4-BE49-F238E27FC236}">
                <a16:creationId xmlns:a16="http://schemas.microsoft.com/office/drawing/2014/main" id="{A6CB64F5-DBA5-4FFD-9D02-265975070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9575" y="558958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6" name="Rectangle 54">
            <a:extLst>
              <a:ext uri="{FF2B5EF4-FFF2-40B4-BE49-F238E27FC236}">
                <a16:creationId xmlns:a16="http://schemas.microsoft.com/office/drawing/2014/main" id="{CB5D0BD9-F14E-4F5A-902B-0A13A77FD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47625"/>
            <a:ext cx="9048750" cy="6772275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60467" name="Line 57">
            <a:extLst>
              <a:ext uri="{FF2B5EF4-FFF2-40B4-BE49-F238E27FC236}">
                <a16:creationId xmlns:a16="http://schemas.microsoft.com/office/drawing/2014/main" id="{807D939C-9A90-49E9-86CB-2B77145386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7175" y="5805488"/>
            <a:ext cx="0" cy="138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0A3B39-5266-4288-8D59-3004346FEEC1}"/>
              </a:ext>
            </a:extLst>
          </p:cNvPr>
          <p:cNvSpPr txBox="1"/>
          <p:nvPr/>
        </p:nvSpPr>
        <p:spPr>
          <a:xfrm>
            <a:off x="6715125" y="928688"/>
            <a:ext cx="2214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6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вариант</a:t>
            </a:r>
          </a:p>
        </p:txBody>
      </p:sp>
      <p:sp>
        <p:nvSpPr>
          <p:cNvPr id="60469" name="TextBox 53">
            <a:extLst>
              <a:ext uri="{FF2B5EF4-FFF2-40B4-BE49-F238E27FC236}">
                <a16:creationId xmlns:a16="http://schemas.microsoft.com/office/drawing/2014/main" id="{969BCCE1-7D1A-4283-9EA9-DA0EC2D3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0" y="4929188"/>
            <a:ext cx="2643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/>
              <a:t>л.с. – ок. 530 – 550 чел.</a:t>
            </a:r>
          </a:p>
          <a:p>
            <a:pPr eaLnBrk="1" hangingPunct="1"/>
            <a:r>
              <a:rPr lang="ru-RU" altLang="en-US" sz="1400"/>
              <a:t>техника – ок. 160 ед.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FEA26047-EBA9-4EBF-AFAE-1006F3846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WordArt 4">
            <a:extLst>
              <a:ext uri="{FF2B5EF4-FFF2-40B4-BE49-F238E27FC236}">
                <a16:creationId xmlns:a16="http://schemas.microsoft.com/office/drawing/2014/main" id="{31EE1188-B1BE-44BB-A19B-4E702A4D11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1681163"/>
            <a:ext cx="6624637" cy="32607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Подразделения</a:t>
            </a:r>
          </a:p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Государственной</a:t>
            </a:r>
          </a:p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противопожарной</a:t>
            </a:r>
          </a:p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службы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EDCA63F7-BE39-4905-9BA9-4B7FE4C9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>
            <a:extLst>
              <a:ext uri="{FF2B5EF4-FFF2-40B4-BE49-F238E27FC236}">
                <a16:creationId xmlns:a16="http://schemas.microsoft.com/office/drawing/2014/main" id="{7D71FACF-E1E7-416A-B020-3A35CEB8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4C012FCE-CF01-4244-8C9B-B7401881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5FE45878-F8A7-4B99-B31E-CB106F321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2">
            <a:extLst>
              <a:ext uri="{FF2B5EF4-FFF2-40B4-BE49-F238E27FC236}">
                <a16:creationId xmlns:a16="http://schemas.microsoft.com/office/drawing/2014/main" id="{BEFA50F4-B378-4D2F-931E-350B065B6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49275"/>
            <a:ext cx="7993063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indent="273050">
              <a:spcBef>
                <a:spcPct val="50000"/>
              </a:spcBef>
              <a:defRPr/>
            </a:pPr>
            <a:r>
              <a:rPr lang="ru-RU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</a:rPr>
              <a:t>Гражданская оборона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</a:rPr>
              <a:t>  </a:t>
            </a: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</a:rPr>
              <a:t>является одной из важнейших функций государства, составной частью оборонного строительства и обеспечения безопасности населения страны. </a:t>
            </a:r>
          </a:p>
          <a:p>
            <a:pPr indent="273050"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</a:rPr>
              <a:t>Общее руководство гражданской обороной осуществляет Правительство РФ. </a:t>
            </a:r>
          </a:p>
          <a:p>
            <a:pPr indent="273050">
              <a:spcBef>
                <a:spcPct val="50000"/>
              </a:spcBef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</a:rPr>
              <a:t>Руководство гражданской обороной в федеральных округах исполнительной власти обеспечивают их руководители (полномочные представители Президента РФ по федеральным округам), которые по должности являются руководителями ГО.</a:t>
            </a:r>
          </a:p>
          <a:p>
            <a:pPr indent="273050">
              <a:spcBef>
                <a:spcPct val="50000"/>
              </a:spcBef>
              <a:defRPr/>
            </a:pPr>
            <a:endParaRPr lang="ru-RU" sz="2400">
              <a:latin typeface="Courier New" pitchFamily="49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>
            <a:extLst>
              <a:ext uri="{FF2B5EF4-FFF2-40B4-BE49-F238E27FC236}">
                <a16:creationId xmlns:a16="http://schemas.microsoft.com/office/drawing/2014/main" id="{5201824C-07FE-480A-85D8-AE2C1FB7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643063"/>
            <a:ext cx="8429625" cy="1323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 i="1"/>
              <a:t>Статья 1. Основные понятия</a:t>
            </a:r>
            <a:endParaRPr lang="ru-RU" altLang="en-US" sz="1600" i="1"/>
          </a:p>
          <a:p>
            <a:pPr eaLnBrk="1" hangingPunct="1"/>
            <a:r>
              <a:rPr lang="ru-RU" altLang="en-US" sz="1600" b="1" i="1">
                <a:solidFill>
                  <a:srgbClr val="FF0000"/>
                </a:solidFill>
              </a:rPr>
              <a:t>пожарная охрана </a:t>
            </a:r>
            <a:r>
              <a:rPr lang="ru-RU" altLang="en-US" sz="1600" b="1"/>
              <a:t>- совокупность созданных в установленном порядке органов управления, подразделений и организаций, предназначенных для организации профилактики пожаров, их тушения и проведения возложенных на них аварийно-спасательных работ;</a:t>
            </a:r>
            <a:endParaRPr lang="ru-RU" alt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74F70-854E-4633-A592-AA47010F0012}"/>
              </a:ext>
            </a:extLst>
          </p:cNvPr>
          <p:cNvSpPr txBox="1"/>
          <p:nvPr/>
        </p:nvSpPr>
        <p:spPr>
          <a:xfrm>
            <a:off x="323850" y="188913"/>
            <a:ext cx="8429625" cy="1311275"/>
          </a:xfrm>
          <a:prstGeom prst="rect">
            <a:avLst/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bg2"/>
                </a:solidFill>
              </a:rPr>
              <a:t>Федеральный закон</a:t>
            </a:r>
          </a:p>
          <a:p>
            <a:pPr algn="ctr">
              <a:defRPr/>
            </a:pPr>
            <a:r>
              <a:rPr lang="ru-RU" sz="1600" b="1">
                <a:solidFill>
                  <a:schemeClr val="bg2"/>
                </a:solidFill>
              </a:rPr>
              <a:t>от 21 декабря 1994 г. N 69-ФЗ </a:t>
            </a:r>
            <a:r>
              <a:rPr lang="ru-RU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«О ПОЖАРНОЙ БЕЗОПАСНОСТИ»</a:t>
            </a:r>
            <a:endParaRPr lang="ru-RU" sz="1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ru-RU" sz="1200" b="1">
                <a:solidFill>
                  <a:schemeClr val="bg2"/>
                </a:solidFill>
              </a:rPr>
              <a:t>(с изменениями от 22 августа 1995 г., 18 апреля 1996 г., 24 января 1998 г., 7 ноября, 27 декабря 2000 г., 6 августа, 30 декабря 2001 г., 25 июля 2002 г., 10 января 2003 г., 10 мая, 29 июня, 22 августа, 29 декабря 2004 г., 1 апреля, 9 мая 2005 г., 2 февраля, 25 октября, 4, 18 декабря 2006 г., 26 апреля, 18 октября 2007 г., 22 июля 2008 г., 14 марта, 19 июля, 9, 25 ноября 2009 г., 23 июля, 28 сентября 2010 г.)</a:t>
            </a:r>
            <a:endParaRPr lang="ru-RU" sz="1200">
              <a:solidFill>
                <a:schemeClr val="bg2"/>
              </a:solidFill>
            </a:endParaRPr>
          </a:p>
        </p:txBody>
      </p:sp>
      <p:sp>
        <p:nvSpPr>
          <p:cNvPr id="66564" name="TextBox 3">
            <a:extLst>
              <a:ext uri="{FF2B5EF4-FFF2-40B4-BE49-F238E27FC236}">
                <a16:creationId xmlns:a16="http://schemas.microsoft.com/office/drawing/2014/main" id="{40447772-F5AF-4B2C-818E-8FBF40C00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3071813"/>
            <a:ext cx="8429625" cy="1816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 i="1"/>
              <a:t>Статья 4. Виды и основные задачи пожарной охраны</a:t>
            </a:r>
            <a:endParaRPr lang="ru-RU" altLang="en-US" sz="1600" i="1"/>
          </a:p>
          <a:p>
            <a:pPr eaLnBrk="1" hangingPunct="1"/>
            <a:r>
              <a:rPr lang="ru-RU" altLang="en-US" sz="1600" b="1"/>
              <a:t>Пожарная охрана подразделяется на следующие виды:</a:t>
            </a:r>
            <a:endParaRPr lang="ru-RU" altLang="en-US" sz="1600"/>
          </a:p>
          <a:p>
            <a:pPr eaLnBrk="1" hangingPunct="1"/>
            <a:r>
              <a:rPr lang="ru-RU" altLang="en-US" sz="1600" b="1" i="1">
                <a:solidFill>
                  <a:srgbClr val="FF0000"/>
                </a:solidFill>
              </a:rPr>
              <a:t>     государственная противопожарная служба;</a:t>
            </a:r>
            <a:endParaRPr lang="ru-RU" altLang="en-US" sz="1600" i="1">
              <a:solidFill>
                <a:srgbClr val="FF0000"/>
              </a:solidFill>
            </a:endParaRPr>
          </a:p>
          <a:p>
            <a:pPr eaLnBrk="1" hangingPunct="1"/>
            <a:r>
              <a:rPr lang="ru-RU" altLang="en-US" sz="1600" b="1"/>
              <a:t>        муниципальная пожарная охрана;</a:t>
            </a:r>
            <a:endParaRPr lang="ru-RU" altLang="en-US" sz="1600"/>
          </a:p>
          <a:p>
            <a:pPr eaLnBrk="1" hangingPunct="1"/>
            <a:r>
              <a:rPr lang="ru-RU" altLang="en-US" sz="1600" b="1"/>
              <a:t>           ведомственная пожарная охрана;</a:t>
            </a:r>
            <a:endParaRPr lang="ru-RU" altLang="en-US" sz="1600"/>
          </a:p>
          <a:p>
            <a:pPr eaLnBrk="1" hangingPunct="1"/>
            <a:r>
              <a:rPr lang="ru-RU" altLang="en-US" sz="1600" b="1"/>
              <a:t>              частная пожарная охрана;</a:t>
            </a:r>
            <a:endParaRPr lang="ru-RU" altLang="en-US" sz="1600"/>
          </a:p>
          <a:p>
            <a:pPr eaLnBrk="1" hangingPunct="1"/>
            <a:r>
              <a:rPr lang="ru-RU" altLang="en-US" sz="1600" b="1"/>
              <a:t>                 добровольная пожарная охрана.</a:t>
            </a:r>
            <a:endParaRPr lang="ru-RU" altLang="en-US" sz="1600"/>
          </a:p>
        </p:txBody>
      </p:sp>
      <p:sp>
        <p:nvSpPr>
          <p:cNvPr id="66565" name="TextBox 4">
            <a:extLst>
              <a:ext uri="{FF2B5EF4-FFF2-40B4-BE49-F238E27FC236}">
                <a16:creationId xmlns:a16="http://schemas.microsoft.com/office/drawing/2014/main" id="{BA849FC7-E987-4731-9E8A-7CA08E0F1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000625"/>
            <a:ext cx="8429625" cy="1717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 i="1"/>
              <a:t>Статья 5. Государственная противопожарная служба</a:t>
            </a:r>
            <a:endParaRPr lang="ru-RU" altLang="en-US" sz="1600" i="1"/>
          </a:p>
          <a:p>
            <a:pPr eaLnBrk="1" hangingPunct="1"/>
            <a:r>
              <a:rPr lang="ru-RU" altLang="en-US" sz="1400" b="1"/>
              <a:t>Государственная противопожарная служба является составной частью сил обеспечения безопасности личности, общества и государства и координирует деятельность других видов пожарной охраны.</a:t>
            </a:r>
            <a:endParaRPr lang="ru-RU" altLang="en-US" sz="1400"/>
          </a:p>
          <a:p>
            <a:pPr eaLnBrk="1" hangingPunct="1"/>
            <a:r>
              <a:rPr lang="ru-RU" altLang="en-US" sz="1600" b="1" i="1"/>
              <a:t>        </a:t>
            </a:r>
            <a:r>
              <a:rPr lang="ru-RU" altLang="en-US" sz="1600" b="1" i="1">
                <a:solidFill>
                  <a:srgbClr val="FF0000"/>
                </a:solidFill>
              </a:rPr>
              <a:t>В Государственную противопожарную службу входят:</a:t>
            </a:r>
          </a:p>
          <a:p>
            <a:pPr eaLnBrk="1" hangingPunct="1"/>
            <a:r>
              <a:rPr lang="ru-RU" altLang="en-US" sz="1600" b="1" i="1">
                <a:solidFill>
                  <a:srgbClr val="FF0000"/>
                </a:solidFill>
              </a:rPr>
              <a:t>           </a:t>
            </a:r>
            <a:r>
              <a:rPr lang="ru-RU" altLang="en-US" sz="1600" b="1"/>
              <a:t>федеральная противопожарная служба;</a:t>
            </a:r>
          </a:p>
          <a:p>
            <a:pPr eaLnBrk="1" hangingPunct="1"/>
            <a:r>
              <a:rPr lang="ru-RU" altLang="en-US" sz="1600" b="1"/>
              <a:t>              противопожарная служба субъектов Российской Федерации.</a:t>
            </a:r>
            <a:endParaRPr lang="ru-RU" altLang="en-US" sz="1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FA8A3F-87D0-4E47-BDC3-E80D56657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25538"/>
            <a:ext cx="8572500" cy="1038225"/>
          </a:xfrm>
          <a:prstGeom prst="rect">
            <a:avLst/>
          </a:prstGeom>
          <a:gradFill rotWithShape="0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Положение</a:t>
            </a:r>
          </a:p>
          <a:p>
            <a:pPr algn="ctr">
              <a:defRPr/>
            </a:pPr>
            <a:r>
              <a:rPr lang="ru-RU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 федеральной противопожарной службе </a:t>
            </a:r>
          </a:p>
          <a:p>
            <a:pPr algn="ctr">
              <a:defRPr/>
            </a:pPr>
            <a:r>
              <a:rPr lang="ru-RU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Государственной противопожарной службы</a:t>
            </a:r>
          </a:p>
          <a:p>
            <a:pPr algn="ctr">
              <a:defRPr/>
            </a:pPr>
            <a:r>
              <a:rPr lang="ru-RU" sz="14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(утв. постановлением Правительства РФ от 20 июня 2005 г. N 385)</a:t>
            </a:r>
          </a:p>
        </p:txBody>
      </p:sp>
      <p:sp>
        <p:nvSpPr>
          <p:cNvPr id="215043" name="Text Box 3">
            <a:extLst>
              <a:ext uri="{FF2B5EF4-FFF2-40B4-BE49-F238E27FC236}">
                <a16:creationId xmlns:a16="http://schemas.microsoft.com/office/drawing/2014/main" id="{16DEAC32-86E3-4522-BB93-044B7AF99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349500"/>
            <a:ext cx="871378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Статья 1. Федеральная противопожарная служба Государственной противопожарной службы входит в систему Министерства Российской Федерации по делам гражданской обороны, чрезвычайным ситуациям и ликвидации последствий стихийных бедствий (МЧС России). 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Статья 3. Федеральная противопожарная служба осуществляет свою деятельность через следующие органы управления, подразделения и учреждения: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1) структурные подразделения центрального аппарата МЧС России;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2) структурные подразделения территориальных органов МЧС России - региональных центров по делам гражданской обороны, чрезвычайным ситуациям и ликвидации последствий стихийных бедствий и органов, уполномоченных решать задачи гражданской обороны и задачи по предупреждению и ликвидации чрезвычайных ситуаций по субъектам Российской Федерации;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3) органы государственного пожарного надзора;</a:t>
            </a:r>
          </a:p>
        </p:txBody>
      </p:sp>
      <p:sp>
        <p:nvSpPr>
          <p:cNvPr id="215044" name="Text Box 4">
            <a:extLst>
              <a:ext uri="{FF2B5EF4-FFF2-40B4-BE49-F238E27FC236}">
                <a16:creationId xmlns:a16="http://schemas.microsoft.com/office/drawing/2014/main" id="{A025A2F8-C0A2-4C4F-A141-78588BEA4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0825"/>
            <a:ext cx="80645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Организационная структура, полномочия, задачи, функции, порядок деятельности федеральной противопожарной службы определяются </a:t>
            </a:r>
            <a:r>
              <a:rPr lang="ru-RU" sz="1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положением о федеральной противопожарной службе</a:t>
            </a:r>
            <a:r>
              <a:rPr lang="ru-RU" sz="1400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, утверждаемым в установленном порядке.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0" name="Text Box 4">
            <a:extLst>
              <a:ext uri="{FF2B5EF4-FFF2-40B4-BE49-F238E27FC236}">
                <a16:creationId xmlns:a16="http://schemas.microsoft.com/office/drawing/2014/main" id="{8F39F4E5-281E-4AB6-9D2C-F71144490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713788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4) пожарно-технические научно-исследовательские и образовательные учреждения;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5) подразделения обеспечения деятельности федеральной противопожарной службы;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6) подразделения федеральной противопожарной службы, созданные в целях обеспечения профилактики пожаров и (или) их тушения в организациях (</a:t>
            </a:r>
            <a:r>
              <a:rPr lang="ru-RU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объектовые подразделения</a:t>
            </a: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7) подразделения федеральной противопожарной службы, созданные в целях организации профилактики и тушения пожаров в закрытых административно-территориальных образованиях, а также в особо важных и режимных организациях (</a:t>
            </a:r>
            <a:r>
              <a:rPr lang="ru-RU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специальные и воинские подразделения</a:t>
            </a: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8) подразделения федеральной противопожарной службы, созданные в целях организации профилактики и тушения пожаров в населенных пунктах (</a:t>
            </a:r>
            <a:r>
              <a:rPr lang="ru-RU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территориальные подразделения</a:t>
            </a: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9) подразделения федеральной противопожарной службы, созданные в целях охраны имущества организаций от пожаров на договорной основе (</a:t>
            </a:r>
            <a:r>
              <a:rPr lang="ru-RU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договорные подразделения</a:t>
            </a: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федеральной противопожарной службы).</a:t>
            </a:r>
          </a:p>
        </p:txBody>
      </p:sp>
      <p:sp>
        <p:nvSpPr>
          <p:cNvPr id="68611" name="Text Box 5">
            <a:extLst>
              <a:ext uri="{FF2B5EF4-FFF2-40B4-BE49-F238E27FC236}">
                <a16:creationId xmlns:a16="http://schemas.microsoft.com/office/drawing/2014/main" id="{55D703F1-B164-48EE-A1B4-E303556AB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445125"/>
            <a:ext cx="8642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b="1" i="1">
                <a:solidFill>
                  <a:schemeClr val="hlin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Противопожарная служба субъектов Российской Федерации</a:t>
            </a:r>
            <a:r>
              <a:rPr lang="ru-RU" altLang="en-US" b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создается органами государственной власти субъектов Российской Федерации в соответствии с законодательством субъектов Российской Федерации.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4" name="Text Box 4">
            <a:extLst>
              <a:ext uri="{FF2B5EF4-FFF2-40B4-BE49-F238E27FC236}">
                <a16:creationId xmlns:a16="http://schemas.microsoft.com/office/drawing/2014/main" id="{1A2E13F3-81A0-442D-B91E-39824881A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785225" cy="5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Основными задачами федеральной противопожарной службы являются:</a:t>
            </a:r>
          </a:p>
          <a:p>
            <a:pPr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1) организация и осуществление государственного пожарного надзора на территории Российской Федерации, за исключением объектов, государственный пожарный надзор на которых отнесен в соответствии с законодательством Российской Федерации к компетенции иных государственных органов;</a:t>
            </a:r>
          </a:p>
          <a:p>
            <a:pPr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2) организация и осуществление профилактики пожаров;</a:t>
            </a:r>
          </a:p>
          <a:p>
            <a:pPr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3) осуществление тушения пожаров в населенных пунктах, организация и осуществление тушения пожаров в закрытых административно-территориальных образованиях, особо важных и режимных организациях, в которых создаются специальные и воинские подразделения, в организациях, в которых создаются объектовые подразделения федеральной противопожарной службы, на объектах, охраняемых договорными подразделениями федеральной противопожарной службы, а также при проведении мероприятий федерального уровня с массовым сосредоточением людей, проведение аварийно-спасательных работ, спасение людей и имущества при пожарах;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0" name="Rectangle 6">
            <a:extLst>
              <a:ext uri="{FF2B5EF4-FFF2-40B4-BE49-F238E27FC236}">
                <a16:creationId xmlns:a16="http://schemas.microsoft.com/office/drawing/2014/main" id="{AA3DB8EC-BA67-42AA-B96B-2A7C0389D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6700"/>
            <a:ext cx="864235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4) координация деятельности других видов пожарной охраны в порядке, установленном законодательством Российской Федерации;</a:t>
            </a:r>
          </a:p>
          <a:p>
            <a:pPr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5) осуществление научно-технического обеспечения пожарной безопасности и координация научных исследований в области пожарной безопасности;</a:t>
            </a:r>
          </a:p>
          <a:p>
            <a:pPr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6) организация в пределах своей компетенции подготовки в образовательных учреждениях МЧС России, других образовательных учреждениях специалистов для пожарной охраны и организаций;</a:t>
            </a:r>
          </a:p>
          <a:p>
            <a:pPr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7) осуществление методического руководства и контроля деятельности по вопросам обучения населения в области обеспечения пожарной безопасности, а также организации подготовки в установленном порядке должностных лиц органов государственной власти в области пожарной безопасности.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Безимени-2">
            <a:extLst>
              <a:ext uri="{FF2B5EF4-FFF2-40B4-BE49-F238E27FC236}">
                <a16:creationId xmlns:a16="http://schemas.microsoft.com/office/drawing/2014/main" id="{BA3DD3C3-EBD9-4E64-8FD0-187826D1B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9063"/>
            <a:ext cx="1079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AutoShape 3">
            <a:extLst>
              <a:ext uri="{FF2B5EF4-FFF2-40B4-BE49-F238E27FC236}">
                <a16:creationId xmlns:a16="http://schemas.microsoft.com/office/drawing/2014/main" id="{C801D7F1-B6FD-43E4-B0C6-DF7A36A2A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30188"/>
            <a:ext cx="6626225" cy="461962"/>
          </a:xfrm>
          <a:prstGeom prst="roundRect">
            <a:avLst>
              <a:gd name="adj" fmla="val 19685"/>
            </a:avLst>
          </a:prstGeom>
          <a:gradFill rotWithShape="1">
            <a:gsLst>
              <a:gs pos="0">
                <a:srgbClr val="FFD393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rgbClr val="BC7D3E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900" b="1">
                <a:solidFill>
                  <a:srgbClr val="700000"/>
                </a:solidFill>
              </a:rPr>
              <a:t>Государственная противопожарная служба</a:t>
            </a:r>
          </a:p>
        </p:txBody>
      </p:sp>
      <p:sp>
        <p:nvSpPr>
          <p:cNvPr id="71684" name="Rectangle 5">
            <a:extLst>
              <a:ext uri="{FF2B5EF4-FFF2-40B4-BE49-F238E27FC236}">
                <a16:creationId xmlns:a16="http://schemas.microsoft.com/office/drawing/2014/main" id="{7EB543C0-054F-41B4-998D-D6FF672B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41438"/>
            <a:ext cx="85693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en-US" b="1">
                <a:solidFill>
                  <a:schemeClr val="folHlink"/>
                </a:solidFill>
              </a:rPr>
              <a:t>Федеральная противопожарная служба является составной частью Государственной противопожарной службы и входит в систему МЧС России с 2001 года.</a:t>
            </a:r>
          </a:p>
        </p:txBody>
      </p:sp>
      <p:sp>
        <p:nvSpPr>
          <p:cNvPr id="71685" name="Rectangle 8">
            <a:extLst>
              <a:ext uri="{FF2B5EF4-FFF2-40B4-BE49-F238E27FC236}">
                <a16:creationId xmlns:a16="http://schemas.microsoft.com/office/drawing/2014/main" id="{1B398AFD-4D86-4DDA-9D7E-5783A42CE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2257425"/>
            <a:ext cx="4824412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CC00"/>
              </a:buClr>
              <a:buFont typeface="Arial" panose="020B0604020202020204" pitchFamily="34" charset="0"/>
              <a:buNone/>
            </a:pPr>
            <a:r>
              <a:rPr lang="ru-RU" altLang="en-US" b="1">
                <a:solidFill>
                  <a:schemeClr val="folHlink"/>
                </a:solidFill>
                <a:latin typeface="Courier New" panose="02070309020205020404" pitchFamily="49" charset="0"/>
              </a:rPr>
              <a:t>Задачи ФПС:</a:t>
            </a:r>
          </a:p>
          <a:p>
            <a:pPr eaLnBrk="1" hangingPunct="1">
              <a:lnSpc>
                <a:spcPct val="20000"/>
              </a:lnSpc>
              <a:buClr>
                <a:srgbClr val="FFCC00"/>
              </a:buClr>
              <a:buFont typeface="Arial" panose="020B0604020202020204" pitchFamily="34" charset="0"/>
              <a:buNone/>
            </a:pPr>
            <a:endParaRPr lang="ru-RU" altLang="en-US" b="1">
              <a:solidFill>
                <a:schemeClr val="folHlink"/>
              </a:solidFill>
              <a:latin typeface="Courier New" panose="02070309020205020404" pitchFamily="49" charset="0"/>
            </a:endParaRPr>
          </a:p>
          <a:p>
            <a:pPr eaLnBrk="1" hangingPunct="1">
              <a:buClr>
                <a:srgbClr val="FFCC00"/>
              </a:buClr>
              <a:buFont typeface="Arial" panose="020B0604020202020204" pitchFamily="34" charset="0"/>
              <a:buChar char="●"/>
            </a:pPr>
            <a:r>
              <a:rPr lang="ru-RU" altLang="en-US" sz="1600" b="1">
                <a:solidFill>
                  <a:schemeClr val="folHlink"/>
                </a:solidFill>
                <a:latin typeface="Courier New" panose="02070309020205020404" pitchFamily="49" charset="0"/>
              </a:rPr>
              <a:t>организация разработки и реализация государственных мер, направленных на предотвращение пожаров, повышение эффективности противопожарной защиты населенных пунктов и предприятий, организаций, учреждений; </a:t>
            </a:r>
          </a:p>
          <a:p>
            <a:pPr eaLnBrk="1" hangingPunct="1">
              <a:lnSpc>
                <a:spcPct val="60000"/>
              </a:lnSpc>
              <a:buClr>
                <a:srgbClr val="FFCC00"/>
              </a:buClr>
              <a:buFont typeface="Arial" panose="020B0604020202020204" pitchFamily="34" charset="0"/>
              <a:buChar char="●"/>
            </a:pPr>
            <a:endParaRPr lang="ru-RU" altLang="en-US" sz="1600" b="1">
              <a:solidFill>
                <a:schemeClr val="folHlink"/>
              </a:solidFill>
              <a:latin typeface="Courier New" panose="02070309020205020404" pitchFamily="49" charset="0"/>
            </a:endParaRPr>
          </a:p>
          <a:p>
            <a:pPr eaLnBrk="1" hangingPunct="1">
              <a:lnSpc>
                <a:spcPct val="20000"/>
              </a:lnSpc>
              <a:buClr>
                <a:srgbClr val="FFCC00"/>
              </a:buClr>
              <a:buFont typeface="Arial" panose="020B0604020202020204" pitchFamily="34" charset="0"/>
              <a:buNone/>
            </a:pPr>
            <a:endParaRPr lang="ru-RU" altLang="en-US" sz="1600" b="1">
              <a:solidFill>
                <a:schemeClr val="folHlink"/>
              </a:solidFill>
              <a:latin typeface="Courier New" panose="02070309020205020404" pitchFamily="49" charset="0"/>
            </a:endParaRPr>
          </a:p>
          <a:p>
            <a:pPr eaLnBrk="1" hangingPunct="1">
              <a:buClr>
                <a:srgbClr val="FFCC00"/>
              </a:buClr>
              <a:buFont typeface="Arial" panose="020B0604020202020204" pitchFamily="34" charset="0"/>
              <a:buChar char="●"/>
            </a:pPr>
            <a:r>
              <a:rPr lang="ru-RU" altLang="en-US" sz="1600" b="1">
                <a:solidFill>
                  <a:schemeClr val="folHlink"/>
                </a:solidFill>
                <a:latin typeface="Courier New" panose="02070309020205020404" pitchFamily="49" charset="0"/>
              </a:rPr>
              <a:t>организация и осуществление государственного пожарного надзора; </a:t>
            </a:r>
          </a:p>
          <a:p>
            <a:pPr eaLnBrk="1" hangingPunct="1">
              <a:lnSpc>
                <a:spcPct val="60000"/>
              </a:lnSpc>
              <a:buClr>
                <a:srgbClr val="FFCC00"/>
              </a:buClr>
              <a:buFont typeface="Arial" panose="020B0604020202020204" pitchFamily="34" charset="0"/>
              <a:buChar char="●"/>
            </a:pPr>
            <a:endParaRPr lang="ru-RU" altLang="en-US" sz="1600" b="1">
              <a:solidFill>
                <a:schemeClr val="folHlink"/>
              </a:solidFill>
              <a:latin typeface="Courier New" panose="02070309020205020404" pitchFamily="49" charset="0"/>
            </a:endParaRPr>
          </a:p>
          <a:p>
            <a:pPr eaLnBrk="1" hangingPunct="1">
              <a:lnSpc>
                <a:spcPct val="10000"/>
              </a:lnSpc>
              <a:buClr>
                <a:srgbClr val="FFCC00"/>
              </a:buClr>
              <a:buFont typeface="Arial" panose="020B0604020202020204" pitchFamily="34" charset="0"/>
              <a:buNone/>
            </a:pPr>
            <a:endParaRPr lang="ru-RU" altLang="en-US" sz="1600" b="1">
              <a:solidFill>
                <a:schemeClr val="folHlink"/>
              </a:solidFill>
              <a:latin typeface="Courier New" panose="02070309020205020404" pitchFamily="49" charset="0"/>
            </a:endParaRPr>
          </a:p>
          <a:p>
            <a:pPr eaLnBrk="1" hangingPunct="1">
              <a:buClr>
                <a:srgbClr val="FFCC00"/>
              </a:buClr>
              <a:buFont typeface="Arial" panose="020B0604020202020204" pitchFamily="34" charset="0"/>
              <a:buChar char="●"/>
            </a:pPr>
            <a:r>
              <a:rPr lang="ru-RU" altLang="en-US" sz="1600" b="1">
                <a:solidFill>
                  <a:schemeClr val="folHlink"/>
                </a:solidFill>
                <a:latin typeface="Courier New" panose="02070309020205020404" pitchFamily="49" charset="0"/>
              </a:rPr>
              <a:t>тушение пожаров и проведение связанных с ними первоочередных аварийно-спасательных работ в населенных пунктах и на объектах; </a:t>
            </a:r>
          </a:p>
          <a:p>
            <a:pPr eaLnBrk="1" hangingPunct="1">
              <a:lnSpc>
                <a:spcPct val="50000"/>
              </a:lnSpc>
              <a:buClr>
                <a:srgbClr val="FFCC00"/>
              </a:buClr>
              <a:buFont typeface="Arial" panose="020B0604020202020204" pitchFamily="34" charset="0"/>
              <a:buChar char="●"/>
            </a:pPr>
            <a:endParaRPr lang="ru-RU" altLang="en-US" sz="1600" b="1">
              <a:solidFill>
                <a:schemeClr val="folHlink"/>
              </a:solidFill>
              <a:latin typeface="Courier New" panose="02070309020205020404" pitchFamily="49" charset="0"/>
            </a:endParaRPr>
          </a:p>
          <a:p>
            <a:pPr eaLnBrk="1" hangingPunct="1">
              <a:lnSpc>
                <a:spcPct val="10000"/>
              </a:lnSpc>
              <a:buClr>
                <a:srgbClr val="FFCC00"/>
              </a:buClr>
              <a:buFont typeface="Arial" panose="020B0604020202020204" pitchFamily="34" charset="0"/>
              <a:buNone/>
            </a:pPr>
            <a:endParaRPr lang="ru-RU" altLang="en-US" sz="1600" b="1">
              <a:solidFill>
                <a:schemeClr val="folHlink"/>
              </a:solidFill>
              <a:latin typeface="Courier New" panose="02070309020205020404" pitchFamily="49" charset="0"/>
            </a:endParaRPr>
          </a:p>
          <a:p>
            <a:pPr eaLnBrk="1" hangingPunct="1">
              <a:buClr>
                <a:srgbClr val="FFCC00"/>
              </a:buClr>
              <a:buFont typeface="Arial" panose="020B0604020202020204" pitchFamily="34" charset="0"/>
              <a:buChar char="●"/>
            </a:pPr>
            <a:r>
              <a:rPr lang="ru-RU" altLang="en-US" sz="1600" b="1">
                <a:solidFill>
                  <a:schemeClr val="folHlink"/>
                </a:solidFill>
                <a:latin typeface="Courier New" panose="02070309020205020404" pitchFamily="49" charset="0"/>
              </a:rPr>
              <a:t>профессиональная подготовка кадров для противопожарных аварийно-спасательных работ.</a:t>
            </a:r>
          </a:p>
        </p:txBody>
      </p:sp>
      <p:pic>
        <p:nvPicPr>
          <p:cNvPr id="71686" name="Picture 10">
            <a:extLst>
              <a:ext uri="{FF2B5EF4-FFF2-40B4-BE49-F238E27FC236}">
                <a16:creationId xmlns:a16="http://schemas.microsoft.com/office/drawing/2014/main" id="{E08E2A8D-1F72-40A9-ACC5-202F4CAE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/>
          <a:stretch>
            <a:fillRect/>
          </a:stretch>
        </p:blipFill>
        <p:spPr bwMode="auto">
          <a:xfrm>
            <a:off x="252413" y="2357438"/>
            <a:ext cx="3033712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12" descr="Безимени-28">
            <a:extLst>
              <a:ext uri="{FF2B5EF4-FFF2-40B4-BE49-F238E27FC236}">
                <a16:creationId xmlns:a16="http://schemas.microsoft.com/office/drawing/2014/main" id="{6750D513-9BD0-42E8-8BEE-30D67F37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3500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2218AC23-360A-4F63-9524-7C6D49DF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772CE7-9B18-4FFA-95E9-47396D8C8147}"/>
              </a:ext>
            </a:extLst>
          </p:cNvPr>
          <p:cNvSpPr/>
          <p:nvPr/>
        </p:nvSpPr>
        <p:spPr>
          <a:xfrm>
            <a:off x="2000232" y="2071678"/>
            <a:ext cx="545527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24500" cmpd="dbl">
                  <a:solidFill>
                    <a:srgbClr val="FF99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+mn-cs"/>
              </a:rPr>
              <a:t>Специальные</a:t>
            </a:r>
          </a:p>
          <a:p>
            <a:pPr algn="ctr">
              <a:defRPr/>
            </a:pPr>
            <a:r>
              <a:rPr lang="ru-RU" sz="5400" b="1" dirty="0">
                <a:ln w="24500" cmpd="dbl">
                  <a:solidFill>
                    <a:srgbClr val="FF99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+mn-cs"/>
              </a:rPr>
              <a:t>формирования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>
            <a:extLst>
              <a:ext uri="{FF2B5EF4-FFF2-40B4-BE49-F238E27FC236}">
                <a16:creationId xmlns:a16="http://schemas.microsoft.com/office/drawing/2014/main" id="{7F63628B-B478-4F88-B254-940858C1F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428625"/>
            <a:ext cx="83581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ru-RU" altLang="en-US">
                <a:solidFill>
                  <a:srgbClr val="C00000"/>
                </a:solidFill>
              </a:rPr>
              <a:t>Начиная с 2011 года, выполнение мероприятий по гражданской обороне и защите населения в военное время будет осуществляться силами и средствами МЧС России постоянной готовности без дополнительного наращивания сил за счет мобилизационного развертывания.</a:t>
            </a:r>
          </a:p>
          <a:p>
            <a:pPr eaLnBrk="1" hangingPunct="1">
              <a:lnSpc>
                <a:spcPct val="120000"/>
              </a:lnSpc>
            </a:pPr>
            <a:endParaRPr lang="ru-RU" altLang="en-US">
              <a:solidFill>
                <a:srgbClr val="C0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en-US">
                <a:solidFill>
                  <a:srgbClr val="C00000"/>
                </a:solidFill>
              </a:rPr>
              <a:t>Штатная численность МЧС России, как в мирное время, так и в военное время составит 257600 ед. личного состава (в т.ч. 7230 ед. в/сл).</a:t>
            </a:r>
          </a:p>
          <a:p>
            <a:pPr eaLnBrk="1" hangingPunct="1">
              <a:lnSpc>
                <a:spcPct val="120000"/>
              </a:lnSpc>
            </a:pPr>
            <a:endParaRPr lang="ru-RU" altLang="en-US">
              <a:solidFill>
                <a:srgbClr val="C0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en-US">
                <a:solidFill>
                  <a:srgbClr val="C00000"/>
                </a:solidFill>
              </a:rPr>
              <a:t>Кроме того, в соответствии с Федеральным законом № 28-ФЗ от 12 февраля 1998 года «О гражданской обороне» (с изменениями в соответствии с 223-ФЗ от 27 июля 2010 г., вступает в силу с 1 января 2011 года), в состав МЧС России будут передаваться специальные формирования (до 15000 ед.), создаваемые на военное время в целях решения задач в области гражданской обороны.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>
            <a:extLst>
              <a:ext uri="{FF2B5EF4-FFF2-40B4-BE49-F238E27FC236}">
                <a16:creationId xmlns:a16="http://schemas.microsoft.com/office/drawing/2014/main" id="{89C2F796-DFC2-497B-B719-DBC31BF20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333375"/>
            <a:ext cx="89296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ru-RU" altLang="en-US" sz="2000" b="1">
                <a:latin typeface="Times New Roman" panose="02020603050405020304" pitchFamily="18" charset="0"/>
              </a:rPr>
              <a:t> Состав сил и средств МЧС России </a:t>
            </a:r>
          </a:p>
          <a:p>
            <a:pPr algn="ctr">
              <a:lnSpc>
                <a:spcPct val="75000"/>
              </a:lnSpc>
            </a:pPr>
            <a:r>
              <a:rPr lang="ru-RU" altLang="en-US" b="1">
                <a:latin typeface="Times New Roman" panose="02020603050405020304" pitchFamily="18" charset="0"/>
              </a:rPr>
              <a:t>на 1 января 2011 г.</a:t>
            </a:r>
          </a:p>
        </p:txBody>
      </p:sp>
      <p:sp>
        <p:nvSpPr>
          <p:cNvPr id="75779" name="Line 8">
            <a:extLst>
              <a:ext uri="{FF2B5EF4-FFF2-40B4-BE49-F238E27FC236}">
                <a16:creationId xmlns:a16="http://schemas.microsoft.com/office/drawing/2014/main" id="{777316DF-0ED7-4845-96B5-49CA866E5B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238" y="1541463"/>
            <a:ext cx="0" cy="187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0" name="Line 9">
            <a:extLst>
              <a:ext uri="{FF2B5EF4-FFF2-40B4-BE49-F238E27FC236}">
                <a16:creationId xmlns:a16="http://schemas.microsoft.com/office/drawing/2014/main" id="{C5236448-2C79-4842-97B2-6CF6DE6212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1225" y="1595438"/>
            <a:ext cx="0" cy="238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1" name="Line 10">
            <a:extLst>
              <a:ext uri="{FF2B5EF4-FFF2-40B4-BE49-F238E27FC236}">
                <a16:creationId xmlns:a16="http://schemas.microsoft.com/office/drawing/2014/main" id="{A95CDB16-E6CD-4365-AB05-300AB428B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1813" y="15875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2" name="Line 11">
            <a:extLst>
              <a:ext uri="{FF2B5EF4-FFF2-40B4-BE49-F238E27FC236}">
                <a16:creationId xmlns:a16="http://schemas.microsoft.com/office/drawing/2014/main" id="{13844BF4-2FB0-4208-9E20-6A97053A6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15875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Rectangle 12">
            <a:extLst>
              <a:ext uri="{FF2B5EF4-FFF2-40B4-BE49-F238E27FC236}">
                <a16:creationId xmlns:a16="http://schemas.microsoft.com/office/drawing/2014/main" id="{16AD9B3C-EF58-4036-9C62-30124012F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113" y="5487988"/>
            <a:ext cx="1706562" cy="582612"/>
          </a:xfrm>
          <a:prstGeom prst="rect">
            <a:avLst/>
          </a:prstGeom>
          <a:gradFill rotWithShape="1">
            <a:gsLst>
              <a:gs pos="0">
                <a:srgbClr val="99CCFF">
                  <a:alpha val="99001"/>
                </a:srgbClr>
              </a:gs>
              <a:gs pos="100000">
                <a:srgbClr val="CCFFFF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lIns="87261" tIns="43630" rIns="87261" bIns="43630" anchor="ctr">
            <a:flatTx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latin typeface="Times New Roman" panose="02020603050405020304" pitchFamily="18" charset="0"/>
              </a:rPr>
              <a:t>ЦУКСы</a:t>
            </a:r>
          </a:p>
        </p:txBody>
      </p:sp>
      <p:sp>
        <p:nvSpPr>
          <p:cNvPr id="75784" name="Line 13">
            <a:extLst>
              <a:ext uri="{FF2B5EF4-FFF2-40B4-BE49-F238E27FC236}">
                <a16:creationId xmlns:a16="http://schemas.microsoft.com/office/drawing/2014/main" id="{21042175-A647-4F5F-BBF0-3874616771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788" y="5394325"/>
            <a:ext cx="0" cy="768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5" name="Rectangle 14">
            <a:extLst>
              <a:ext uri="{FF2B5EF4-FFF2-40B4-BE49-F238E27FC236}">
                <a16:creationId xmlns:a16="http://schemas.microsoft.com/office/drawing/2014/main" id="{88F6F5FE-0DF4-400F-9DB6-DEF3E9225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6988" y="2484438"/>
            <a:ext cx="1309687" cy="4194175"/>
          </a:xfrm>
          <a:prstGeom prst="rect">
            <a:avLst/>
          </a:prstGeom>
          <a:solidFill>
            <a:srgbClr val="D7FF65"/>
          </a:solidFill>
          <a:ln w="57150" cmpd="thickThin">
            <a:solidFill>
              <a:srgbClr val="99CC00"/>
            </a:solidFill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 wrap="none" lIns="80851" tIns="40426" rIns="80851" bIns="40426" anchor="ctr"/>
          <a:lstStyle>
            <a:lvl1pPr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80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6" name="Rectangle 15">
            <a:extLst>
              <a:ext uri="{FF2B5EF4-FFF2-40B4-BE49-F238E27FC236}">
                <a16:creationId xmlns:a16="http://schemas.microsoft.com/office/drawing/2014/main" id="{276FBA01-E11E-46FE-B7F2-D392C5BFE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113" y="2470150"/>
            <a:ext cx="1273175" cy="4194175"/>
          </a:xfrm>
          <a:prstGeom prst="rect">
            <a:avLst/>
          </a:prstGeom>
          <a:solidFill>
            <a:srgbClr val="FFFF85"/>
          </a:solidFill>
          <a:ln w="57150" cmpd="thickThin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2700000">
              <a:srgbClr val="999900"/>
            </a:prstShdw>
          </a:effectLst>
        </p:spPr>
        <p:txBody>
          <a:bodyPr wrap="none" lIns="80851" tIns="40426" rIns="80851" bIns="40426" anchor="ctr"/>
          <a:lstStyle>
            <a:lvl1pPr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80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7" name="Line 16">
            <a:extLst>
              <a:ext uri="{FF2B5EF4-FFF2-40B4-BE49-F238E27FC236}">
                <a16:creationId xmlns:a16="http://schemas.microsoft.com/office/drawing/2014/main" id="{912F90D7-4631-4BF5-B3DE-C27E5A1E78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963" y="1520825"/>
            <a:ext cx="0" cy="3584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8" name="Rectangle 17">
            <a:extLst>
              <a:ext uri="{FF2B5EF4-FFF2-40B4-BE49-F238E27FC236}">
                <a16:creationId xmlns:a16="http://schemas.microsoft.com/office/drawing/2014/main" id="{9406C975-DD39-454F-8DED-BF32EC860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2525713"/>
            <a:ext cx="1285875" cy="4194175"/>
          </a:xfrm>
          <a:prstGeom prst="rect">
            <a:avLst/>
          </a:prstGeom>
          <a:solidFill>
            <a:srgbClr val="FFC39B"/>
          </a:solidFill>
          <a:ln w="57150" cmpd="thickThin">
            <a:solidFill>
              <a:srgbClr val="FF6600"/>
            </a:solidFill>
            <a:miter lim="800000"/>
            <a:headEnd/>
            <a:tailEnd/>
          </a:ln>
          <a:effectLst>
            <a:prstShdw prst="shdw17" dist="17961" dir="2700000">
              <a:srgbClr val="993D00"/>
            </a:prstShdw>
          </a:effectLst>
        </p:spPr>
        <p:txBody>
          <a:bodyPr wrap="none" lIns="80851" tIns="40426" rIns="80851" bIns="40426" anchor="ctr"/>
          <a:lstStyle>
            <a:lvl1pPr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10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9" name="Text Box 18">
            <a:extLst>
              <a:ext uri="{FF2B5EF4-FFF2-40B4-BE49-F238E27FC236}">
                <a16:creationId xmlns:a16="http://schemas.microsoft.com/office/drawing/2014/main" id="{5BF1B56D-2E40-4E34-94B5-0E1D0C1AA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1728788"/>
            <a:ext cx="1298575" cy="612775"/>
          </a:xfrm>
          <a:prstGeom prst="rect">
            <a:avLst/>
          </a:prstGeom>
          <a:solidFill>
            <a:srgbClr val="BCFF9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0851" tIns="40426" rIns="80851" bIns="40426" anchor="ctr"/>
          <a:lstStyle>
            <a:lvl1pPr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en-US" sz="1200" b="1">
                <a:latin typeface="Times New Roman" panose="02020603050405020304" pitchFamily="18" charset="0"/>
              </a:rPr>
              <a:t>Федеральная противопожарная служба</a:t>
            </a:r>
          </a:p>
        </p:txBody>
      </p:sp>
      <p:sp>
        <p:nvSpPr>
          <p:cNvPr id="75790" name="Rectangle 19">
            <a:extLst>
              <a:ext uri="{FF2B5EF4-FFF2-40B4-BE49-F238E27FC236}">
                <a16:creationId xmlns:a16="http://schemas.microsoft.com/office/drawing/2014/main" id="{E2906A9E-626D-4022-8BA3-EB8503F9E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75" y="2525713"/>
            <a:ext cx="1298575" cy="4194175"/>
          </a:xfrm>
          <a:prstGeom prst="rect">
            <a:avLst/>
          </a:prstGeom>
          <a:solidFill>
            <a:srgbClr val="BCFF9B"/>
          </a:solidFill>
          <a:ln w="57150" cmpd="thickThin">
            <a:solidFill>
              <a:srgbClr val="99FF66"/>
            </a:solidFill>
            <a:miter lim="800000"/>
            <a:headEnd/>
            <a:tailEnd/>
          </a:ln>
          <a:effectLst>
            <a:prstShdw prst="shdw17" dist="17961" dir="2700000">
              <a:srgbClr val="5C993D"/>
            </a:prstShdw>
          </a:effectLst>
        </p:spPr>
        <p:txBody>
          <a:bodyPr wrap="none" lIns="80851" tIns="40426" rIns="80851" bIns="40426" anchor="ctr"/>
          <a:lstStyle>
            <a:lvl1pPr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800">
              <a:solidFill>
                <a:srgbClr val="0066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91" name="Rectangle 20">
            <a:extLst>
              <a:ext uri="{FF2B5EF4-FFF2-40B4-BE49-F238E27FC236}">
                <a16:creationId xmlns:a16="http://schemas.microsoft.com/office/drawing/2014/main" id="{482D4D0B-D53B-4627-865B-62FE84C6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4244975"/>
            <a:ext cx="12382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en-US" sz="800">
                <a:latin typeface="Times New Roman" panose="02020603050405020304" pitchFamily="18" charset="0"/>
              </a:rPr>
              <a:t>Воинские подразделения постоянной готовности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en-US" sz="800">
                <a:latin typeface="Times New Roman" panose="02020603050405020304" pitchFamily="18" charset="0"/>
              </a:rPr>
              <a:t>регионального подчинения</a:t>
            </a:r>
          </a:p>
        </p:txBody>
      </p:sp>
      <p:sp>
        <p:nvSpPr>
          <p:cNvPr id="75792" name="Rectangle 21">
            <a:extLst>
              <a:ext uri="{FF2B5EF4-FFF2-40B4-BE49-F238E27FC236}">
                <a16:creationId xmlns:a16="http://schemas.microsoft.com/office/drawing/2014/main" id="{60B852E0-8D6E-4AD7-98A3-4BC8384E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3600450"/>
            <a:ext cx="10699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Орган управления – структурное</a:t>
            </a:r>
          </a:p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 подразделение РЦ</a:t>
            </a:r>
          </a:p>
        </p:txBody>
      </p:sp>
      <p:sp>
        <p:nvSpPr>
          <p:cNvPr id="75793" name="Line 22">
            <a:extLst>
              <a:ext uri="{FF2B5EF4-FFF2-40B4-BE49-F238E27FC236}">
                <a16:creationId xmlns:a16="http://schemas.microsoft.com/office/drawing/2014/main" id="{A8F2B331-98CE-4374-B0D2-E70E4E9CC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325" y="4052888"/>
            <a:ext cx="1171575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4" name="Rectangle 23">
            <a:extLst>
              <a:ext uri="{FF2B5EF4-FFF2-40B4-BE49-F238E27FC236}">
                <a16:creationId xmlns:a16="http://schemas.microsoft.com/office/drawing/2014/main" id="{4EF779DA-6448-450C-857B-98A625303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3" y="2541588"/>
            <a:ext cx="13049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Воинские подразделения постоянной готовности центрального подчинения</a:t>
            </a:r>
          </a:p>
        </p:txBody>
      </p:sp>
      <p:sp>
        <p:nvSpPr>
          <p:cNvPr id="75795" name="Rectangle 24">
            <a:extLst>
              <a:ext uri="{FF2B5EF4-FFF2-40B4-BE49-F238E27FC236}">
                <a16:creationId xmlns:a16="http://schemas.microsoft.com/office/drawing/2014/main" id="{6F1F02FC-6F2A-4AD0-B9A3-B601681FF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2554288"/>
            <a:ext cx="12573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800">
              <a:latin typeface="Times New Roman" panose="02020603050405020304" pitchFamily="18" charset="0"/>
            </a:endParaRPr>
          </a:p>
        </p:txBody>
      </p:sp>
      <p:sp>
        <p:nvSpPr>
          <p:cNvPr id="75796" name="Rectangle 25">
            <a:extLst>
              <a:ext uri="{FF2B5EF4-FFF2-40B4-BE49-F238E27FC236}">
                <a16:creationId xmlns:a16="http://schemas.microsoft.com/office/drawing/2014/main" id="{2B602B12-4D16-4A03-8DBF-17DBD0648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2443163"/>
            <a:ext cx="13525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Специальные подразделения ФПС, подразделения</a:t>
            </a:r>
          </a:p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обеспечения</a:t>
            </a:r>
          </a:p>
        </p:txBody>
      </p:sp>
      <p:sp>
        <p:nvSpPr>
          <p:cNvPr id="75797" name="Line 26">
            <a:extLst>
              <a:ext uri="{FF2B5EF4-FFF2-40B4-BE49-F238E27FC236}">
                <a16:creationId xmlns:a16="http://schemas.microsoft.com/office/drawing/2014/main" id="{8F93356D-362B-4191-BA30-5A8048CAD3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1625" y="5922963"/>
            <a:ext cx="12493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8" name="Rectangle 27">
            <a:extLst>
              <a:ext uri="{FF2B5EF4-FFF2-40B4-BE49-F238E27FC236}">
                <a16:creationId xmlns:a16="http://schemas.microsoft.com/office/drawing/2014/main" id="{F20DD811-FAD7-430E-81A9-65D4D23E7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5" y="6084888"/>
            <a:ext cx="1079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sz="800">
                <a:latin typeface="Times New Roman" panose="02020603050405020304" pitchFamily="18" charset="0"/>
              </a:rPr>
              <a:t>Территориальные,  объектовые и договорные подразделения</a:t>
            </a:r>
          </a:p>
        </p:txBody>
      </p:sp>
      <p:sp>
        <p:nvSpPr>
          <p:cNvPr id="75799" name="Rectangle 28">
            <a:extLst>
              <a:ext uri="{FF2B5EF4-FFF2-40B4-BE49-F238E27FC236}">
                <a16:creationId xmlns:a16="http://schemas.microsoft.com/office/drawing/2014/main" id="{4843D4CF-DE77-4520-BA6A-0F1EC3ED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5278438"/>
            <a:ext cx="118745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en-US" sz="800">
                <a:latin typeface="Times New Roman" panose="02020603050405020304" pitchFamily="18" charset="0"/>
              </a:rPr>
              <a:t>Орган управления - структурное подразделение ГУ МЧС России по субъекту РФ</a:t>
            </a:r>
          </a:p>
        </p:txBody>
      </p:sp>
      <p:sp>
        <p:nvSpPr>
          <p:cNvPr id="75800" name="Rectangle 29">
            <a:extLst>
              <a:ext uri="{FF2B5EF4-FFF2-40B4-BE49-F238E27FC236}">
                <a16:creationId xmlns:a16="http://schemas.microsoft.com/office/drawing/2014/main" id="{40297FA2-DCB1-4EC4-95B3-575B86CBC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4778375"/>
            <a:ext cx="8475663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/>
              <a:t>            Региональный                                                                                      уровень</a:t>
            </a:r>
          </a:p>
        </p:txBody>
      </p:sp>
      <p:sp>
        <p:nvSpPr>
          <p:cNvPr id="75801" name="Text Box 30">
            <a:extLst>
              <a:ext uri="{FF2B5EF4-FFF2-40B4-BE49-F238E27FC236}">
                <a16:creationId xmlns:a16="http://schemas.microsoft.com/office/drawing/2014/main" id="{EA693D8E-EAA3-448C-B17A-C414B06E9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697288"/>
            <a:ext cx="11874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Орган управления - структурное подразделение РЦ</a:t>
            </a:r>
          </a:p>
        </p:txBody>
      </p:sp>
      <p:sp>
        <p:nvSpPr>
          <p:cNvPr id="75802" name="Rectangle 31">
            <a:extLst>
              <a:ext uri="{FF2B5EF4-FFF2-40B4-BE49-F238E27FC236}">
                <a16:creationId xmlns:a16="http://schemas.microsoft.com/office/drawing/2014/main" id="{A29C45B2-E515-4F14-8ADF-40FC182A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2624138"/>
            <a:ext cx="10572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Центр обеспечения деятельности ГИМС</a:t>
            </a:r>
          </a:p>
        </p:txBody>
      </p:sp>
      <p:sp>
        <p:nvSpPr>
          <p:cNvPr id="75803" name="Line 32">
            <a:extLst>
              <a:ext uri="{FF2B5EF4-FFF2-40B4-BE49-F238E27FC236}">
                <a16:creationId xmlns:a16="http://schemas.microsoft.com/office/drawing/2014/main" id="{6C66A6E3-7743-4752-95AE-347D15B2B8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6338" y="5889625"/>
            <a:ext cx="116046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4" name="Rectangle 33">
            <a:extLst>
              <a:ext uri="{FF2B5EF4-FFF2-40B4-BE49-F238E27FC236}">
                <a16:creationId xmlns:a16="http://schemas.microsoft.com/office/drawing/2014/main" id="{26828D11-AE82-432C-B1DD-F4C5E2ACA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6088063"/>
            <a:ext cx="10572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Центры ГИМС </a:t>
            </a:r>
          </a:p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по субъектам РФ</a:t>
            </a:r>
          </a:p>
        </p:txBody>
      </p:sp>
      <p:sp>
        <p:nvSpPr>
          <p:cNvPr id="75805" name="Rectangle 34">
            <a:extLst>
              <a:ext uri="{FF2B5EF4-FFF2-40B4-BE49-F238E27FC236}">
                <a16:creationId xmlns:a16="http://schemas.microsoft.com/office/drawing/2014/main" id="{76EA8E7A-2C1F-47C2-AA98-408B76F0C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5354638"/>
            <a:ext cx="1055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en-US" sz="800">
                <a:latin typeface="Times New Roman" panose="02020603050405020304" pitchFamily="18" charset="0"/>
              </a:rPr>
              <a:t>Орган управления - структурное подразделение ГУ МЧС России по субъекту РФ</a:t>
            </a:r>
          </a:p>
        </p:txBody>
      </p:sp>
      <p:sp>
        <p:nvSpPr>
          <p:cNvPr id="75806" name="Rectangle 35">
            <a:extLst>
              <a:ext uri="{FF2B5EF4-FFF2-40B4-BE49-F238E27FC236}">
                <a16:creationId xmlns:a16="http://schemas.microsoft.com/office/drawing/2014/main" id="{2E86CD19-59AA-4A36-93ED-F9EF6E2F5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2624138"/>
            <a:ext cx="116205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АСФ центрального подчинения</a:t>
            </a:r>
          </a:p>
        </p:txBody>
      </p:sp>
      <p:sp>
        <p:nvSpPr>
          <p:cNvPr id="75807" name="Line 36">
            <a:extLst>
              <a:ext uri="{FF2B5EF4-FFF2-40B4-BE49-F238E27FC236}">
                <a16:creationId xmlns:a16="http://schemas.microsoft.com/office/drawing/2014/main" id="{622B8898-E899-4088-BB3E-F94731FDB0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4138" y="4076700"/>
            <a:ext cx="12033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8" name="Rectangle 37">
            <a:extLst>
              <a:ext uri="{FF2B5EF4-FFF2-40B4-BE49-F238E27FC236}">
                <a16:creationId xmlns:a16="http://schemas.microsoft.com/office/drawing/2014/main" id="{9F1E42F9-47D2-46B1-BAA2-E8E8E6FD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438" y="4191000"/>
            <a:ext cx="12033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АСФ регионального подчинения</a:t>
            </a:r>
          </a:p>
        </p:txBody>
      </p:sp>
      <p:sp>
        <p:nvSpPr>
          <p:cNvPr id="75809" name="Line 38">
            <a:extLst>
              <a:ext uri="{FF2B5EF4-FFF2-40B4-BE49-F238E27FC236}">
                <a16:creationId xmlns:a16="http://schemas.microsoft.com/office/drawing/2014/main" id="{A970743D-7EA8-4299-9DC5-E1D3871C0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9688" y="5889625"/>
            <a:ext cx="12573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0" name="Rectangle 39">
            <a:extLst>
              <a:ext uri="{FF2B5EF4-FFF2-40B4-BE49-F238E27FC236}">
                <a16:creationId xmlns:a16="http://schemas.microsoft.com/office/drawing/2014/main" id="{581579DA-5948-4C01-BE6C-D5802667A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925" y="6088063"/>
            <a:ext cx="1041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АСФ по субъектам РФ</a:t>
            </a:r>
          </a:p>
        </p:txBody>
      </p:sp>
      <p:sp>
        <p:nvSpPr>
          <p:cNvPr id="75811" name="Rectangle 40">
            <a:extLst>
              <a:ext uri="{FF2B5EF4-FFF2-40B4-BE49-F238E27FC236}">
                <a16:creationId xmlns:a16="http://schemas.microsoft.com/office/drawing/2014/main" id="{623C5253-616E-4822-86DF-73B4D27CB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5194300"/>
            <a:ext cx="10429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en-US" sz="800">
                <a:latin typeface="Times New Roman" panose="02020603050405020304" pitchFamily="18" charset="0"/>
              </a:rPr>
              <a:t>Орган управления - структурное подразделение ГУ МЧС России по субъекту РФ</a:t>
            </a:r>
          </a:p>
        </p:txBody>
      </p:sp>
      <p:sp>
        <p:nvSpPr>
          <p:cNvPr id="75812" name="Text Box 41">
            <a:extLst>
              <a:ext uri="{FF2B5EF4-FFF2-40B4-BE49-F238E27FC236}">
                <a16:creationId xmlns:a16="http://schemas.microsoft.com/office/drawing/2014/main" id="{FE02D938-491D-418A-942C-312B334B4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3711575"/>
            <a:ext cx="10398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Орган управления - структурное подразделение РЦ</a:t>
            </a:r>
          </a:p>
        </p:txBody>
      </p:sp>
      <p:sp>
        <p:nvSpPr>
          <p:cNvPr id="75813" name="Text Box 42">
            <a:extLst>
              <a:ext uri="{FF2B5EF4-FFF2-40B4-BE49-F238E27FC236}">
                <a16:creationId xmlns:a16="http://schemas.microsoft.com/office/drawing/2014/main" id="{921B0118-20E9-4AA9-9047-E93940477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438" y="3495675"/>
            <a:ext cx="1203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latin typeface="Times New Roman" panose="02020603050405020304" pitchFamily="18" charset="0"/>
              </a:rPr>
              <a:t>Орган управления - структурное подразделение РЦ</a:t>
            </a:r>
          </a:p>
        </p:txBody>
      </p:sp>
      <p:sp>
        <p:nvSpPr>
          <p:cNvPr id="75814" name="Rectangle 43">
            <a:extLst>
              <a:ext uri="{FF2B5EF4-FFF2-40B4-BE49-F238E27FC236}">
                <a16:creationId xmlns:a16="http://schemas.microsoft.com/office/drawing/2014/main" id="{825A80D4-FF25-4FD4-A779-3103C183F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3205163"/>
            <a:ext cx="8494713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/>
              <a:t>         Межрегиональный                                                                                  уровень</a:t>
            </a:r>
          </a:p>
        </p:txBody>
      </p:sp>
      <p:sp>
        <p:nvSpPr>
          <p:cNvPr id="75815" name="Line 44">
            <a:extLst>
              <a:ext uri="{FF2B5EF4-FFF2-40B4-BE49-F238E27FC236}">
                <a16:creationId xmlns:a16="http://schemas.microsoft.com/office/drawing/2014/main" id="{EAE6BA53-3BDD-431F-9F27-E6121620E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4300" y="1293813"/>
            <a:ext cx="3175" cy="665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6" name="Rectangle 45">
            <a:extLst>
              <a:ext uri="{FF2B5EF4-FFF2-40B4-BE49-F238E27FC236}">
                <a16:creationId xmlns:a16="http://schemas.microsoft.com/office/drawing/2014/main" id="{86451F4A-0C20-418B-84EF-F05EDCC8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38" y="3281363"/>
            <a:ext cx="1708150" cy="658812"/>
          </a:xfrm>
          <a:prstGeom prst="rect">
            <a:avLst/>
          </a:prstGeom>
          <a:gradFill rotWithShape="1">
            <a:gsLst>
              <a:gs pos="0">
                <a:srgbClr val="99CCFF">
                  <a:alpha val="99001"/>
                </a:srgbClr>
              </a:gs>
              <a:gs pos="100000">
                <a:srgbClr val="CCFFFF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lIns="87261" tIns="43630" rIns="87261" bIns="43630" anchor="ctr">
            <a:flatTx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latin typeface="Times New Roman" panose="02020603050405020304" pitchFamily="18" charset="0"/>
              </a:rPr>
              <a:t>Региональные центры</a:t>
            </a:r>
          </a:p>
        </p:txBody>
      </p:sp>
      <p:sp>
        <p:nvSpPr>
          <p:cNvPr id="75817" name="Rectangle 46">
            <a:extLst>
              <a:ext uri="{FF2B5EF4-FFF2-40B4-BE49-F238E27FC236}">
                <a16:creationId xmlns:a16="http://schemas.microsoft.com/office/drawing/2014/main" id="{26EB7B66-DF60-464F-90C4-192788F1F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1854200"/>
            <a:ext cx="1708150" cy="636588"/>
          </a:xfrm>
          <a:prstGeom prst="rect">
            <a:avLst/>
          </a:prstGeom>
          <a:gradFill rotWithShape="1">
            <a:gsLst>
              <a:gs pos="0">
                <a:srgbClr val="99CCFF">
                  <a:alpha val="99001"/>
                </a:srgbClr>
              </a:gs>
              <a:gs pos="100000">
                <a:srgbClr val="CCFFFF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lIns="87261" tIns="43630" rIns="87261" bIns="43630" anchor="ctr">
            <a:flatTx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latin typeface="Times New Roman" panose="02020603050405020304" pitchFamily="18" charset="0"/>
              </a:rPr>
              <a:t>НЦУКС</a:t>
            </a:r>
          </a:p>
        </p:txBody>
      </p:sp>
      <p:sp>
        <p:nvSpPr>
          <p:cNvPr id="75818" name="Rectangle 47">
            <a:extLst>
              <a:ext uri="{FF2B5EF4-FFF2-40B4-BE49-F238E27FC236}">
                <a16:creationId xmlns:a16="http://schemas.microsoft.com/office/drawing/2014/main" id="{635B3A84-BAFC-4E85-BF42-07C434D14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38" y="4848225"/>
            <a:ext cx="1708150" cy="615950"/>
          </a:xfrm>
          <a:prstGeom prst="rect">
            <a:avLst/>
          </a:prstGeom>
          <a:gradFill rotWithShape="1">
            <a:gsLst>
              <a:gs pos="0">
                <a:srgbClr val="99CCFF">
                  <a:alpha val="99001"/>
                </a:srgbClr>
              </a:gs>
              <a:gs pos="100000">
                <a:srgbClr val="CCFFFF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lIns="87261" tIns="43630" rIns="87261" bIns="43630" anchor="ctr">
            <a:flatTx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latin typeface="Times New Roman" panose="02020603050405020304" pitchFamily="18" charset="0"/>
              </a:rPr>
              <a:t>Главные управления по субъектам РФ</a:t>
            </a:r>
          </a:p>
        </p:txBody>
      </p:sp>
      <p:sp>
        <p:nvSpPr>
          <p:cNvPr id="75819" name="Line 48">
            <a:extLst>
              <a:ext uri="{FF2B5EF4-FFF2-40B4-BE49-F238E27FC236}">
                <a16:creationId xmlns:a16="http://schemas.microsoft.com/office/drawing/2014/main" id="{03E782C5-0984-4ACF-A706-33EDED949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5038" y="3321050"/>
            <a:ext cx="215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0" name="Line 49">
            <a:extLst>
              <a:ext uri="{FF2B5EF4-FFF2-40B4-BE49-F238E27FC236}">
                <a16:creationId xmlns:a16="http://schemas.microsoft.com/office/drawing/2014/main" id="{0AAC6436-C5DC-4338-B365-C97A5D2DAF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938" y="3330575"/>
            <a:ext cx="0" cy="712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1" name="Line 50">
            <a:extLst>
              <a:ext uri="{FF2B5EF4-FFF2-40B4-BE49-F238E27FC236}">
                <a16:creationId xmlns:a16="http://schemas.microsoft.com/office/drawing/2014/main" id="{D996E825-10D4-4D0C-9BE6-B998915EE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5038" y="4933950"/>
            <a:ext cx="215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2" name="Line 51">
            <a:extLst>
              <a:ext uri="{FF2B5EF4-FFF2-40B4-BE49-F238E27FC236}">
                <a16:creationId xmlns:a16="http://schemas.microsoft.com/office/drawing/2014/main" id="{22E6C8B7-1F7F-46B6-A632-BE3C72A2D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938" y="4933950"/>
            <a:ext cx="0" cy="474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3" name="Rectangle 52">
            <a:extLst>
              <a:ext uri="{FF2B5EF4-FFF2-40B4-BE49-F238E27FC236}">
                <a16:creationId xmlns:a16="http://schemas.microsoft.com/office/drawing/2014/main" id="{9B6CAA80-55AB-409D-929F-A9CC166FD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538" y="981075"/>
            <a:ext cx="3144837" cy="609600"/>
          </a:xfrm>
          <a:prstGeom prst="rect">
            <a:avLst/>
          </a:prstGeom>
          <a:gradFill rotWithShape="1">
            <a:gsLst>
              <a:gs pos="0">
                <a:srgbClr val="99CCFF">
                  <a:alpha val="99001"/>
                </a:srgbClr>
              </a:gs>
              <a:gs pos="100000">
                <a:srgbClr val="CCFFFF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wrap="none" lIns="87261" tIns="43630" rIns="87261" bIns="43630" anchor="ctr">
            <a:flatTx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600" b="1">
                <a:latin typeface="Times New Roman" panose="02020603050405020304" pitchFamily="18" charset="0"/>
              </a:rPr>
              <a:t>Центральный аппарат</a:t>
            </a:r>
          </a:p>
        </p:txBody>
      </p:sp>
      <p:sp>
        <p:nvSpPr>
          <p:cNvPr id="75824" name="Rectangle 53">
            <a:extLst>
              <a:ext uri="{FF2B5EF4-FFF2-40B4-BE49-F238E27FC236}">
                <a16:creationId xmlns:a16="http://schemas.microsoft.com/office/drawing/2014/main" id="{BBEC7C4D-67EB-4903-B1E6-6C20DBA3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1133475"/>
            <a:ext cx="1422400" cy="457200"/>
          </a:xfrm>
          <a:prstGeom prst="rect">
            <a:avLst/>
          </a:prstGeom>
          <a:gradFill rotWithShape="1">
            <a:gsLst>
              <a:gs pos="0">
                <a:srgbClr val="99CCFF">
                  <a:alpha val="99001"/>
                </a:srgbClr>
              </a:gs>
              <a:gs pos="100000">
                <a:srgbClr val="CCFFFF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lIns="0" tIns="0" rIns="0" bIns="0" anchor="ctr">
            <a:flatTx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000" b="1">
                <a:latin typeface="Times New Roman" panose="02020603050405020304" pitchFamily="18" charset="0"/>
              </a:rPr>
              <a:t>Авиация МЧС России</a:t>
            </a:r>
          </a:p>
        </p:txBody>
      </p:sp>
      <p:sp>
        <p:nvSpPr>
          <p:cNvPr id="75825" name="Rectangle 54">
            <a:extLst>
              <a:ext uri="{FF2B5EF4-FFF2-40B4-BE49-F238E27FC236}">
                <a16:creationId xmlns:a16="http://schemas.microsoft.com/office/drawing/2014/main" id="{DA0C06D5-2AF5-4CA2-B37B-2F1E34BE9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3" y="1058863"/>
            <a:ext cx="1708150" cy="457200"/>
          </a:xfrm>
          <a:prstGeom prst="rect">
            <a:avLst/>
          </a:prstGeom>
          <a:gradFill rotWithShape="1">
            <a:gsLst>
              <a:gs pos="0">
                <a:srgbClr val="99CCFF">
                  <a:alpha val="99001"/>
                </a:srgbClr>
              </a:gs>
              <a:gs pos="100000">
                <a:srgbClr val="CCFFFF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lIns="87261" tIns="43630" rIns="87261" bIns="43630" anchor="ctr">
            <a:flatTx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en-US" sz="800" b="1">
                <a:latin typeface="Times New Roman" panose="02020603050405020304" pitchFamily="18" charset="0"/>
              </a:rPr>
              <a:t>Организации, находящиеся в ведении МЧС России</a:t>
            </a:r>
          </a:p>
          <a:p>
            <a:pPr algn="ctr">
              <a:lnSpc>
                <a:spcPct val="90000"/>
              </a:lnSpc>
            </a:pPr>
            <a:r>
              <a:rPr lang="ru-RU" altLang="en-US" sz="600" b="1">
                <a:latin typeface="Times New Roman" panose="02020603050405020304" pitchFamily="18" charset="0"/>
              </a:rPr>
              <a:t>(ВНИИ, ВУЗы, медицинские и другие учреждения</a:t>
            </a:r>
            <a:r>
              <a:rPr lang="ru-RU" altLang="en-US" sz="600" b="1"/>
              <a:t>)</a:t>
            </a:r>
            <a:endParaRPr lang="ru-RU" altLang="en-US" sz="1200" b="1">
              <a:latin typeface="Times New Roman" panose="02020603050405020304" pitchFamily="18" charset="0"/>
            </a:endParaRPr>
          </a:p>
        </p:txBody>
      </p:sp>
      <p:sp>
        <p:nvSpPr>
          <p:cNvPr id="75826" name="Line 55">
            <a:extLst>
              <a:ext uri="{FF2B5EF4-FFF2-40B4-BE49-F238E27FC236}">
                <a16:creationId xmlns:a16="http://schemas.microsoft.com/office/drawing/2014/main" id="{9AF0D0AD-3ABD-4130-8B51-6287E41A9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238" y="1595438"/>
            <a:ext cx="75485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7" name="Text Box 56">
            <a:extLst>
              <a:ext uri="{FF2B5EF4-FFF2-40B4-BE49-F238E27FC236}">
                <a16:creationId xmlns:a16="http://schemas.microsoft.com/office/drawing/2014/main" id="{696A9257-7F34-47D0-ABCD-D9BCD0A9D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1888" y="1728788"/>
            <a:ext cx="1381125" cy="504825"/>
          </a:xfrm>
          <a:prstGeom prst="rect">
            <a:avLst/>
          </a:prstGeom>
          <a:solidFill>
            <a:srgbClr val="FFFF85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0851" tIns="40426" rIns="80851" bIns="40426">
            <a:spAutoFit/>
          </a:bodyPr>
          <a:lstStyle>
            <a:lvl1pPr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en-US" sz="900" b="1">
                <a:latin typeface="Times New Roman" panose="02020603050405020304" pitchFamily="18" charset="0"/>
              </a:rPr>
              <a:t>Государственная инспекция по маломерным судам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altLang="en-US" sz="900" b="1">
                <a:latin typeface="Times New Roman" panose="02020603050405020304" pitchFamily="18" charset="0"/>
              </a:rPr>
              <a:t>МЧС России</a:t>
            </a:r>
          </a:p>
        </p:txBody>
      </p:sp>
      <p:sp>
        <p:nvSpPr>
          <p:cNvPr id="75828" name="Text Box 57">
            <a:extLst>
              <a:ext uri="{FF2B5EF4-FFF2-40B4-BE49-F238E27FC236}">
                <a16:creationId xmlns:a16="http://schemas.microsoft.com/office/drawing/2014/main" id="{16FF8366-CC22-4CD1-A419-D20AC8396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8" y="1728788"/>
            <a:ext cx="1317625" cy="533400"/>
          </a:xfrm>
          <a:prstGeom prst="rect">
            <a:avLst/>
          </a:prstGeom>
          <a:solidFill>
            <a:srgbClr val="D7FF65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0851" tIns="40426" rIns="80851" bIns="40426" anchor="ctr"/>
          <a:lstStyle>
            <a:lvl1pPr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en-US" sz="900" b="1">
                <a:latin typeface="Times New Roman" panose="02020603050405020304" pitchFamily="18" charset="0"/>
              </a:rPr>
              <a:t>Федеральная аварийно-спасательная служба</a:t>
            </a:r>
            <a:endParaRPr lang="ru-RU" altLang="en-US" sz="9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829" name="Text Box 58">
            <a:extLst>
              <a:ext uri="{FF2B5EF4-FFF2-40B4-BE49-F238E27FC236}">
                <a16:creationId xmlns:a16="http://schemas.microsoft.com/office/drawing/2014/main" id="{4B3207EA-58D9-4321-A64D-555453E72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1728788"/>
            <a:ext cx="1350963" cy="611187"/>
          </a:xfrm>
          <a:prstGeom prst="rect">
            <a:avLst/>
          </a:prstGeom>
          <a:solidFill>
            <a:srgbClr val="FFC39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0851" tIns="40426" rIns="80851" bIns="40426" anchor="ctr"/>
          <a:lstStyle>
            <a:lvl1pPr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8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en-US" sz="1200" b="1">
                <a:latin typeface="Times New Roman" panose="02020603050405020304" pitchFamily="18" charset="0"/>
              </a:rPr>
              <a:t>Воинские спасательные формирования</a:t>
            </a:r>
          </a:p>
        </p:txBody>
      </p:sp>
      <p:sp>
        <p:nvSpPr>
          <p:cNvPr id="75830" name="Line 59">
            <a:extLst>
              <a:ext uri="{FF2B5EF4-FFF2-40B4-BE49-F238E27FC236}">
                <a16:creationId xmlns:a16="http://schemas.microsoft.com/office/drawing/2014/main" id="{BF9837B4-1BB3-4DFB-90A7-AA43064CE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1209675"/>
            <a:ext cx="1211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1" name="Line 60">
            <a:extLst>
              <a:ext uri="{FF2B5EF4-FFF2-40B4-BE49-F238E27FC236}">
                <a16:creationId xmlns:a16="http://schemas.microsoft.com/office/drawing/2014/main" id="{4BD259BD-9239-444E-A106-79D391312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7588" y="1133475"/>
            <a:ext cx="784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2" name="Line 61">
            <a:extLst>
              <a:ext uri="{FF2B5EF4-FFF2-40B4-BE49-F238E27FC236}">
                <a16:creationId xmlns:a16="http://schemas.microsoft.com/office/drawing/2014/main" id="{AD49C71D-9C6D-4F89-9EC9-BBDED15AC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3663" y="2489200"/>
            <a:ext cx="0" cy="29225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3" name="Rectangle 62">
            <a:extLst>
              <a:ext uri="{FF2B5EF4-FFF2-40B4-BE49-F238E27FC236}">
                <a16:creationId xmlns:a16="http://schemas.microsoft.com/office/drawing/2014/main" id="{D05604BC-BE5C-4A13-9496-2ED575501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4110038"/>
            <a:ext cx="1708150" cy="593725"/>
          </a:xfrm>
          <a:prstGeom prst="rect">
            <a:avLst/>
          </a:prstGeom>
          <a:gradFill rotWithShape="1">
            <a:gsLst>
              <a:gs pos="0">
                <a:srgbClr val="99CCFF">
                  <a:alpha val="99001"/>
                </a:srgbClr>
              </a:gs>
              <a:gs pos="100000">
                <a:srgbClr val="CCFFFF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lIns="87261" tIns="43630" rIns="87261" bIns="43630" anchor="ctr">
            <a:flatTx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latin typeface="Times New Roman" panose="02020603050405020304" pitchFamily="18" charset="0"/>
              </a:rPr>
              <a:t>ЦУКСы</a:t>
            </a:r>
          </a:p>
        </p:txBody>
      </p:sp>
      <p:sp>
        <p:nvSpPr>
          <p:cNvPr id="75834" name="Rectangle 63">
            <a:extLst>
              <a:ext uri="{FF2B5EF4-FFF2-40B4-BE49-F238E27FC236}">
                <a16:creationId xmlns:a16="http://schemas.microsoft.com/office/drawing/2014/main" id="{2CAE26C9-E743-476C-8100-C4EC7F5A0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6102350"/>
            <a:ext cx="2787650" cy="70326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100000">
                <a:srgbClr val="FF0000">
                  <a:alpha val="99001"/>
                </a:srgbClr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760000"/>
            </a:contourClr>
          </a:sp3d>
        </p:spPr>
        <p:txBody>
          <a:bodyPr lIns="87261" tIns="43630" rIns="87261" bIns="43630" anchor="ctr">
            <a:flatTx/>
          </a:bodyPr>
          <a:lstStyle>
            <a:lvl1pPr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bg1"/>
                </a:solidFill>
                <a:latin typeface="Times New Roman" panose="02020603050405020304" pitchFamily="18" charset="0"/>
              </a:rPr>
              <a:t>Специальные формирования, создаваемые на военное временя в целях решения задач ГО (СФ ГО)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>
            <a:extLst>
              <a:ext uri="{FF2B5EF4-FFF2-40B4-BE49-F238E27FC236}">
                <a16:creationId xmlns:a16="http://schemas.microsoft.com/office/drawing/2014/main" id="{697F02D7-4C66-4E0D-8B11-C2B421C2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733550"/>
            <a:ext cx="3016250" cy="4838700"/>
          </a:xfrm>
          <a:prstGeom prst="rect">
            <a:avLst/>
          </a:prstGeom>
          <a:noFill/>
          <a:ln w="9525">
            <a:solidFill>
              <a:srgbClr val="BC7D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3" name="Text Box 3">
            <a:extLst>
              <a:ext uri="{FF2B5EF4-FFF2-40B4-BE49-F238E27FC236}">
                <a16:creationId xmlns:a16="http://schemas.microsoft.com/office/drawing/2014/main" id="{26A344C2-DB62-4CF3-B1FF-9AE4E4884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981075"/>
            <a:ext cx="4464050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sz="2400" b="1" i="1">
                <a:solidFill>
                  <a:srgbClr val="FF0000"/>
                </a:solidFill>
                <a:latin typeface="Courier New" pitchFamily="49" charset="0"/>
              </a:rPr>
              <a:t>В России государственная организация защиты населения берет свое начало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ru-RU" sz="2400" b="1" i="1">
                <a:solidFill>
                  <a:srgbClr val="FF0000"/>
                </a:solidFill>
                <a:latin typeface="Courier New" pitchFamily="49" charset="0"/>
              </a:rPr>
              <a:t>4 октября 1932 г.,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ru-RU" sz="2400" b="1" i="1">
                <a:solidFill>
                  <a:srgbClr val="FF0000"/>
                </a:solidFill>
                <a:latin typeface="Courier New" pitchFamily="49" charset="0"/>
              </a:rPr>
              <a:t>с утверждения Советом Народных Комиссаров Положения о Местной противовоздушной обороне</a:t>
            </a:r>
          </a:p>
          <a:p>
            <a:pPr>
              <a:spcBef>
                <a:spcPct val="50000"/>
              </a:spcBef>
              <a:defRPr/>
            </a:pPr>
            <a:endParaRPr lang="ru-RU" sz="2400" b="1" i="1">
              <a:latin typeface="Courier New" pitchFamily="49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2">
            <a:extLst>
              <a:ext uri="{FF2B5EF4-FFF2-40B4-BE49-F238E27FC236}">
                <a16:creationId xmlns:a16="http://schemas.microsoft.com/office/drawing/2014/main" id="{A8F3F279-B733-4A98-95DB-88AA1A877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688" y="142875"/>
            <a:ext cx="235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en-US" i="1" u="sng">
                <a:solidFill>
                  <a:srgbClr val="0000D5"/>
                </a:solidFill>
              </a:rPr>
              <a:t>вариант</a:t>
            </a:r>
          </a:p>
        </p:txBody>
      </p:sp>
      <p:sp>
        <p:nvSpPr>
          <p:cNvPr id="76803" name="TextBox 3">
            <a:extLst>
              <a:ext uri="{FF2B5EF4-FFF2-40B4-BE49-F238E27FC236}">
                <a16:creationId xmlns:a16="http://schemas.microsoft.com/office/drawing/2014/main" id="{A0B14FEC-C14C-4925-9C8A-83DECA4F6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642938"/>
            <a:ext cx="821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>
                <a:solidFill>
                  <a:srgbClr val="0000D5"/>
                </a:solidFill>
              </a:rPr>
              <a:t>Специальные формирования создаются по двум направлениям:</a:t>
            </a:r>
          </a:p>
        </p:txBody>
      </p:sp>
      <p:sp>
        <p:nvSpPr>
          <p:cNvPr id="76804" name="TextBox 4">
            <a:extLst>
              <a:ext uri="{FF2B5EF4-FFF2-40B4-BE49-F238E27FC236}">
                <a16:creationId xmlns:a16="http://schemas.microsoft.com/office/drawing/2014/main" id="{873221A9-51AC-4C32-8210-A1E32864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500188"/>
            <a:ext cx="4286250" cy="25860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>
                <a:solidFill>
                  <a:srgbClr val="C00000"/>
                </a:solidFill>
              </a:rPr>
              <a:t>для обеспечения выполнения мероприятий гражданской обороны в военное время</a:t>
            </a:r>
            <a:endParaRPr lang="ru-RU" altLang="en-US">
              <a:solidFill>
                <a:srgbClr val="0000D5"/>
              </a:solidFill>
            </a:endParaRPr>
          </a:p>
          <a:p>
            <a:pPr eaLnBrk="1" hangingPunct="1"/>
            <a:endParaRPr lang="ru-RU" altLang="en-US">
              <a:solidFill>
                <a:srgbClr val="0000D5"/>
              </a:solidFill>
            </a:endParaRPr>
          </a:p>
          <a:p>
            <a:pPr eaLnBrk="1" hangingPunct="1"/>
            <a:r>
              <a:rPr lang="ru-RU" altLang="en-US">
                <a:solidFill>
                  <a:srgbClr val="0000D5"/>
                </a:solidFill>
              </a:rPr>
              <a:t>территориальными органами федеральных органов исполнительной власти на базе организаций, входящих в их ведение </a:t>
            </a:r>
          </a:p>
          <a:p>
            <a:pPr eaLnBrk="1" hangingPunct="1"/>
            <a:endParaRPr lang="ru-RU" altLang="en-US"/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9697760A-C4B9-401A-A20A-6B37190DD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1500188"/>
            <a:ext cx="3929063" cy="3692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>
                <a:solidFill>
                  <a:srgbClr val="C00000"/>
                </a:solidFill>
              </a:rPr>
              <a:t>для выполнения отдельных задач гражданской обороны в военное время</a:t>
            </a:r>
          </a:p>
          <a:p>
            <a:pPr eaLnBrk="1" hangingPunct="1"/>
            <a:endParaRPr lang="ru-RU" altLang="en-US">
              <a:solidFill>
                <a:srgbClr val="0000D5"/>
              </a:solidFill>
            </a:endParaRPr>
          </a:p>
          <a:p>
            <a:pPr eaLnBrk="1" hangingPunct="1"/>
            <a:r>
              <a:rPr lang="ru-RU" altLang="en-US">
                <a:solidFill>
                  <a:srgbClr val="0000D5"/>
                </a:solidFill>
              </a:rPr>
              <a:t>на базе существующих аварийно-спасательных формирований,  находящимися в ведении органов исполнительной власти субъектов Российской Федерации и муниципальных образований путем выдачи им мобилизационных заданий </a:t>
            </a:r>
          </a:p>
          <a:p>
            <a:pPr eaLnBrk="1" hangingPunct="1"/>
            <a:endParaRPr lang="ru-RU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8AADBA9F-1E97-4C15-9754-2DC1867EA9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115888"/>
            <a:ext cx="8229600" cy="433387"/>
          </a:xfrm>
        </p:spPr>
        <p:txBody>
          <a:bodyPr/>
          <a:lstStyle/>
          <a:p>
            <a:r>
              <a:rPr lang="ru-RU" altLang="en-US" sz="2800"/>
              <a:t>Специальные формирования создаются (вариант)</a:t>
            </a:r>
          </a:p>
        </p:txBody>
      </p:sp>
      <p:graphicFrame>
        <p:nvGraphicFramePr>
          <p:cNvPr id="40025" name="Group 89">
            <a:extLst>
              <a:ext uri="{FF2B5EF4-FFF2-40B4-BE49-F238E27FC236}">
                <a16:creationId xmlns:a16="http://schemas.microsoft.com/office/drawing/2014/main" id="{BB8F7E79-FC4F-47D4-B091-30C1CC863BE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95288" y="765175"/>
          <a:ext cx="8362950" cy="5359400"/>
        </p:xfrm>
        <a:graphic>
          <a:graphicData uri="http://schemas.openxmlformats.org/drawingml/2006/table">
            <a:tbl>
              <a:tblPr/>
              <a:tblGrid>
                <a:gridCol w="49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9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Задачи ГО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Формирователи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itchFamily="34" charset="0"/>
                        </a:rPr>
                        <a:t>Для обеспечения выполнения мероприятий ГО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Организация связи в целях обеспечения управления силами и средствами ГО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Минкомсвязи России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Эвакуация пострадавшего населения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Минтранс России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Срочное захоронение трупов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Минздравсоцразвития России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Обеспечение маскировки важных объектов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Спецстрой России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itchFamily="34" charset="0"/>
                        </a:rPr>
                        <a:t>Для выполнения задач ГО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12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а) обнаружение и обеззараживание районов РХБ заражения;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б) проведение пиротехнических работ, связанных с обезвреживанием авиационных бомб и фугасов в военное время;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в) обеспечение проведения аварийно-спасательных работ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ОИВ СРФ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(АСФ)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7856" name="Rectangle 65">
            <a:extLst>
              <a:ext uri="{FF2B5EF4-FFF2-40B4-BE49-F238E27FC236}">
                <a16:creationId xmlns:a16="http://schemas.microsoft.com/office/drawing/2014/main" id="{98BEEEB9-2FBB-4BDE-B9E8-094269C99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237288"/>
            <a:ext cx="8353425" cy="5048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b="1"/>
              <a:t>При создании СФ необходимо учитывать </a:t>
            </a:r>
          </a:p>
          <a:p>
            <a:pPr algn="ctr" eaLnBrk="1" hangingPunct="1"/>
            <a:r>
              <a:rPr lang="ru-RU" altLang="en-US" b="1"/>
              <a:t>особенности каждого субъекта Российской Федерации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низ 17">
            <a:extLst>
              <a:ext uri="{FF2B5EF4-FFF2-40B4-BE49-F238E27FC236}">
                <a16:creationId xmlns:a16="http://schemas.microsoft.com/office/drawing/2014/main" id="{0D03CA50-8788-4F05-B306-17CA70232D64}"/>
              </a:ext>
            </a:extLst>
          </p:cNvPr>
          <p:cNvSpPr/>
          <p:nvPr/>
        </p:nvSpPr>
        <p:spPr>
          <a:xfrm>
            <a:off x="4357688" y="642938"/>
            <a:ext cx="214312" cy="78581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низ 20">
            <a:extLst>
              <a:ext uri="{FF2B5EF4-FFF2-40B4-BE49-F238E27FC236}">
                <a16:creationId xmlns:a16="http://schemas.microsoft.com/office/drawing/2014/main" id="{98ECD48D-C181-4F9A-A125-21AB13A2BE98}"/>
              </a:ext>
            </a:extLst>
          </p:cNvPr>
          <p:cNvSpPr/>
          <p:nvPr/>
        </p:nvSpPr>
        <p:spPr>
          <a:xfrm rot="19615274">
            <a:off x="5195888" y="3621088"/>
            <a:ext cx="203200" cy="9540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низ 19">
            <a:extLst>
              <a:ext uri="{FF2B5EF4-FFF2-40B4-BE49-F238E27FC236}">
                <a16:creationId xmlns:a16="http://schemas.microsoft.com/office/drawing/2014/main" id="{103EB2D8-565E-4EC2-9D77-6C40075DA788}"/>
              </a:ext>
            </a:extLst>
          </p:cNvPr>
          <p:cNvSpPr/>
          <p:nvPr/>
        </p:nvSpPr>
        <p:spPr>
          <a:xfrm rot="2018157">
            <a:off x="3408363" y="3605213"/>
            <a:ext cx="168275" cy="100965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2493A935-C275-4A69-A77D-FF66BC701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16113"/>
            <a:ext cx="8424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268288" indent="-268288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Lucida Sans" pitchFamily="34" charset="0"/>
              <a:buNone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endParaRPr lang="ru-RU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46292-6C22-4BE8-A357-DB41C63B7A3E}"/>
              </a:ext>
            </a:extLst>
          </p:cNvPr>
          <p:cNvSpPr txBox="1"/>
          <p:nvPr/>
        </p:nvSpPr>
        <p:spPr>
          <a:xfrm>
            <a:off x="3429000" y="214313"/>
            <a:ext cx="2143125" cy="4619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182563" eaLnBrk="0" hangingPunct="0">
              <a:defRPr/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ru-RU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8CCD2-9543-46D1-8EC7-D5D983C77D0E}"/>
              </a:ext>
            </a:extLst>
          </p:cNvPr>
          <p:cNvSpPr txBox="1"/>
          <p:nvPr/>
        </p:nvSpPr>
        <p:spPr>
          <a:xfrm>
            <a:off x="1000125" y="1428750"/>
            <a:ext cx="7358063" cy="6461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182563" eaLnBrk="0" hangingPunct="0">
              <a:defRPr/>
            </a:pPr>
            <a:r>
              <a:rPr lang="ru-RU">
                <a:solidFill>
                  <a:srgbClr val="244583"/>
                </a:solidFill>
                <a:latin typeface="Arial" pitchFamily="34" charset="0"/>
                <a:cs typeface="Arial" pitchFamily="34" charset="0"/>
              </a:rPr>
              <a:t>создание специальных формирований (СФ) </a:t>
            </a:r>
          </a:p>
          <a:p>
            <a:pPr algn="ctr" defTabSz="182563" eaLnBrk="0" hangingPunct="0">
              <a:defRPr/>
            </a:pPr>
            <a:r>
              <a:rPr lang="ru-RU">
                <a:solidFill>
                  <a:srgbClr val="244583"/>
                </a:solidFill>
                <a:latin typeface="Arial" pitchFamily="34" charset="0"/>
                <a:cs typeface="Arial" pitchFamily="34" charset="0"/>
              </a:rPr>
              <a:t>для решения задач гражданской обороны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3AA48-1F49-41AC-88E6-3D4F5BDC5CDB}"/>
              </a:ext>
            </a:extLst>
          </p:cNvPr>
          <p:cNvSpPr txBox="1"/>
          <p:nvPr/>
        </p:nvSpPr>
        <p:spPr>
          <a:xfrm>
            <a:off x="3286125" y="3286125"/>
            <a:ext cx="2500313" cy="4619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182563" eaLnBrk="0" hangingPunct="0">
              <a:defRPr/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Ограничения</a:t>
            </a:r>
            <a:endParaRPr lang="ru-RU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DCA9F-EFE5-4A7E-A43D-E2421E1799A9}"/>
              </a:ext>
            </a:extLst>
          </p:cNvPr>
          <p:cNvSpPr txBox="1"/>
          <p:nvPr/>
        </p:nvSpPr>
        <p:spPr>
          <a:xfrm>
            <a:off x="571500" y="4572000"/>
            <a:ext cx="3429000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182563" eaLnBrk="0" hangingPunct="0">
              <a:defRPr/>
            </a:pPr>
            <a:r>
              <a:rPr lang="ru-RU" b="1" u="sng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Численность л/с СФ:</a:t>
            </a:r>
          </a:p>
          <a:p>
            <a:pPr algn="ctr" defTabSz="182563" eaLnBrk="0" hangingPunct="0">
              <a:defRPr/>
            </a:pPr>
            <a:endParaRPr lang="ru-RU" b="1" u="sng">
              <a:solidFill>
                <a:srgbClr val="9A3D01"/>
              </a:solidFill>
              <a:latin typeface="Arial" pitchFamily="34" charset="0"/>
              <a:cs typeface="Arial" pitchFamily="34" charset="0"/>
            </a:endParaRPr>
          </a:p>
          <a:p>
            <a:pPr algn="ctr" defTabSz="182563" eaLnBrk="0" hangingPunct="0">
              <a:defRPr/>
            </a:pPr>
            <a:r>
              <a:rPr lang="ru-RU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не более 15 000 чел.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F1B00B-1FC0-4014-85C5-607B359F276E}"/>
              </a:ext>
            </a:extLst>
          </p:cNvPr>
          <p:cNvSpPr txBox="1"/>
          <p:nvPr/>
        </p:nvSpPr>
        <p:spPr>
          <a:xfrm>
            <a:off x="4286250" y="4572000"/>
            <a:ext cx="4357688" cy="1477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182563" eaLnBrk="0" hangingPunct="0">
              <a:defRPr/>
            </a:pPr>
            <a:r>
              <a:rPr lang="ru-RU" b="1" u="sng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Создаются</a:t>
            </a:r>
            <a:r>
              <a:rPr lang="ru-RU" b="1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defTabSz="182563" eaLnBrk="0" hangingPunct="0"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за счет сил и средств МЧС РФ  (2011-2012 г.г.) </a:t>
            </a:r>
          </a:p>
          <a:p>
            <a:pPr defTabSz="182563" eaLnBrk="0" hangingPunct="0">
              <a:buClr>
                <a:srgbClr val="FF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на базе других ФОИВ (2013-2015 г.г.)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Text Box 4">
            <a:extLst>
              <a:ext uri="{FF2B5EF4-FFF2-40B4-BE49-F238E27FC236}">
                <a16:creationId xmlns:a16="http://schemas.microsoft.com/office/drawing/2014/main" id="{F6896268-984B-4B79-BBDD-998165F03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29" y="589931"/>
            <a:ext cx="7704137" cy="3416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Задачи гражданской обороны, которые могут решаться СФ МЧС</a:t>
            </a:r>
          </a:p>
        </p:txBody>
      </p:sp>
      <p:sp>
        <p:nvSpPr>
          <p:cNvPr id="162821" name="Text Box 5">
            <a:extLst>
              <a:ext uri="{FF2B5EF4-FFF2-40B4-BE49-F238E27FC236}">
                <a16:creationId xmlns:a16="http://schemas.microsoft.com/office/drawing/2014/main" id="{B3120F32-3BC8-41A1-A0EB-7487DD69749A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071688" y="4092575"/>
            <a:ext cx="4143375" cy="265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2563" lvl="4" eaLnBrk="0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80000"/>
              <a:defRPr/>
            </a:pPr>
            <a:r>
              <a:rPr lang="ru-RU" sz="1400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проведение аварийно-спасательных работ;</a:t>
            </a:r>
          </a:p>
        </p:txBody>
      </p:sp>
      <p:sp>
        <p:nvSpPr>
          <p:cNvPr id="162822" name="Text Box 6">
            <a:extLst>
              <a:ext uri="{FF2B5EF4-FFF2-40B4-BE49-F238E27FC236}">
                <a16:creationId xmlns:a16="http://schemas.microsoft.com/office/drawing/2014/main" id="{9449DDF7-3818-447A-BEC6-C005F731784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071688" y="5572125"/>
            <a:ext cx="4143375" cy="265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2563" lvl="4" eaLnBrk="0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80000"/>
              <a:defRPr/>
            </a:pPr>
            <a:r>
              <a:rPr lang="ru-RU" sz="1400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борьба с пожарами</a:t>
            </a:r>
          </a:p>
        </p:txBody>
      </p:sp>
      <p:sp>
        <p:nvSpPr>
          <p:cNvPr id="162823" name="Text Box 7">
            <a:extLst>
              <a:ext uri="{FF2B5EF4-FFF2-40B4-BE49-F238E27FC236}">
                <a16:creationId xmlns:a16="http://schemas.microsoft.com/office/drawing/2014/main" id="{DE861AB9-BCC8-4C53-871E-A052D056E5A5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071688" y="4691063"/>
            <a:ext cx="4143375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2563">
              <a:defRPr/>
            </a:pPr>
            <a:r>
              <a:rPr lang="ru-RU" sz="14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1400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обеззараживание  техники, зданий, территорий, санитарная обработка населения</a:t>
            </a:r>
            <a:endParaRPr lang="ru-RU" sz="1200">
              <a:solidFill>
                <a:srgbClr val="9A3D0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4DA03BA2-87EA-465D-9A4D-CC2877121A0F}"/>
              </a:ext>
            </a:extLst>
          </p:cNvPr>
          <p:cNvSpPr>
            <a:spLocks noChangeShapeType="1"/>
          </p:cNvSpPr>
          <p:nvPr/>
        </p:nvSpPr>
        <p:spPr bwMode="ltGray">
          <a:xfrm>
            <a:off x="1357313" y="1643063"/>
            <a:ext cx="71913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Line 12">
            <a:extLst>
              <a:ext uri="{FF2B5EF4-FFF2-40B4-BE49-F238E27FC236}">
                <a16:creationId xmlns:a16="http://schemas.microsoft.com/office/drawing/2014/main" id="{341B4992-E8DB-46C0-8A65-5BBD83D02FF6}"/>
              </a:ext>
            </a:extLst>
          </p:cNvPr>
          <p:cNvSpPr>
            <a:spLocks noChangeShapeType="1"/>
          </p:cNvSpPr>
          <p:nvPr/>
        </p:nvSpPr>
        <p:spPr bwMode="ltGray">
          <a:xfrm>
            <a:off x="1357313" y="5715000"/>
            <a:ext cx="71913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DAAB5EE7-E986-41F9-8720-CC2CE8A7BC4F}"/>
              </a:ext>
            </a:extLst>
          </p:cNvPr>
          <p:cNvSpPr>
            <a:spLocks noChangeShapeType="1"/>
          </p:cNvSpPr>
          <p:nvPr/>
        </p:nvSpPr>
        <p:spPr bwMode="ltGray">
          <a:xfrm>
            <a:off x="1357313" y="3571875"/>
            <a:ext cx="71913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61FB197C-5F39-491A-B716-D1A053A75DC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071688" y="1500188"/>
            <a:ext cx="4143375" cy="13843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2563">
              <a:defRPr/>
            </a:pPr>
            <a:r>
              <a:rPr lang="ru-RU" sz="1400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разработка и осуществление мер направленных на сохранение объектов, необходимых для устойчивого функционирования экономики и выживания населения в военное время, обеспечение световой и других видов маскировки.</a:t>
            </a:r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31A85943-9D4A-4DE3-8845-7C9939379FD8}"/>
              </a:ext>
            </a:extLst>
          </p:cNvPr>
          <p:cNvSpPr>
            <a:spLocks noChangeShapeType="1"/>
          </p:cNvSpPr>
          <p:nvPr/>
        </p:nvSpPr>
        <p:spPr bwMode="ltGray">
          <a:xfrm>
            <a:off x="1357313" y="4976813"/>
            <a:ext cx="71913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E92783EC-02D6-43ED-885A-C5FE05F9A85B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786563" y="2928938"/>
            <a:ext cx="2195512" cy="1108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ru-RU" sz="1600">
                <a:solidFill>
                  <a:srgbClr val="862110"/>
                </a:solidFill>
                <a:latin typeface="Arial" pitchFamily="34" charset="0"/>
                <a:cs typeface="Arial" pitchFamily="34" charset="0"/>
              </a:rPr>
              <a:t>управление силами и средствами  МЧС, на основе устойчивой связи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02E6029-4224-4EA8-9BF9-E941B42BE0A5}"/>
              </a:ext>
            </a:extLst>
          </p:cNvPr>
          <p:cNvCxnSpPr>
            <a:endCxn id="23" idx="0"/>
          </p:cNvCxnSpPr>
          <p:nvPr/>
        </p:nvCxnSpPr>
        <p:spPr>
          <a:xfrm rot="5400000">
            <a:off x="-1037431" y="3321844"/>
            <a:ext cx="4787900" cy="158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 Box 5">
            <a:extLst>
              <a:ext uri="{FF2B5EF4-FFF2-40B4-BE49-F238E27FC236}">
                <a16:creationId xmlns:a16="http://schemas.microsoft.com/office/drawing/2014/main" id="{1A0CD21A-446A-4CD1-A70D-7867F5B28613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2071688" y="3286125"/>
            <a:ext cx="4143375" cy="4365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2563" lvl="4" eaLnBrk="0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80000"/>
              <a:defRPr/>
            </a:pPr>
            <a:r>
              <a:rPr lang="ru-RU" sz="1400">
                <a:solidFill>
                  <a:srgbClr val="9A3D01"/>
                </a:solidFill>
                <a:latin typeface="Arial" pitchFamily="34" charset="0"/>
                <a:cs typeface="Arial" pitchFamily="34" charset="0"/>
              </a:rPr>
              <a:t>обнаружение и обозначение районов РХБ заражения</a:t>
            </a:r>
          </a:p>
        </p:txBody>
      </p:sp>
      <p:sp>
        <p:nvSpPr>
          <p:cNvPr id="26" name="Line 12">
            <a:extLst>
              <a:ext uri="{FF2B5EF4-FFF2-40B4-BE49-F238E27FC236}">
                <a16:creationId xmlns:a16="http://schemas.microsoft.com/office/drawing/2014/main" id="{096358D3-4CE8-4E27-A114-4196B70551B0}"/>
              </a:ext>
            </a:extLst>
          </p:cNvPr>
          <p:cNvSpPr>
            <a:spLocks noChangeShapeType="1"/>
          </p:cNvSpPr>
          <p:nvPr/>
        </p:nvSpPr>
        <p:spPr bwMode="ltGray">
          <a:xfrm>
            <a:off x="1357313" y="4235450"/>
            <a:ext cx="71913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авая фигурная скобка 26">
            <a:extLst>
              <a:ext uri="{FF2B5EF4-FFF2-40B4-BE49-F238E27FC236}">
                <a16:creationId xmlns:a16="http://schemas.microsoft.com/office/drawing/2014/main" id="{BC545777-214C-4600-ADBA-D1C0C3D0B049}"/>
              </a:ext>
            </a:extLst>
          </p:cNvPr>
          <p:cNvSpPr/>
          <p:nvPr/>
        </p:nvSpPr>
        <p:spPr>
          <a:xfrm>
            <a:off x="6215063" y="1357313"/>
            <a:ext cx="428625" cy="4643437"/>
          </a:xfrm>
          <a:prstGeom prst="rightBrac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Стрелка вниз 27">
            <a:extLst>
              <a:ext uri="{FF2B5EF4-FFF2-40B4-BE49-F238E27FC236}">
                <a16:creationId xmlns:a16="http://schemas.microsoft.com/office/drawing/2014/main" id="{FB89B080-77F3-47DC-AC03-BD24CDF72E3C}"/>
              </a:ext>
            </a:extLst>
          </p:cNvPr>
          <p:cNvSpPr/>
          <p:nvPr/>
        </p:nvSpPr>
        <p:spPr>
          <a:xfrm>
            <a:off x="7786688" y="928688"/>
            <a:ext cx="214312" cy="192881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1">
            <a:extLst>
              <a:ext uri="{FF2B5EF4-FFF2-40B4-BE49-F238E27FC236}">
                <a16:creationId xmlns:a16="http://schemas.microsoft.com/office/drawing/2014/main" id="{47C7C0C8-A791-42B6-BA10-10EB1F403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28625"/>
            <a:ext cx="807243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 i="1">
                <a:solidFill>
                  <a:srgbClr val="C00000"/>
                </a:solidFill>
              </a:rPr>
              <a:t>Виды специальных формирований                                        </a:t>
            </a:r>
            <a:r>
              <a:rPr lang="ru-RU" altLang="en-US" sz="1600" b="1" i="1">
                <a:solidFill>
                  <a:srgbClr val="C00000"/>
                </a:solidFill>
              </a:rPr>
              <a:t>(</a:t>
            </a:r>
            <a:r>
              <a:rPr lang="ru-RU" altLang="en-US" sz="1600" b="1" i="1" u="sng">
                <a:solidFill>
                  <a:srgbClr val="C00000"/>
                </a:solidFill>
              </a:rPr>
              <a:t>вариант</a:t>
            </a:r>
            <a:r>
              <a:rPr lang="ru-RU" altLang="en-US" sz="1600" b="1" i="1">
                <a:solidFill>
                  <a:srgbClr val="C00000"/>
                </a:solidFill>
              </a:rPr>
              <a:t>)</a:t>
            </a:r>
          </a:p>
          <a:p>
            <a:pPr eaLnBrk="1" hangingPunct="1"/>
            <a:endParaRPr lang="ru-RU" altLang="en-US" b="1" i="1">
              <a:solidFill>
                <a:srgbClr val="C00000"/>
              </a:solidFill>
            </a:endParaRPr>
          </a:p>
          <a:p>
            <a:pPr eaLnBrk="1" hangingPunct="1"/>
            <a:endParaRPr lang="ru-RU" altLang="en-US" b="1" i="1">
              <a:solidFill>
                <a:srgbClr val="C00000"/>
              </a:solidFill>
            </a:endParaRPr>
          </a:p>
          <a:p>
            <a:pPr eaLnBrk="1" hangingPunct="1"/>
            <a:endParaRPr lang="ru-RU" altLang="en-US"/>
          </a:p>
          <a:p>
            <a:pPr eaLnBrk="1" hangingPunct="1"/>
            <a:r>
              <a:rPr lang="ru-RU" altLang="en-US"/>
              <a:t>Спасательный отряд                                                        70 – 90 чел.</a:t>
            </a:r>
          </a:p>
          <a:p>
            <a:pPr eaLnBrk="1" hangingPunct="1"/>
            <a:endParaRPr lang="ru-RU" altLang="en-US"/>
          </a:p>
          <a:p>
            <a:pPr eaLnBrk="1" hangingPunct="1"/>
            <a:r>
              <a:rPr lang="ru-RU" altLang="en-US"/>
              <a:t>Пожарно-спасательный отряд                                         100 – 120 чел.</a:t>
            </a:r>
          </a:p>
          <a:p>
            <a:pPr eaLnBrk="1" hangingPunct="1"/>
            <a:endParaRPr lang="ru-RU" altLang="en-US"/>
          </a:p>
          <a:p>
            <a:pPr eaLnBrk="1" hangingPunct="1"/>
            <a:r>
              <a:rPr lang="ru-RU" altLang="en-US"/>
              <a:t>Специализированный пожарно-спасательный отряд    150 – 250 чел.</a:t>
            </a:r>
          </a:p>
          <a:p>
            <a:pPr eaLnBrk="1" hangingPunct="1"/>
            <a:endParaRPr lang="ru-RU" altLang="en-US"/>
          </a:p>
          <a:p>
            <a:pPr eaLnBrk="1" hangingPunct="1"/>
            <a:r>
              <a:rPr lang="ru-RU" altLang="en-US"/>
              <a:t>Пожарно-спасательный центр                                          до 1200 чел.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:a16="http://schemas.microsoft.com/office/drawing/2014/main" id="{E4687C56-29C5-4631-900A-124945E3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26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3" name="Text Box 3">
            <a:extLst>
              <a:ext uri="{FF2B5EF4-FFF2-40B4-BE49-F238E27FC236}">
                <a16:creationId xmlns:a16="http://schemas.microsoft.com/office/drawing/2014/main" id="{EA6648DF-4FA2-4CFB-B505-DFDFBD0A9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85750"/>
            <a:ext cx="6640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200" b="1"/>
              <a:t>СХЕМА</a:t>
            </a:r>
          </a:p>
          <a:p>
            <a:pPr algn="ctr" eaLnBrk="1" hangingPunct="1"/>
            <a:r>
              <a:rPr lang="ru-RU" altLang="en-US" sz="1200" b="1"/>
              <a:t>организационно-штатной структуры Государственного учреждения города Москвы </a:t>
            </a:r>
          </a:p>
          <a:p>
            <a:pPr algn="ctr" eaLnBrk="1" hangingPunct="1"/>
            <a:r>
              <a:rPr lang="ru-RU" altLang="en-US" sz="1200" b="1"/>
              <a:t>«Пожарно-спасательный центр»</a:t>
            </a:r>
          </a:p>
        </p:txBody>
      </p:sp>
      <p:sp>
        <p:nvSpPr>
          <p:cNvPr id="81924" name="AutoShape 39">
            <a:extLst>
              <a:ext uri="{FF2B5EF4-FFF2-40B4-BE49-F238E27FC236}">
                <a16:creationId xmlns:a16="http://schemas.microsoft.com/office/drawing/2014/main" id="{FE88C300-7C27-4150-A5FE-8F0EF93E6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8" y="5562600"/>
            <a:ext cx="1265237" cy="581025"/>
          </a:xfrm>
          <a:prstGeom prst="flowChartProcess">
            <a:avLst/>
          </a:prstGeom>
          <a:solidFill>
            <a:srgbClr val="C7C78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800">
                <a:solidFill>
                  <a:srgbClr val="C00000"/>
                </a:solidFill>
                <a:latin typeface="Times New Roman" panose="02020603050405020304" pitchFamily="18" charset="0"/>
              </a:rPr>
              <a:t>Отделение по организации экспозиций пожарно-спасательной службы</a:t>
            </a:r>
          </a:p>
        </p:txBody>
      </p:sp>
      <p:cxnSp>
        <p:nvCxnSpPr>
          <p:cNvPr id="81925" name="AutoShape 58">
            <a:extLst>
              <a:ext uri="{FF2B5EF4-FFF2-40B4-BE49-F238E27FC236}">
                <a16:creationId xmlns:a16="http://schemas.microsoft.com/office/drawing/2014/main" id="{0EB5D7A0-CA58-4B6A-BA02-257C3B89A5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9700" y="2895600"/>
            <a:ext cx="1588" cy="22860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26" name="AutoShape 61">
            <a:extLst>
              <a:ext uri="{FF2B5EF4-FFF2-40B4-BE49-F238E27FC236}">
                <a16:creationId xmlns:a16="http://schemas.microsoft.com/office/drawing/2014/main" id="{EA10B312-481C-4D3C-9E25-385FAE0F39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1288" y="5181600"/>
            <a:ext cx="13350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1927" name="Группа 95">
            <a:extLst>
              <a:ext uri="{FF2B5EF4-FFF2-40B4-BE49-F238E27FC236}">
                <a16:creationId xmlns:a16="http://schemas.microsoft.com/office/drawing/2014/main" id="{6FF56195-B0C6-400B-887A-A4C00CDD140E}"/>
              </a:ext>
            </a:extLst>
          </p:cNvPr>
          <p:cNvGrpSpPr>
            <a:grpSpLocks/>
          </p:cNvGrpSpPr>
          <p:nvPr/>
        </p:nvGrpSpPr>
        <p:grpSpPr bwMode="auto">
          <a:xfrm>
            <a:off x="155575" y="1143000"/>
            <a:ext cx="8845550" cy="5330825"/>
            <a:chOff x="155332" y="1143003"/>
            <a:chExt cx="8636976" cy="5330822"/>
          </a:xfrm>
        </p:grpSpPr>
        <p:sp>
          <p:nvSpPr>
            <p:cNvPr id="81931" name="AutoShape 5">
              <a:extLst>
                <a:ext uri="{FF2B5EF4-FFF2-40B4-BE49-F238E27FC236}">
                  <a16:creationId xmlns:a16="http://schemas.microsoft.com/office/drawing/2014/main" id="{BBB9ADFF-B487-469D-9032-54C51ED13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9108" y="1143003"/>
              <a:ext cx="1447800" cy="428609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200">
                  <a:solidFill>
                    <a:srgbClr val="C00000"/>
                  </a:solidFill>
                </a:rPr>
                <a:t>Первый заместитель</a:t>
              </a:r>
            </a:p>
          </p:txBody>
        </p:sp>
        <p:sp>
          <p:nvSpPr>
            <p:cNvPr id="81932" name="AutoShape 6">
              <a:extLst>
                <a:ext uri="{FF2B5EF4-FFF2-40B4-BE49-F238E27FC236}">
                  <a16:creationId xmlns:a16="http://schemas.microsoft.com/office/drawing/2014/main" id="{F4604266-1028-4CE0-A6CF-B67E15FE71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375997" y="1143003"/>
              <a:ext cx="1507880" cy="428609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200">
                  <a:solidFill>
                    <a:srgbClr val="C00000"/>
                  </a:solidFill>
                </a:rPr>
                <a:t>Управление центра</a:t>
              </a:r>
            </a:p>
          </p:txBody>
        </p:sp>
        <p:sp>
          <p:nvSpPr>
            <p:cNvPr id="81933" name="AutoShape 7">
              <a:extLst>
                <a:ext uri="{FF2B5EF4-FFF2-40B4-BE49-F238E27FC236}">
                  <a16:creationId xmlns:a16="http://schemas.microsoft.com/office/drawing/2014/main" id="{7622C4D3-86AD-40D3-BE89-754876332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015" y="2133603"/>
              <a:ext cx="1336431" cy="492125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100">
                  <a:solidFill>
                    <a:srgbClr val="C00000"/>
                  </a:solidFill>
                </a:rPr>
                <a:t>по  работе с персоналом</a:t>
              </a:r>
            </a:p>
          </p:txBody>
        </p:sp>
        <p:sp>
          <p:nvSpPr>
            <p:cNvPr id="81934" name="AutoShape 8">
              <a:extLst>
                <a:ext uri="{FF2B5EF4-FFF2-40B4-BE49-F238E27FC236}">
                  <a16:creationId xmlns:a16="http://schemas.microsoft.com/office/drawing/2014/main" id="{A986C673-2DF3-4ADF-B0AC-4B308281F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938" y="2133603"/>
              <a:ext cx="1716304" cy="511175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100">
                  <a:solidFill>
                    <a:srgbClr val="C00000"/>
                  </a:solidFill>
                </a:rPr>
                <a:t>по  пожаротушению  и аварийно-спасательным работам  </a:t>
              </a:r>
            </a:p>
          </p:txBody>
        </p:sp>
        <p:sp>
          <p:nvSpPr>
            <p:cNvPr id="81935" name="AutoShape 9">
              <a:extLst>
                <a:ext uri="{FF2B5EF4-FFF2-40B4-BE49-F238E27FC236}">
                  <a16:creationId xmlns:a16="http://schemas.microsoft.com/office/drawing/2014/main" id="{54D0D824-1274-4F25-9B31-53AD7848F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7755" y="2133603"/>
              <a:ext cx="1351085" cy="498475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100">
                  <a:solidFill>
                    <a:srgbClr val="C00000"/>
                  </a:solidFill>
                </a:rPr>
                <a:t>по материальному обеспечению </a:t>
              </a:r>
            </a:p>
          </p:txBody>
        </p:sp>
        <p:sp>
          <p:nvSpPr>
            <p:cNvPr id="81936" name="AutoShape 10">
              <a:extLst>
                <a:ext uri="{FF2B5EF4-FFF2-40B4-BE49-F238E27FC236}">
                  <a16:creationId xmlns:a16="http://schemas.microsoft.com/office/drawing/2014/main" id="{8299E598-C61C-481D-8029-21F8B9C57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216" y="2133603"/>
              <a:ext cx="1266092" cy="498475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100">
                  <a:solidFill>
                    <a:srgbClr val="C00000"/>
                  </a:solidFill>
                </a:rPr>
                <a:t>по  вооружению и технике</a:t>
              </a:r>
            </a:p>
          </p:txBody>
        </p:sp>
        <p:sp>
          <p:nvSpPr>
            <p:cNvPr id="81937" name="Rectangle 11">
              <a:extLst>
                <a:ext uri="{FF2B5EF4-FFF2-40B4-BE49-F238E27FC236}">
                  <a16:creationId xmlns:a16="http://schemas.microsoft.com/office/drawing/2014/main" id="{ADB0FD66-111C-41CB-B14A-9EDEA8F9F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801" y="2133600"/>
              <a:ext cx="1617785" cy="533400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100">
                  <a:solidFill>
                    <a:srgbClr val="C00000"/>
                  </a:solidFill>
                </a:rPr>
                <a:t>по оперативно-дежурной   службе</a:t>
              </a:r>
            </a:p>
          </p:txBody>
        </p:sp>
        <p:sp>
          <p:nvSpPr>
            <p:cNvPr id="81938" name="Line 12">
              <a:extLst>
                <a:ext uri="{FF2B5EF4-FFF2-40B4-BE49-F238E27FC236}">
                  <a16:creationId xmlns:a16="http://schemas.microsoft.com/office/drawing/2014/main" id="{6D6385E7-962E-494A-ADB8-6B40DB511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5386" y="1295400"/>
              <a:ext cx="7737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9" name="Line 13">
              <a:extLst>
                <a:ext uri="{FF2B5EF4-FFF2-40B4-BE49-F238E27FC236}">
                  <a16:creationId xmlns:a16="http://schemas.microsoft.com/office/drawing/2014/main" id="{7C680F7B-D005-4596-A7E9-83E1B8EAE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3878" y="1295400"/>
              <a:ext cx="7737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0" name="Line 14">
              <a:extLst>
                <a:ext uri="{FF2B5EF4-FFF2-40B4-BE49-F238E27FC236}">
                  <a16:creationId xmlns:a16="http://schemas.microsoft.com/office/drawing/2014/main" id="{2D302544-C7AE-4141-9301-DF9276B1C7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4739" y="1905000"/>
              <a:ext cx="71745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1" name="Line 15">
              <a:extLst>
                <a:ext uri="{FF2B5EF4-FFF2-40B4-BE49-F238E27FC236}">
                  <a16:creationId xmlns:a16="http://schemas.microsoft.com/office/drawing/2014/main" id="{66B7D8BC-661B-420A-9142-B0436D9C98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4738" y="1905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2" name="Line 16">
              <a:extLst>
                <a:ext uri="{FF2B5EF4-FFF2-40B4-BE49-F238E27FC236}">
                  <a16:creationId xmlns:a16="http://schemas.microsoft.com/office/drawing/2014/main" id="{DE6122FD-4867-4A92-BA46-C26F17C9B1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2523" y="1905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3" name="Line 17">
              <a:extLst>
                <a:ext uri="{FF2B5EF4-FFF2-40B4-BE49-F238E27FC236}">
                  <a16:creationId xmlns:a16="http://schemas.microsoft.com/office/drawing/2014/main" id="{018D6713-0596-4C67-9B68-0809F9FFA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1323" y="1447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4" name="Line 18">
              <a:extLst>
                <a:ext uri="{FF2B5EF4-FFF2-40B4-BE49-F238E27FC236}">
                  <a16:creationId xmlns:a16="http://schemas.microsoft.com/office/drawing/2014/main" id="{E46A5A8B-E56A-4AF9-B40D-10A58243A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0800" y="1905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5" name="Line 19">
              <a:extLst>
                <a:ext uri="{FF2B5EF4-FFF2-40B4-BE49-F238E27FC236}">
                  <a16:creationId xmlns:a16="http://schemas.microsoft.com/office/drawing/2014/main" id="{D0439782-8113-474F-9C0B-FB90F2610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9262" y="19050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6" name="Text Box 20">
              <a:extLst>
                <a:ext uri="{FF2B5EF4-FFF2-40B4-BE49-F238E27FC236}">
                  <a16:creationId xmlns:a16="http://schemas.microsoft.com/office/drawing/2014/main" id="{16C5A70F-D8E9-4E24-9E65-FFAAB9E38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6551" y="1676402"/>
              <a:ext cx="38396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1200">
                  <a:solidFill>
                    <a:srgbClr val="C00000"/>
                  </a:solidFill>
                </a:rPr>
                <a:t>З      А      М      Е      С      Т      И      Т      Е      Л      И</a:t>
              </a:r>
            </a:p>
          </p:txBody>
        </p:sp>
        <p:sp>
          <p:nvSpPr>
            <p:cNvPr id="81947" name="Line 21">
              <a:extLst>
                <a:ext uri="{FF2B5EF4-FFF2-40B4-BE49-F238E27FC236}">
                  <a16:creationId xmlns:a16="http://schemas.microsoft.com/office/drawing/2014/main" id="{35CB2418-8757-45FD-BE82-B5859991C3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5737" y="3005141"/>
              <a:ext cx="1465" cy="31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8" name="AutoShape 22">
              <a:extLst>
                <a:ext uri="{FF2B5EF4-FFF2-40B4-BE49-F238E27FC236}">
                  <a16:creationId xmlns:a16="http://schemas.microsoft.com/office/drawing/2014/main" id="{B3F40AF5-A3A3-442D-9E73-0899EB1A8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969" y="2971800"/>
              <a:ext cx="633046" cy="457200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Территориальный ПСО</a:t>
              </a:r>
            </a:p>
          </p:txBody>
        </p:sp>
        <p:sp>
          <p:nvSpPr>
            <p:cNvPr id="81949" name="AutoShape 23">
              <a:extLst>
                <a:ext uri="{FF2B5EF4-FFF2-40B4-BE49-F238E27FC236}">
                  <a16:creationId xmlns:a16="http://schemas.microsoft.com/office/drawing/2014/main" id="{6FD0460F-19C7-4EB0-9E57-ADECE5D16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6585" y="2971800"/>
              <a:ext cx="633046" cy="457200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Специализированный ПСО</a:t>
              </a:r>
            </a:p>
          </p:txBody>
        </p:sp>
        <p:sp>
          <p:nvSpPr>
            <p:cNvPr id="81950" name="AutoShape 24">
              <a:extLst>
                <a:ext uri="{FF2B5EF4-FFF2-40B4-BE49-F238E27FC236}">
                  <a16:creationId xmlns:a16="http://schemas.microsoft.com/office/drawing/2014/main" id="{58B77BAF-6D7F-486E-BC33-2AAE71105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015" y="3886203"/>
              <a:ext cx="914400" cy="492125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Отдел психологического обеспечения </a:t>
              </a:r>
            </a:p>
          </p:txBody>
        </p:sp>
        <p:sp>
          <p:nvSpPr>
            <p:cNvPr id="81951" name="AutoShape 25">
              <a:extLst>
                <a:ext uri="{FF2B5EF4-FFF2-40B4-BE49-F238E27FC236}">
                  <a16:creationId xmlns:a16="http://schemas.microsoft.com/office/drawing/2014/main" id="{4ECFD3C8-88F8-4E98-9BF9-F00544AAB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355" y="4343400"/>
              <a:ext cx="939645" cy="533400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Отряд специальной пожарной техники </a:t>
              </a:r>
            </a:p>
          </p:txBody>
        </p:sp>
        <p:sp>
          <p:nvSpPr>
            <p:cNvPr id="81952" name="AutoShape 26">
              <a:extLst>
                <a:ext uri="{FF2B5EF4-FFF2-40B4-BE49-F238E27FC236}">
                  <a16:creationId xmlns:a16="http://schemas.microsoft.com/office/drawing/2014/main" id="{7B74FD90-4389-496E-BD07-CA9B3D37B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215" y="3733800"/>
              <a:ext cx="1055077" cy="409580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Отряд инженерной техники </a:t>
              </a:r>
            </a:p>
          </p:txBody>
        </p:sp>
        <p:sp>
          <p:nvSpPr>
            <p:cNvPr id="81953" name="Line 27">
              <a:extLst>
                <a:ext uri="{FF2B5EF4-FFF2-40B4-BE49-F238E27FC236}">
                  <a16:creationId xmlns:a16="http://schemas.microsoft.com/office/drawing/2014/main" id="{AD30FCE5-DF63-4FAF-8B11-0FD992A5F8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4890" y="3333750"/>
              <a:ext cx="1465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4" name="Rectangle 28">
              <a:extLst>
                <a:ext uri="{FF2B5EF4-FFF2-40B4-BE49-F238E27FC236}">
                  <a16:creationId xmlns:a16="http://schemas.microsoft.com/office/drawing/2014/main" id="{4205F197-AD29-43C8-96CD-BBA8F4519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938" y="4619629"/>
              <a:ext cx="809536" cy="166694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ПСО № 204</a:t>
              </a:r>
            </a:p>
          </p:txBody>
        </p:sp>
        <p:sp>
          <p:nvSpPr>
            <p:cNvPr id="81955" name="Rectangle 29">
              <a:extLst>
                <a:ext uri="{FF2B5EF4-FFF2-40B4-BE49-F238E27FC236}">
                  <a16:creationId xmlns:a16="http://schemas.microsoft.com/office/drawing/2014/main" id="{A5107B63-2CE1-46D9-ABD0-6FE629AE7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938" y="4876800"/>
              <a:ext cx="809536" cy="195274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ПСО № 205</a:t>
              </a:r>
            </a:p>
          </p:txBody>
        </p:sp>
        <p:sp>
          <p:nvSpPr>
            <p:cNvPr id="81956" name="Rectangle 30">
              <a:extLst>
                <a:ext uri="{FF2B5EF4-FFF2-40B4-BE49-F238E27FC236}">
                  <a16:creationId xmlns:a16="http://schemas.microsoft.com/office/drawing/2014/main" id="{7D4953C1-18DA-45D3-A089-A291402A6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477" y="4084638"/>
              <a:ext cx="1068266" cy="415932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Отдел технического обеспечения ОДС</a:t>
              </a:r>
            </a:p>
          </p:txBody>
        </p:sp>
        <p:sp>
          <p:nvSpPr>
            <p:cNvPr id="81957" name="Rectangle 31">
              <a:extLst>
                <a:ext uri="{FF2B5EF4-FFF2-40B4-BE49-F238E27FC236}">
                  <a16:creationId xmlns:a16="http://schemas.microsoft.com/office/drawing/2014/main" id="{EC97066F-FE84-48A5-B25D-F1284144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477" y="4572000"/>
              <a:ext cx="1125415" cy="420688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Отдел  приема  и обработки информации ОДС</a:t>
              </a:r>
            </a:p>
          </p:txBody>
        </p:sp>
        <p:sp>
          <p:nvSpPr>
            <p:cNvPr id="81958" name="Rectangle 32">
              <a:extLst>
                <a:ext uri="{FF2B5EF4-FFF2-40B4-BE49-F238E27FC236}">
                  <a16:creationId xmlns:a16="http://schemas.microsoft.com/office/drawing/2014/main" id="{287083C6-AA3D-4FAA-B242-B91DF9054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477" y="5257800"/>
              <a:ext cx="1477108" cy="600092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Отдел - Аналитическая лаборатория контроля объектов окружающей среды и ЧС</a:t>
              </a:r>
            </a:p>
          </p:txBody>
        </p:sp>
        <p:sp>
          <p:nvSpPr>
            <p:cNvPr id="81959" name="Rectangle 33">
              <a:extLst>
                <a:ext uri="{FF2B5EF4-FFF2-40B4-BE49-F238E27FC236}">
                  <a16:creationId xmlns:a16="http://schemas.microsoft.com/office/drawing/2014/main" id="{C9CADF81-6D6F-4724-957A-8579D337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478" y="2936878"/>
              <a:ext cx="1055077" cy="563560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Отдел обеспечения деятельности МГИЦ ОКСИОН        </a:t>
              </a:r>
            </a:p>
          </p:txBody>
        </p:sp>
        <p:cxnSp>
          <p:nvCxnSpPr>
            <p:cNvPr id="81960" name="AutoShape 34">
              <a:extLst>
                <a:ext uri="{FF2B5EF4-FFF2-40B4-BE49-F238E27FC236}">
                  <a16:creationId xmlns:a16="http://schemas.microsoft.com/office/drawing/2014/main" id="{AB665E95-3533-4953-81CD-F3DE3E0E47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63313" y="3660775"/>
              <a:ext cx="1465" cy="15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61" name="AutoShape 35">
              <a:extLst>
                <a:ext uri="{FF2B5EF4-FFF2-40B4-BE49-F238E27FC236}">
                  <a16:creationId xmlns:a16="http://schemas.microsoft.com/office/drawing/2014/main" id="{1AAA38AE-6FC4-4E85-8BD6-B46A1576D6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97167" y="6473825"/>
              <a:ext cx="146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62" name="AutoShape 36">
              <a:extLst>
                <a:ext uri="{FF2B5EF4-FFF2-40B4-BE49-F238E27FC236}">
                  <a16:creationId xmlns:a16="http://schemas.microsoft.com/office/drawing/2014/main" id="{B1EE9982-5A3E-4C10-9870-B18C64493D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63313" y="3660775"/>
              <a:ext cx="1465" cy="15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63" name="AutoShape 37">
              <a:extLst>
                <a:ext uri="{FF2B5EF4-FFF2-40B4-BE49-F238E27FC236}">
                  <a16:creationId xmlns:a16="http://schemas.microsoft.com/office/drawing/2014/main" id="{A01CD890-36BC-4A7B-8B3D-E394C7DB5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901" y="2971803"/>
              <a:ext cx="1157103" cy="454025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Отряд по тушению пожаров на водных объектах  </a:t>
              </a:r>
            </a:p>
          </p:txBody>
        </p:sp>
        <p:sp>
          <p:nvSpPr>
            <p:cNvPr id="81964" name="AutoShape 38">
              <a:extLst>
                <a:ext uri="{FF2B5EF4-FFF2-40B4-BE49-F238E27FC236}">
                  <a16:creationId xmlns:a16="http://schemas.microsoft.com/office/drawing/2014/main" id="{68C5DBB9-3396-4660-AB79-7B2D3362E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215" y="4343400"/>
              <a:ext cx="987088" cy="571500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Отряд технического обеспечения центра                                        </a:t>
              </a:r>
            </a:p>
          </p:txBody>
        </p:sp>
        <p:sp>
          <p:nvSpPr>
            <p:cNvPr id="81965" name="AutoShape 40">
              <a:extLst>
                <a:ext uri="{FF2B5EF4-FFF2-40B4-BE49-F238E27FC236}">
                  <a16:creationId xmlns:a16="http://schemas.microsoft.com/office/drawing/2014/main" id="{BCD57692-3A4B-4B26-8A06-FF4701255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150" y="5243516"/>
              <a:ext cx="562708" cy="242887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Оркестр</a:t>
              </a:r>
            </a:p>
          </p:txBody>
        </p:sp>
        <p:cxnSp>
          <p:nvCxnSpPr>
            <p:cNvPr id="81966" name="AutoShape 41">
              <a:extLst>
                <a:ext uri="{FF2B5EF4-FFF2-40B4-BE49-F238E27FC236}">
                  <a16:creationId xmlns:a16="http://schemas.microsoft.com/office/drawing/2014/main" id="{FA0A9052-CC58-4FE5-864E-57F2A4F49D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91458" y="5648325"/>
              <a:ext cx="0" cy="15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67" name="AutoShape 42">
              <a:extLst>
                <a:ext uri="{FF2B5EF4-FFF2-40B4-BE49-F238E27FC236}">
                  <a16:creationId xmlns:a16="http://schemas.microsoft.com/office/drawing/2014/main" id="{61DFF28B-C923-4FB5-8B95-9126F7AEE9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99139" y="3505200"/>
              <a:ext cx="1266092" cy="79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68" name="AutoShape 43">
              <a:extLst>
                <a:ext uri="{FF2B5EF4-FFF2-40B4-BE49-F238E27FC236}">
                  <a16:creationId xmlns:a16="http://schemas.microsoft.com/office/drawing/2014/main" id="{98B25AC2-A640-4626-9CD5-BC265789F8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65231" y="3529016"/>
              <a:ext cx="0" cy="15763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69" name="AutoShape 44">
              <a:extLst>
                <a:ext uri="{FF2B5EF4-FFF2-40B4-BE49-F238E27FC236}">
                  <a16:creationId xmlns:a16="http://schemas.microsoft.com/office/drawing/2014/main" id="{268C7FA7-34C4-422D-979D-23FA854CAA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9138" y="3505200"/>
              <a:ext cx="0" cy="16002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70" name="AutoShape 45">
              <a:extLst>
                <a:ext uri="{FF2B5EF4-FFF2-40B4-BE49-F238E27FC236}">
                  <a16:creationId xmlns:a16="http://schemas.microsoft.com/office/drawing/2014/main" id="{5D111DE6-6219-42A0-8014-2E19E3A705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99139" y="5105400"/>
              <a:ext cx="126609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71" name="Rectangle 46">
              <a:extLst>
                <a:ext uri="{FF2B5EF4-FFF2-40B4-BE49-F238E27FC236}">
                  <a16:creationId xmlns:a16="http://schemas.microsoft.com/office/drawing/2014/main" id="{313E03C0-857A-4F88-8769-03AE85686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477" y="3611563"/>
              <a:ext cx="1125415" cy="3508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Оперативно-дежурная служба</a:t>
              </a:r>
            </a:p>
          </p:txBody>
        </p:sp>
        <p:sp>
          <p:nvSpPr>
            <p:cNvPr id="81972" name="Rectangle 47">
              <a:extLst>
                <a:ext uri="{FF2B5EF4-FFF2-40B4-BE49-F238E27FC236}">
                  <a16:creationId xmlns:a16="http://schemas.microsoft.com/office/drawing/2014/main" id="{843D9427-5A59-44E1-85E3-DC1E6A78A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938" y="4343403"/>
              <a:ext cx="809536" cy="228605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ПСО № 203</a:t>
              </a:r>
            </a:p>
          </p:txBody>
        </p:sp>
        <p:sp>
          <p:nvSpPr>
            <p:cNvPr id="81973" name="Rectangle 48">
              <a:extLst>
                <a:ext uri="{FF2B5EF4-FFF2-40B4-BE49-F238E27FC236}">
                  <a16:creationId xmlns:a16="http://schemas.microsoft.com/office/drawing/2014/main" id="{7C8E8C43-4ADB-444E-8D9E-AD3C0F1CC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938" y="3733800"/>
              <a:ext cx="809536" cy="195266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ПСО № 201</a:t>
              </a:r>
            </a:p>
          </p:txBody>
        </p:sp>
        <p:sp>
          <p:nvSpPr>
            <p:cNvPr id="81974" name="Rectangle 49">
              <a:extLst>
                <a:ext uri="{FF2B5EF4-FFF2-40B4-BE49-F238E27FC236}">
                  <a16:creationId xmlns:a16="http://schemas.microsoft.com/office/drawing/2014/main" id="{FA6A0C98-84C6-45E0-8231-E7074524F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938" y="4038600"/>
              <a:ext cx="809536" cy="247656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ПСО № 202</a:t>
              </a:r>
            </a:p>
          </p:txBody>
        </p:sp>
        <p:sp>
          <p:nvSpPr>
            <p:cNvPr id="81975" name="Rectangle 50">
              <a:extLst>
                <a:ext uri="{FF2B5EF4-FFF2-40B4-BE49-F238E27FC236}">
                  <a16:creationId xmlns:a16="http://schemas.microsoft.com/office/drawing/2014/main" id="{97DBC40F-98AC-403A-8319-5D1302783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355" y="3714753"/>
              <a:ext cx="939645" cy="244476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ПСО № 206</a:t>
              </a:r>
            </a:p>
          </p:txBody>
        </p:sp>
        <p:sp>
          <p:nvSpPr>
            <p:cNvPr id="81976" name="Rectangle 51">
              <a:extLst>
                <a:ext uri="{FF2B5EF4-FFF2-40B4-BE49-F238E27FC236}">
                  <a16:creationId xmlns:a16="http://schemas.microsoft.com/office/drawing/2014/main" id="{8A83328B-7A18-47D9-B8B0-D913310A7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355" y="4071942"/>
              <a:ext cx="939645" cy="192086"/>
            </a:xfrm>
            <a:prstGeom prst="rect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ПСО № 207</a:t>
              </a:r>
            </a:p>
          </p:txBody>
        </p:sp>
        <p:cxnSp>
          <p:nvCxnSpPr>
            <p:cNvPr id="81977" name="AutoShape 52">
              <a:extLst>
                <a:ext uri="{FF2B5EF4-FFF2-40B4-BE49-F238E27FC236}">
                  <a16:creationId xmlns:a16="http://schemas.microsoft.com/office/drawing/2014/main" id="{E9BCC491-CB1F-443D-A966-988EFC55B8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27938" y="2819400"/>
              <a:ext cx="161778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78" name="AutoShape 53">
              <a:extLst>
                <a:ext uri="{FF2B5EF4-FFF2-40B4-BE49-F238E27FC236}">
                  <a16:creationId xmlns:a16="http://schemas.microsoft.com/office/drawing/2014/main" id="{2DA77CEA-6ABF-45F8-82A5-44A42D5B97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16923" y="3429003"/>
              <a:ext cx="0" cy="15287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79" name="AutoShape 54">
              <a:extLst>
                <a:ext uri="{FF2B5EF4-FFF2-40B4-BE49-F238E27FC236}">
                  <a16:creationId xmlns:a16="http://schemas.microsoft.com/office/drawing/2014/main" id="{57ECABAF-0E6D-43E6-BF0E-55BB773805D9}"/>
                </a:ext>
              </a:extLst>
            </p:cNvPr>
            <p:cNvCxnSpPr>
              <a:cxnSpLocks noChangeShapeType="1"/>
              <a:endCxn id="82008" idx="0"/>
            </p:cNvCxnSpPr>
            <p:nvPr/>
          </p:nvCxnSpPr>
          <p:spPr bwMode="auto">
            <a:xfrm>
              <a:off x="4572000" y="3429000"/>
              <a:ext cx="0" cy="1143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80" name="AutoShape 55">
              <a:extLst>
                <a:ext uri="{FF2B5EF4-FFF2-40B4-BE49-F238E27FC236}">
                  <a16:creationId xmlns:a16="http://schemas.microsoft.com/office/drawing/2014/main" id="{2D8032D2-8012-4954-B9E9-C685336F2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017" y="4572000"/>
              <a:ext cx="1164981" cy="571512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Отдел медицинского обеспечения аварийно-спасательных работ </a:t>
              </a:r>
            </a:p>
          </p:txBody>
        </p:sp>
        <p:sp>
          <p:nvSpPr>
            <p:cNvPr id="81981" name="AutoShape 56">
              <a:extLst>
                <a:ext uri="{FF2B5EF4-FFF2-40B4-BE49-F238E27FC236}">
                  <a16:creationId xmlns:a16="http://schemas.microsoft.com/office/drawing/2014/main" id="{C68B1E4C-C796-4A54-B9A3-0A0ED5CBC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355" y="3405188"/>
              <a:ext cx="1055077" cy="252412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Начальник службы </a:t>
              </a:r>
            </a:p>
          </p:txBody>
        </p:sp>
        <p:cxnSp>
          <p:nvCxnSpPr>
            <p:cNvPr id="81982" name="AutoShape 57">
              <a:extLst>
                <a:ext uri="{FF2B5EF4-FFF2-40B4-BE49-F238E27FC236}">
                  <a16:creationId xmlns:a16="http://schemas.microsoft.com/office/drawing/2014/main" id="{49338BC9-FE48-4A6C-ACD2-C72092CB54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25820" y="3811591"/>
              <a:ext cx="0" cy="15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83" name="AutoShape 59">
              <a:extLst>
                <a:ext uri="{FF2B5EF4-FFF2-40B4-BE49-F238E27FC236}">
                  <a16:creationId xmlns:a16="http://schemas.microsoft.com/office/drawing/2014/main" id="{23C8C294-57E8-4C38-A71F-E9C769F41D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5332" y="2895600"/>
              <a:ext cx="132177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84" name="AutoShape 60">
              <a:extLst>
                <a:ext uri="{FF2B5EF4-FFF2-40B4-BE49-F238E27FC236}">
                  <a16:creationId xmlns:a16="http://schemas.microsoft.com/office/drawing/2014/main" id="{988DA24E-7150-4197-B965-0BEDC2AA127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77108" y="2895600"/>
              <a:ext cx="0" cy="2286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85" name="AutoShape 62">
              <a:extLst>
                <a:ext uri="{FF2B5EF4-FFF2-40B4-BE49-F238E27FC236}">
                  <a16:creationId xmlns:a16="http://schemas.microsoft.com/office/drawing/2014/main" id="{BE919CD5-5B32-48D6-B509-29B918092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015" y="2955928"/>
              <a:ext cx="1195754" cy="401634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Медико-психологическая служба</a:t>
              </a:r>
            </a:p>
          </p:txBody>
        </p:sp>
        <p:sp>
          <p:nvSpPr>
            <p:cNvPr id="81986" name="Line 63">
              <a:extLst>
                <a:ext uri="{FF2B5EF4-FFF2-40B4-BE49-F238E27FC236}">
                  <a16:creationId xmlns:a16="http://schemas.microsoft.com/office/drawing/2014/main" id="{D11A8339-8F30-460D-BDF5-1B270F5868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7446" y="2362200"/>
              <a:ext cx="70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7" name="Line 64">
              <a:extLst>
                <a:ext uri="{FF2B5EF4-FFF2-40B4-BE49-F238E27FC236}">
                  <a16:creationId xmlns:a16="http://schemas.microsoft.com/office/drawing/2014/main" id="{D74C4C36-EBAE-4FD6-B919-650BBDA905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7785" y="2362200"/>
              <a:ext cx="0" cy="3429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8" name="Line 65">
              <a:extLst>
                <a:ext uri="{FF2B5EF4-FFF2-40B4-BE49-F238E27FC236}">
                  <a16:creationId xmlns:a16="http://schemas.microsoft.com/office/drawing/2014/main" id="{5280713C-94E3-44E8-8A61-4612F04CF7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5997" y="5791200"/>
              <a:ext cx="2417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9" name="Line 66">
              <a:extLst>
                <a:ext uri="{FF2B5EF4-FFF2-40B4-BE49-F238E27FC236}">
                  <a16:creationId xmlns:a16="http://schemas.microsoft.com/office/drawing/2014/main" id="{89C7D827-DA4A-4EAD-9053-BE102578A2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81860" y="5334000"/>
              <a:ext cx="2359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0" name="Line 67">
              <a:extLst>
                <a:ext uri="{FF2B5EF4-FFF2-40B4-BE49-F238E27FC236}">
                  <a16:creationId xmlns:a16="http://schemas.microsoft.com/office/drawing/2014/main" id="{4AC58F8E-2703-484F-B814-05FD46A7C8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6431" y="3581400"/>
              <a:ext cx="281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1" name="Line 68">
              <a:extLst>
                <a:ext uri="{FF2B5EF4-FFF2-40B4-BE49-F238E27FC236}">
                  <a16:creationId xmlns:a16="http://schemas.microsoft.com/office/drawing/2014/main" id="{0BBC9B1B-62DF-4440-BCA7-F903A8FB2D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6092" y="36576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2" name="Line 69">
              <a:extLst>
                <a:ext uri="{FF2B5EF4-FFF2-40B4-BE49-F238E27FC236}">
                  <a16:creationId xmlns:a16="http://schemas.microsoft.com/office/drawing/2014/main" id="{A1FB65D6-D318-4FA3-8939-9F188AD2E1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415" y="4114800"/>
              <a:ext cx="1406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3" name="Line 70">
              <a:extLst>
                <a:ext uri="{FF2B5EF4-FFF2-40B4-BE49-F238E27FC236}">
                  <a16:creationId xmlns:a16="http://schemas.microsoft.com/office/drawing/2014/main" id="{1C2FCA5D-0ACA-4DFE-9ED5-49BCAB0B9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5908" y="2667000"/>
              <a:ext cx="0" cy="259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4" name="Line 71">
              <a:extLst>
                <a:ext uri="{FF2B5EF4-FFF2-40B4-BE49-F238E27FC236}">
                  <a16:creationId xmlns:a16="http://schemas.microsoft.com/office/drawing/2014/main" id="{EAC778D1-F273-4889-9BE4-14B4C52FCA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554" y="3200400"/>
              <a:ext cx="281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5" name="Line 72">
              <a:extLst>
                <a:ext uri="{FF2B5EF4-FFF2-40B4-BE49-F238E27FC236}">
                  <a16:creationId xmlns:a16="http://schemas.microsoft.com/office/drawing/2014/main" id="{438F0CE7-73AF-47E4-865A-6172B6E71D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554" y="4267200"/>
              <a:ext cx="281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6" name="Line 73">
              <a:extLst>
                <a:ext uri="{FF2B5EF4-FFF2-40B4-BE49-F238E27FC236}">
                  <a16:creationId xmlns:a16="http://schemas.microsoft.com/office/drawing/2014/main" id="{3A10F3F8-4926-4E32-881A-4711686FA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4893" y="4800600"/>
              <a:ext cx="2110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7" name="Line 74">
              <a:extLst>
                <a:ext uri="{FF2B5EF4-FFF2-40B4-BE49-F238E27FC236}">
                  <a16:creationId xmlns:a16="http://schemas.microsoft.com/office/drawing/2014/main" id="{4EA6DCE7-D854-4B28-B3E7-822B08A91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4893" y="3810000"/>
              <a:ext cx="2110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8" name="Line 75">
              <a:extLst>
                <a:ext uri="{FF2B5EF4-FFF2-40B4-BE49-F238E27FC236}">
                  <a16:creationId xmlns:a16="http://schemas.microsoft.com/office/drawing/2014/main" id="{953B8673-4FD0-4374-9F98-99528986D6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1323" y="2667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9" name="Line 76">
              <a:extLst>
                <a:ext uri="{FF2B5EF4-FFF2-40B4-BE49-F238E27FC236}">
                  <a16:creationId xmlns:a16="http://schemas.microsoft.com/office/drawing/2014/main" id="{822C2434-9FBB-4F88-9777-E092DCA99E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7938" y="28194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0" name="Line 77">
              <a:extLst>
                <a:ext uri="{FF2B5EF4-FFF2-40B4-BE49-F238E27FC236}">
                  <a16:creationId xmlns:a16="http://schemas.microsoft.com/office/drawing/2014/main" id="{73B3107C-5C98-491D-91EF-C2A619D468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5723" y="28194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1" name="Line 78">
              <a:extLst>
                <a:ext uri="{FF2B5EF4-FFF2-40B4-BE49-F238E27FC236}">
                  <a16:creationId xmlns:a16="http://schemas.microsoft.com/office/drawing/2014/main" id="{99E07C94-C93B-44AE-B44B-DD770275E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6923" y="3810000"/>
              <a:ext cx="2110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2" name="Line 79">
              <a:extLst>
                <a:ext uri="{FF2B5EF4-FFF2-40B4-BE49-F238E27FC236}">
                  <a16:creationId xmlns:a16="http://schemas.microsoft.com/office/drawing/2014/main" id="{2505140A-0BED-4928-AD9D-F7B47FBC0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6923" y="4114800"/>
              <a:ext cx="2110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3" name="Line 80">
              <a:extLst>
                <a:ext uri="{FF2B5EF4-FFF2-40B4-BE49-F238E27FC236}">
                  <a16:creationId xmlns:a16="http://schemas.microsoft.com/office/drawing/2014/main" id="{6E0A8374-14DF-411A-9317-8B577AA4E7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6923" y="4419600"/>
              <a:ext cx="2110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4" name="Line 81">
              <a:extLst>
                <a:ext uri="{FF2B5EF4-FFF2-40B4-BE49-F238E27FC236}">
                  <a16:creationId xmlns:a16="http://schemas.microsoft.com/office/drawing/2014/main" id="{55681C9C-9949-491C-ABAA-23B508C5B4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6923" y="4724400"/>
              <a:ext cx="2110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5" name="Line 82">
              <a:extLst>
                <a:ext uri="{FF2B5EF4-FFF2-40B4-BE49-F238E27FC236}">
                  <a16:creationId xmlns:a16="http://schemas.microsoft.com/office/drawing/2014/main" id="{E3B53E28-4454-44D5-8405-ADC2ED14F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6923" y="4953000"/>
              <a:ext cx="2110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6" name="Line 83">
              <a:extLst>
                <a:ext uri="{FF2B5EF4-FFF2-40B4-BE49-F238E27FC236}">
                  <a16:creationId xmlns:a16="http://schemas.microsoft.com/office/drawing/2014/main" id="{F4713C78-5D22-4B43-AEAB-A41A5C12D4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000" y="3810000"/>
              <a:ext cx="281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7" name="Line 84">
              <a:extLst>
                <a:ext uri="{FF2B5EF4-FFF2-40B4-BE49-F238E27FC236}">
                  <a16:creationId xmlns:a16="http://schemas.microsoft.com/office/drawing/2014/main" id="{FF2BE849-9FEC-46AC-B2C3-12C30A7063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000" y="4114800"/>
              <a:ext cx="281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8" name="Line 85">
              <a:extLst>
                <a:ext uri="{FF2B5EF4-FFF2-40B4-BE49-F238E27FC236}">
                  <a16:creationId xmlns:a16="http://schemas.microsoft.com/office/drawing/2014/main" id="{0203DD2F-9D5D-4F99-860A-5BEF3A2D2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000" y="4572000"/>
              <a:ext cx="281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9" name="Line 86">
              <a:extLst>
                <a:ext uri="{FF2B5EF4-FFF2-40B4-BE49-F238E27FC236}">
                  <a16:creationId xmlns:a16="http://schemas.microsoft.com/office/drawing/2014/main" id="{AEE13734-1C7F-479A-83C1-7B9FC756BF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85538" y="2362200"/>
              <a:ext cx="1406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0" name="Line 87">
              <a:extLst>
                <a:ext uri="{FF2B5EF4-FFF2-40B4-BE49-F238E27FC236}">
                  <a16:creationId xmlns:a16="http://schemas.microsoft.com/office/drawing/2014/main" id="{F532733E-EB6C-4B11-B5B0-54CBD0F29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5538" y="2362200"/>
              <a:ext cx="0" cy="2286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1" name="Line 88">
              <a:extLst>
                <a:ext uri="{FF2B5EF4-FFF2-40B4-BE49-F238E27FC236}">
                  <a16:creationId xmlns:a16="http://schemas.microsoft.com/office/drawing/2014/main" id="{CFABA270-DB46-4778-B91A-D9F6D1FF5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5538" y="3886200"/>
              <a:ext cx="1406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2" name="AutoShape 89">
              <a:extLst>
                <a:ext uri="{FF2B5EF4-FFF2-40B4-BE49-F238E27FC236}">
                  <a16:creationId xmlns:a16="http://schemas.microsoft.com/office/drawing/2014/main" id="{DBBDA882-D366-4333-B0E6-BCCC3F0C9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217" y="2971800"/>
              <a:ext cx="1125415" cy="600076"/>
            </a:xfrm>
            <a:prstGeom prst="flowChartProcess">
              <a:avLst/>
            </a:prstGeom>
            <a:solidFill>
              <a:srgbClr val="C7C78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en-US" sz="800">
                  <a:solidFill>
                    <a:srgbClr val="C00000"/>
                  </a:solidFill>
                </a:rPr>
                <a:t>Участок хранения материальных средств (АСО, ПТВ, СВЯЗЬ)</a:t>
              </a:r>
            </a:p>
          </p:txBody>
        </p:sp>
        <p:sp>
          <p:nvSpPr>
            <p:cNvPr id="82013" name="Line 90">
              <a:extLst>
                <a:ext uri="{FF2B5EF4-FFF2-40B4-BE49-F238E27FC236}">
                  <a16:creationId xmlns:a16="http://schemas.microsoft.com/office/drawing/2014/main" id="{7BE4D721-494B-4413-A3A7-FD5691265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5538" y="3200400"/>
              <a:ext cx="1406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4" name="Line 91">
              <a:extLst>
                <a:ext uri="{FF2B5EF4-FFF2-40B4-BE49-F238E27FC236}">
                  <a16:creationId xmlns:a16="http://schemas.microsoft.com/office/drawing/2014/main" id="{D2283070-5E5D-4F05-9211-C71DC8C897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85538" y="4648200"/>
              <a:ext cx="1406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5" name="Text Box 92">
              <a:extLst>
                <a:ext uri="{FF2B5EF4-FFF2-40B4-BE49-F238E27FC236}">
                  <a16:creationId xmlns:a16="http://schemas.microsoft.com/office/drawing/2014/main" id="{9FA6727C-3401-4A48-A922-1D5075C0D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7008" y="5229226"/>
              <a:ext cx="239656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ru-RU" altLang="en-US" sz="800" b="1">
                  <a:solidFill>
                    <a:srgbClr val="C00000"/>
                  </a:solidFill>
                </a:rPr>
                <a:t>Личный состав:</a:t>
              </a:r>
            </a:p>
            <a:p>
              <a:pPr algn="just" eaLnBrk="1" hangingPunct="1"/>
              <a:r>
                <a:rPr lang="ru-RU" altLang="en-US" sz="800">
                  <a:solidFill>
                    <a:srgbClr val="C00000"/>
                  </a:solidFill>
                </a:rPr>
                <a:t>Штатная численность, всего – 1340 ед.,</a:t>
              </a:r>
            </a:p>
            <a:p>
              <a:pPr algn="just" eaLnBrk="1" hangingPunct="1"/>
              <a:r>
                <a:rPr lang="ru-RU" altLang="en-US" sz="800">
                  <a:solidFill>
                    <a:srgbClr val="C00000"/>
                  </a:solidFill>
                </a:rPr>
                <a:t>в том числе:</a:t>
              </a:r>
            </a:p>
            <a:p>
              <a:pPr algn="just" eaLnBrk="1" hangingPunct="1"/>
              <a:r>
                <a:rPr lang="ru-RU" altLang="en-US" sz="800">
                  <a:solidFill>
                    <a:srgbClr val="C00000"/>
                  </a:solidFill>
                </a:rPr>
                <a:t>Управление – 111 ед.</a:t>
              </a:r>
            </a:p>
            <a:p>
              <a:pPr algn="just" eaLnBrk="1" hangingPunct="1"/>
              <a:r>
                <a:rPr lang="ru-RU" altLang="en-US" sz="800">
                  <a:solidFill>
                    <a:srgbClr val="C00000"/>
                  </a:solidFill>
                </a:rPr>
                <a:t>Обеспечение деятельности центра – 47 ед.</a:t>
              </a:r>
            </a:p>
            <a:p>
              <a:pPr algn="just" eaLnBrk="1" hangingPunct="1"/>
              <a:r>
                <a:rPr lang="ru-RU" altLang="en-US" sz="800">
                  <a:solidFill>
                    <a:srgbClr val="C00000"/>
                  </a:solidFill>
                </a:rPr>
                <a:t>Структурные подразделения центра – 1182 ед.</a:t>
              </a:r>
            </a:p>
          </p:txBody>
        </p:sp>
      </p:grpSp>
      <p:sp>
        <p:nvSpPr>
          <p:cNvPr id="81928" name="Text Box 93">
            <a:extLst>
              <a:ext uri="{FF2B5EF4-FFF2-40B4-BE49-F238E27FC236}">
                <a16:creationId xmlns:a16="http://schemas.microsoft.com/office/drawing/2014/main" id="{92F73C10-E487-4655-820A-9DDD671CF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5072063"/>
            <a:ext cx="22764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900" b="1">
                <a:solidFill>
                  <a:srgbClr val="C00000"/>
                </a:solidFill>
                <a:latin typeface="Times New Roman" panose="02020603050405020304" pitchFamily="18" charset="0"/>
              </a:rPr>
              <a:t>Автомобильная (специальная) техника: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Пожарные автомобили – 33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Аварийно-спасательные автомобили – 8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Легковые автомобили – 13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Грузовые автомобили – 13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Автобусы – 1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Микроавтобусы – 4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Специальные автомобили – 29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Инженерная и строительная техника – 8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Прицепы/полуприцепы – 17</a:t>
            </a:r>
          </a:p>
          <a:p>
            <a:pPr eaLnBrk="1" hangingPunct="1"/>
            <a:r>
              <a:rPr lang="ru-RU" altLang="en-US" sz="900">
                <a:solidFill>
                  <a:srgbClr val="C00000"/>
                </a:solidFill>
                <a:latin typeface="Times New Roman" panose="02020603050405020304" pitchFamily="18" charset="0"/>
              </a:rPr>
              <a:t>Корабли (катера) - 1</a:t>
            </a:r>
          </a:p>
        </p:txBody>
      </p:sp>
      <p:sp>
        <p:nvSpPr>
          <p:cNvPr id="81929" name="Rectangle 94">
            <a:extLst>
              <a:ext uri="{FF2B5EF4-FFF2-40B4-BE49-F238E27FC236}">
                <a16:creationId xmlns:a16="http://schemas.microsoft.com/office/drawing/2014/main" id="{D2F8A35E-89ED-47D4-8E8B-3A6EAF427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47625"/>
            <a:ext cx="9048750" cy="67722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30" name="AutoShape 4">
            <a:extLst>
              <a:ext uri="{FF2B5EF4-FFF2-40B4-BE49-F238E27FC236}">
                <a16:creationId xmlns:a16="http://schemas.microsoft.com/office/drawing/2014/main" id="{1991205B-36FA-4F87-B672-00A33AB7C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071563"/>
            <a:ext cx="1857375" cy="381000"/>
          </a:xfrm>
          <a:prstGeom prst="flowChartProcess">
            <a:avLst/>
          </a:prstGeom>
          <a:solidFill>
            <a:srgbClr val="C7C78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200">
                <a:solidFill>
                  <a:srgbClr val="C00000"/>
                </a:solidFill>
              </a:rPr>
              <a:t>НАЧАЛЬНИК ЦЕНТРА </a:t>
            </a:r>
            <a:endParaRPr lang="ru-RU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DA018AC9-2123-4D08-B7BF-30725AA9D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265113"/>
            <a:ext cx="16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947" name="Text Box 3">
            <a:extLst>
              <a:ext uri="{FF2B5EF4-FFF2-40B4-BE49-F238E27FC236}">
                <a16:creationId xmlns:a16="http://schemas.microsoft.com/office/drawing/2014/main" id="{3BE9876E-1BD8-4633-96B0-9B6C08C37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5" y="190500"/>
            <a:ext cx="732631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en-US" b="1"/>
              <a:t>СХЕМА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en-US" b="1"/>
              <a:t>организационно-штатной структуры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en-US" b="1"/>
              <a:t>специального формирования на базе АСФ субъектов (мо) РФ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en-US" b="1"/>
              <a:t>(вариант)</a:t>
            </a:r>
          </a:p>
        </p:txBody>
      </p:sp>
      <p:sp>
        <p:nvSpPr>
          <p:cNvPr id="82948" name="AutoShape 4">
            <a:extLst>
              <a:ext uri="{FF2B5EF4-FFF2-40B4-BE49-F238E27FC236}">
                <a16:creationId xmlns:a16="http://schemas.microsoft.com/office/drawing/2014/main" id="{19C1F827-D25A-436D-AEA1-3D93E6698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1557338"/>
            <a:ext cx="1622425" cy="381000"/>
          </a:xfrm>
          <a:prstGeom prst="flowChartProcess">
            <a:avLst/>
          </a:prstGeom>
          <a:solidFill>
            <a:srgbClr val="C7C78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600">
                <a:latin typeface="Times New Roman" panose="02020603050405020304" pitchFamily="18" charset="0"/>
              </a:rPr>
              <a:t>Начальник</a:t>
            </a:r>
            <a:endParaRPr lang="ru-RU" altLang="en-US" sz="1600"/>
          </a:p>
        </p:txBody>
      </p:sp>
      <p:sp>
        <p:nvSpPr>
          <p:cNvPr id="82949" name="AutoShape 8">
            <a:extLst>
              <a:ext uri="{FF2B5EF4-FFF2-40B4-BE49-F238E27FC236}">
                <a16:creationId xmlns:a16="http://schemas.microsoft.com/office/drawing/2014/main" id="{C321AE91-C50E-433E-AF86-6439A5AF8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636838"/>
            <a:ext cx="2303463" cy="647700"/>
          </a:xfrm>
          <a:prstGeom prst="flowChartProcess">
            <a:avLst/>
          </a:prstGeom>
          <a:solidFill>
            <a:srgbClr val="C7C78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latin typeface="Times New Roman" panose="02020603050405020304" pitchFamily="18" charset="0"/>
              </a:rPr>
              <a:t>по  пожаротушению  и аварийно-спасательным работам  </a:t>
            </a:r>
          </a:p>
        </p:txBody>
      </p:sp>
      <p:sp>
        <p:nvSpPr>
          <p:cNvPr id="82950" name="AutoShape 10">
            <a:extLst>
              <a:ext uri="{FF2B5EF4-FFF2-40B4-BE49-F238E27FC236}">
                <a16:creationId xmlns:a16="http://schemas.microsoft.com/office/drawing/2014/main" id="{93FA0A7A-8F1D-4B29-8321-56C472190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2624138"/>
            <a:ext cx="2254250" cy="660400"/>
          </a:xfrm>
          <a:prstGeom prst="flowChartProcess">
            <a:avLst/>
          </a:prstGeom>
          <a:solidFill>
            <a:srgbClr val="C7C78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latin typeface="Times New Roman" panose="02020603050405020304" pitchFamily="18" charset="0"/>
              </a:rPr>
              <a:t>по  вооружению, технике и </a:t>
            </a:r>
            <a:r>
              <a:rPr lang="ru-RU" altLang="en-US" sz="1400"/>
              <a:t>материальному обеспечению</a:t>
            </a:r>
            <a:r>
              <a:rPr lang="ru-RU" altLang="en-US" sz="800"/>
              <a:t> </a:t>
            </a:r>
          </a:p>
        </p:txBody>
      </p:sp>
      <p:sp>
        <p:nvSpPr>
          <p:cNvPr id="82951" name="Line 14">
            <a:extLst>
              <a:ext uri="{FF2B5EF4-FFF2-40B4-BE49-F238E27FC236}">
                <a16:creationId xmlns:a16="http://schemas.microsoft.com/office/drawing/2014/main" id="{1D4C0D75-8BE6-4CF0-A44A-EFE5A08614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33650" y="2406650"/>
            <a:ext cx="482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2" name="Line 17">
            <a:extLst>
              <a:ext uri="{FF2B5EF4-FFF2-40B4-BE49-F238E27FC236}">
                <a16:creationId xmlns:a16="http://schemas.microsoft.com/office/drawing/2014/main" id="{66ED2C9E-520F-40EC-848A-A58215C876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0138" y="1938338"/>
            <a:ext cx="3175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3" name="Line 19">
            <a:extLst>
              <a:ext uri="{FF2B5EF4-FFF2-40B4-BE49-F238E27FC236}">
                <a16:creationId xmlns:a16="http://schemas.microsoft.com/office/drawing/2014/main" id="{DD8BB5C5-B8CC-4C35-9B09-2670C9A2D1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6950" y="239553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4" name="Text Box 20">
            <a:extLst>
              <a:ext uri="{FF2B5EF4-FFF2-40B4-BE49-F238E27FC236}">
                <a16:creationId xmlns:a16="http://schemas.microsoft.com/office/drawing/2014/main" id="{04AF9DA5-A426-417E-807C-0A59113E8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2166938"/>
            <a:ext cx="3627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200" b="1">
                <a:latin typeface="Times New Roman" panose="02020603050405020304" pitchFamily="18" charset="0"/>
              </a:rPr>
              <a:t>З      А      М      Е      С      Т      И      Т      Е      Л      И</a:t>
            </a:r>
          </a:p>
        </p:txBody>
      </p:sp>
      <p:sp>
        <p:nvSpPr>
          <p:cNvPr id="82955" name="Line 21">
            <a:extLst>
              <a:ext uri="{FF2B5EF4-FFF2-40B4-BE49-F238E27FC236}">
                <a16:creationId xmlns:a16="http://schemas.microsoft.com/office/drawing/2014/main" id="{644BA1EA-5889-409E-8BE3-1D0C60C9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8850" y="3868738"/>
            <a:ext cx="158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6" name="AutoShape 23">
            <a:extLst>
              <a:ext uri="{FF2B5EF4-FFF2-40B4-BE49-F238E27FC236}">
                <a16:creationId xmlns:a16="http://schemas.microsoft.com/office/drawing/2014/main" id="{E488ABC3-C737-48A6-AB41-4FA2F7C08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860800"/>
            <a:ext cx="2087562" cy="936625"/>
          </a:xfrm>
          <a:prstGeom prst="flowChartProcess">
            <a:avLst/>
          </a:prstGeom>
          <a:solidFill>
            <a:srgbClr val="ACBB5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latin typeface="Times New Roman" panose="02020603050405020304" pitchFamily="18" charset="0"/>
              </a:rPr>
              <a:t>Специализированный ПСО</a:t>
            </a:r>
            <a:endParaRPr lang="ru-RU" altLang="en-US" sz="1400"/>
          </a:p>
        </p:txBody>
      </p:sp>
      <p:sp>
        <p:nvSpPr>
          <p:cNvPr id="82957" name="AutoShape 25">
            <a:extLst>
              <a:ext uri="{FF2B5EF4-FFF2-40B4-BE49-F238E27FC236}">
                <a16:creationId xmlns:a16="http://schemas.microsoft.com/office/drawing/2014/main" id="{E73B52F6-AED7-4A0E-A6FF-3B13F0FC5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860800"/>
            <a:ext cx="1441450" cy="936625"/>
          </a:xfrm>
          <a:prstGeom prst="flowChartProcess">
            <a:avLst/>
          </a:prstGeom>
          <a:solidFill>
            <a:srgbClr val="ACBB5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latin typeface="Times New Roman" panose="02020603050405020304" pitchFamily="18" charset="0"/>
              </a:rPr>
              <a:t>Отделение специальной пожарной техники </a:t>
            </a:r>
            <a:endParaRPr lang="ru-RU" altLang="en-US" sz="1400"/>
          </a:p>
        </p:txBody>
      </p:sp>
      <p:sp>
        <p:nvSpPr>
          <p:cNvPr id="82958" name="AutoShape 26">
            <a:extLst>
              <a:ext uri="{FF2B5EF4-FFF2-40B4-BE49-F238E27FC236}">
                <a16:creationId xmlns:a16="http://schemas.microsoft.com/office/drawing/2014/main" id="{1839B603-C027-4B2C-B471-2BE5EAD72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3487738"/>
            <a:ext cx="2181225" cy="588962"/>
          </a:xfrm>
          <a:prstGeom prst="flowChartProcess">
            <a:avLst/>
          </a:prstGeom>
          <a:solidFill>
            <a:srgbClr val="C7C78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latin typeface="Times New Roman" panose="02020603050405020304" pitchFamily="18" charset="0"/>
              </a:rPr>
              <a:t>Отделение инженерной техники</a:t>
            </a:r>
            <a:r>
              <a:rPr lang="ru-RU" altLang="en-US" sz="800">
                <a:latin typeface="Times New Roman" panose="02020603050405020304" pitchFamily="18" charset="0"/>
              </a:rPr>
              <a:t> </a:t>
            </a:r>
            <a:endParaRPr lang="ru-RU" altLang="en-US" sz="800"/>
          </a:p>
        </p:txBody>
      </p:sp>
      <p:sp>
        <p:nvSpPr>
          <p:cNvPr id="82959" name="Line 27">
            <a:extLst>
              <a:ext uri="{FF2B5EF4-FFF2-40B4-BE49-F238E27FC236}">
                <a16:creationId xmlns:a16="http://schemas.microsoft.com/office/drawing/2014/main" id="{89F83A32-79B3-4171-9A8A-2F788C58FD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7638" y="41973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0" name="Rectangle 31">
            <a:extLst>
              <a:ext uri="{FF2B5EF4-FFF2-40B4-BE49-F238E27FC236}">
                <a16:creationId xmlns:a16="http://schemas.microsoft.com/office/drawing/2014/main" id="{57577D56-2630-4D52-BD43-3E887C9D4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508500"/>
            <a:ext cx="1846263" cy="720725"/>
          </a:xfrm>
          <a:prstGeom prst="rect">
            <a:avLst/>
          </a:prstGeom>
          <a:solidFill>
            <a:srgbClr val="ACBB5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latin typeface="Times New Roman" panose="02020603050405020304" pitchFamily="18" charset="0"/>
              </a:rPr>
              <a:t>Отделение  приема  и обработки информации</a:t>
            </a:r>
            <a:endParaRPr lang="ru-RU" altLang="en-US" sz="1400"/>
          </a:p>
        </p:txBody>
      </p:sp>
      <p:cxnSp>
        <p:nvCxnSpPr>
          <p:cNvPr id="82961" name="AutoShape 34">
            <a:extLst>
              <a:ext uri="{FF2B5EF4-FFF2-40B4-BE49-F238E27FC236}">
                <a16:creationId xmlns:a16="http://schemas.microsoft.com/office/drawing/2014/main" id="{B51E1E7E-5AD7-406C-BD5C-9DA716F494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71825" y="4524375"/>
            <a:ext cx="1588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2" name="AutoShape 35">
            <a:extLst>
              <a:ext uri="{FF2B5EF4-FFF2-40B4-BE49-F238E27FC236}">
                <a16:creationId xmlns:a16="http://schemas.microsoft.com/office/drawing/2014/main" id="{E22FACB3-629E-482C-810B-0BD5FFD643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5988" y="6257925"/>
            <a:ext cx="15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3" name="AutoShape 36">
            <a:extLst>
              <a:ext uri="{FF2B5EF4-FFF2-40B4-BE49-F238E27FC236}">
                <a16:creationId xmlns:a16="http://schemas.microsoft.com/office/drawing/2014/main" id="{79E1CE95-567A-4EB6-A356-B2F7BE54AE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71825" y="4524375"/>
            <a:ext cx="1588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64" name="AutoShape 38">
            <a:extLst>
              <a:ext uri="{FF2B5EF4-FFF2-40B4-BE49-F238E27FC236}">
                <a16:creationId xmlns:a16="http://schemas.microsoft.com/office/drawing/2014/main" id="{3E58AC6E-32DF-414F-AFC1-8D3428B44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5013325"/>
            <a:ext cx="2087562" cy="571500"/>
          </a:xfrm>
          <a:prstGeom prst="flowChartProcess">
            <a:avLst/>
          </a:prstGeom>
          <a:solidFill>
            <a:srgbClr val="C7C78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latin typeface="Times New Roman" panose="02020603050405020304" pitchFamily="18" charset="0"/>
              </a:rPr>
              <a:t>Участок технического обеспечения</a:t>
            </a:r>
            <a:endParaRPr lang="ru-RU" altLang="en-US" sz="1400"/>
          </a:p>
        </p:txBody>
      </p:sp>
      <p:cxnSp>
        <p:nvCxnSpPr>
          <p:cNvPr id="82965" name="AutoShape 41">
            <a:extLst>
              <a:ext uri="{FF2B5EF4-FFF2-40B4-BE49-F238E27FC236}">
                <a16:creationId xmlns:a16="http://schemas.microsoft.com/office/drawing/2014/main" id="{1C746292-860C-449F-B908-3C58A680DB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78138" y="5432425"/>
            <a:ext cx="0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66" name="Rectangle 46">
            <a:extLst>
              <a:ext uri="{FF2B5EF4-FFF2-40B4-BE49-F238E27FC236}">
                <a16:creationId xmlns:a16="http://schemas.microsoft.com/office/drawing/2014/main" id="{05A149F4-6671-4B1B-B404-299EE7DF8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644900"/>
            <a:ext cx="1846263" cy="647700"/>
          </a:xfrm>
          <a:prstGeom prst="rect">
            <a:avLst/>
          </a:prstGeom>
          <a:solidFill>
            <a:srgbClr val="ACBB5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latin typeface="Times New Roman" panose="02020603050405020304" pitchFamily="18" charset="0"/>
              </a:rPr>
              <a:t>Оперативно-дежурная смена</a:t>
            </a:r>
            <a:endParaRPr lang="ru-RU" altLang="en-US" sz="1400"/>
          </a:p>
        </p:txBody>
      </p:sp>
      <p:cxnSp>
        <p:nvCxnSpPr>
          <p:cNvPr id="82967" name="AutoShape 57">
            <a:extLst>
              <a:ext uri="{FF2B5EF4-FFF2-40B4-BE49-F238E27FC236}">
                <a16:creationId xmlns:a16="http://schemas.microsoft.com/office/drawing/2014/main" id="{B4C9F404-D916-47D3-92A8-2475C2F296F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47875" y="4675188"/>
            <a:ext cx="0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68" name="Line 75">
            <a:extLst>
              <a:ext uri="{FF2B5EF4-FFF2-40B4-BE49-F238E27FC236}">
                <a16:creationId xmlns:a16="http://schemas.microsoft.com/office/drawing/2014/main" id="{33CC5A14-B862-4DB2-BBED-F7029AF0E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32845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69" name="Line 86">
            <a:extLst>
              <a:ext uri="{FF2B5EF4-FFF2-40B4-BE49-F238E27FC236}">
                <a16:creationId xmlns:a16="http://schemas.microsoft.com/office/drawing/2014/main" id="{AB754F7E-CBA2-44DD-BD31-3E05C56D0D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72250" y="2840038"/>
            <a:ext cx="666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70" name="Line 87">
            <a:extLst>
              <a:ext uri="{FF2B5EF4-FFF2-40B4-BE49-F238E27FC236}">
                <a16:creationId xmlns:a16="http://schemas.microsoft.com/office/drawing/2014/main" id="{7CC439B5-98FD-4ABB-BFE3-709BCC1E73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2250" y="2852738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71" name="Line 88">
            <a:extLst>
              <a:ext uri="{FF2B5EF4-FFF2-40B4-BE49-F238E27FC236}">
                <a16:creationId xmlns:a16="http://schemas.microsoft.com/office/drawing/2014/main" id="{697656E7-CCD0-4D9C-A584-AB05DEA447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2250" y="4376738"/>
            <a:ext cx="14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72" name="AutoShape 89">
            <a:extLst>
              <a:ext uri="{FF2B5EF4-FFF2-40B4-BE49-F238E27FC236}">
                <a16:creationId xmlns:a16="http://schemas.microsoft.com/office/drawing/2014/main" id="{082A3395-B575-47CD-B420-7CA0A1767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4206875"/>
            <a:ext cx="2108200" cy="661988"/>
          </a:xfrm>
          <a:prstGeom prst="flowChartProcess">
            <a:avLst/>
          </a:prstGeom>
          <a:solidFill>
            <a:srgbClr val="C7C78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>
                <a:latin typeface="Times New Roman" panose="02020603050405020304" pitchFamily="18" charset="0"/>
              </a:rPr>
              <a:t>Участок хранения материальных средств</a:t>
            </a:r>
            <a:endParaRPr lang="ru-RU" altLang="en-US" sz="1400"/>
          </a:p>
        </p:txBody>
      </p:sp>
      <p:sp>
        <p:nvSpPr>
          <p:cNvPr id="82973" name="Line 90">
            <a:extLst>
              <a:ext uri="{FF2B5EF4-FFF2-40B4-BE49-F238E27FC236}">
                <a16:creationId xmlns:a16="http://schemas.microsoft.com/office/drawing/2014/main" id="{027F78E9-DA52-42F7-B52C-41D305415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2250" y="3690938"/>
            <a:ext cx="14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74" name="Line 91">
            <a:extLst>
              <a:ext uri="{FF2B5EF4-FFF2-40B4-BE49-F238E27FC236}">
                <a16:creationId xmlns:a16="http://schemas.microsoft.com/office/drawing/2014/main" id="{05B55206-D0A8-4F58-89D7-2E74E38458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72250" y="5138738"/>
            <a:ext cx="14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75" name="Text Box 92">
            <a:extLst>
              <a:ext uri="{FF2B5EF4-FFF2-40B4-BE49-F238E27FC236}">
                <a16:creationId xmlns:a16="http://schemas.microsoft.com/office/drawing/2014/main" id="{CDF345FC-2E8A-4B31-A777-57E28E9F6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6308725"/>
            <a:ext cx="3240088" cy="293688"/>
          </a:xfrm>
          <a:prstGeom prst="rect">
            <a:avLst/>
          </a:prstGeom>
          <a:solidFill>
            <a:schemeClr val="bg2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200" b="1">
                <a:latin typeface="Times New Roman" panose="02020603050405020304" pitchFamily="18" charset="0"/>
              </a:rPr>
              <a:t>Штатная численность, всего – 130 ед.</a:t>
            </a:r>
          </a:p>
        </p:txBody>
      </p:sp>
      <p:sp>
        <p:nvSpPr>
          <p:cNvPr id="82976" name="Rectangle 94">
            <a:extLst>
              <a:ext uri="{FF2B5EF4-FFF2-40B4-BE49-F238E27FC236}">
                <a16:creationId xmlns:a16="http://schemas.microsoft.com/office/drawing/2014/main" id="{51F775B1-81AC-4E83-9D53-EF9139D1A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47625"/>
            <a:ext cx="9048750" cy="67722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977" name="Rectangle 95">
            <a:extLst>
              <a:ext uri="{FF2B5EF4-FFF2-40B4-BE49-F238E27FC236}">
                <a16:creationId xmlns:a16="http://schemas.microsoft.com/office/drawing/2014/main" id="{E99F9E7F-E826-42B3-AE87-F2B539088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225" y="115888"/>
            <a:ext cx="19573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82978" name="Line 96">
            <a:extLst>
              <a:ext uri="{FF2B5EF4-FFF2-40B4-BE49-F238E27FC236}">
                <a16:creationId xmlns:a16="http://schemas.microsoft.com/office/drawing/2014/main" id="{70D5259A-8FD2-4DBE-83A1-6BA95615B0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3716338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79" name="Line 97">
            <a:extLst>
              <a:ext uri="{FF2B5EF4-FFF2-40B4-BE49-F238E27FC236}">
                <a16:creationId xmlns:a16="http://schemas.microsoft.com/office/drawing/2014/main" id="{86F6B429-2E6E-4055-B243-BFBE27CB8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3716338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80" name="Line 98">
            <a:extLst>
              <a:ext uri="{FF2B5EF4-FFF2-40B4-BE49-F238E27FC236}">
                <a16:creationId xmlns:a16="http://schemas.microsoft.com/office/drawing/2014/main" id="{581499A4-D849-4C1E-9FCF-A023505FB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2488" y="400526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81" name="Line 99">
            <a:extLst>
              <a:ext uri="{FF2B5EF4-FFF2-40B4-BE49-F238E27FC236}">
                <a16:creationId xmlns:a16="http://schemas.microsoft.com/office/drawing/2014/main" id="{709D9FCA-753E-4A75-A047-5B8B99F87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2488" y="465296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82" name="Line 100">
            <a:extLst>
              <a:ext uri="{FF2B5EF4-FFF2-40B4-BE49-F238E27FC236}">
                <a16:creationId xmlns:a16="http://schemas.microsoft.com/office/drawing/2014/main" id="{CAA44E40-0760-4242-97FA-639D660C69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6450" y="37163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83" name="Line 101">
            <a:extLst>
              <a:ext uri="{FF2B5EF4-FFF2-40B4-BE49-F238E27FC236}">
                <a16:creationId xmlns:a16="http://schemas.microsoft.com/office/drawing/2014/main" id="{BD52E100-3B42-42E6-813E-D6B8BC1F4C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7163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84" name="Line 102">
            <a:extLst>
              <a:ext uri="{FF2B5EF4-FFF2-40B4-BE49-F238E27FC236}">
                <a16:creationId xmlns:a16="http://schemas.microsoft.com/office/drawing/2014/main" id="{B0DC7C63-6C2F-4B8B-B4DD-3961D10F03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3650" y="240665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85" name="Text Box 103">
            <a:extLst>
              <a:ext uri="{FF2B5EF4-FFF2-40B4-BE49-F238E27FC236}">
                <a16:creationId xmlns:a16="http://schemas.microsoft.com/office/drawing/2014/main" id="{D9CAE8D1-9C51-4D27-B505-48CBE212C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373688"/>
            <a:ext cx="1296987" cy="647700"/>
          </a:xfrm>
          <a:prstGeom prst="rect">
            <a:avLst/>
          </a:prstGeom>
          <a:solidFill>
            <a:srgbClr val="C7C78B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400">
                <a:latin typeface="Times New Roman" panose="02020603050405020304" pitchFamily="18" charset="0"/>
              </a:rPr>
              <a:t>Аварийно-спасательные</a:t>
            </a:r>
            <a:endParaRPr lang="ru-RU" altLang="en-US" sz="1600">
              <a:latin typeface="Times New Roman" panose="02020603050405020304" pitchFamily="18" charset="0"/>
            </a:endParaRPr>
          </a:p>
        </p:txBody>
      </p:sp>
      <p:sp>
        <p:nvSpPr>
          <p:cNvPr id="82986" name="Text Box 104">
            <a:extLst>
              <a:ext uri="{FF2B5EF4-FFF2-40B4-BE49-F238E27FC236}">
                <a16:creationId xmlns:a16="http://schemas.microsoft.com/office/drawing/2014/main" id="{1B57E3BF-35D5-41F8-B662-57141C56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373688"/>
            <a:ext cx="1008062" cy="647700"/>
          </a:xfrm>
          <a:prstGeom prst="rect">
            <a:avLst/>
          </a:prstGeom>
          <a:solidFill>
            <a:srgbClr val="C7C78B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400">
                <a:latin typeface="Times New Roman" panose="02020603050405020304" pitchFamily="18" charset="0"/>
              </a:rPr>
              <a:t>санитарной обработки</a:t>
            </a:r>
          </a:p>
        </p:txBody>
      </p:sp>
      <p:sp>
        <p:nvSpPr>
          <p:cNvPr id="82987" name="Text Box 105">
            <a:extLst>
              <a:ext uri="{FF2B5EF4-FFF2-40B4-BE49-F238E27FC236}">
                <a16:creationId xmlns:a16="http://schemas.microsoft.com/office/drawing/2014/main" id="{578442F3-0282-4C37-BFED-9C4600F16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373688"/>
            <a:ext cx="936625" cy="654050"/>
          </a:xfrm>
          <a:prstGeom prst="rect">
            <a:avLst/>
          </a:prstGeom>
          <a:solidFill>
            <a:srgbClr val="C7C78B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400">
                <a:latin typeface="Times New Roman" panose="02020603050405020304" pitchFamily="18" charset="0"/>
              </a:rPr>
              <a:t>РХР</a:t>
            </a:r>
          </a:p>
        </p:txBody>
      </p:sp>
      <p:sp>
        <p:nvSpPr>
          <p:cNvPr id="82988" name="Text Box 106">
            <a:extLst>
              <a:ext uri="{FF2B5EF4-FFF2-40B4-BE49-F238E27FC236}">
                <a16:creationId xmlns:a16="http://schemas.microsoft.com/office/drawing/2014/main" id="{07D4AEB3-C5EF-4B65-A1D5-0641DF9AA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373688"/>
            <a:ext cx="1152525" cy="654050"/>
          </a:xfrm>
          <a:prstGeom prst="rect">
            <a:avLst/>
          </a:prstGeom>
          <a:solidFill>
            <a:srgbClr val="C7C78B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1400">
                <a:latin typeface="Times New Roman" panose="02020603050405020304" pitchFamily="18" charset="0"/>
              </a:rPr>
              <a:t>специальной обработки</a:t>
            </a:r>
          </a:p>
        </p:txBody>
      </p:sp>
      <p:sp>
        <p:nvSpPr>
          <p:cNvPr id="82989" name="Line 107">
            <a:extLst>
              <a:ext uri="{FF2B5EF4-FFF2-40B4-BE49-F238E27FC236}">
                <a16:creationId xmlns:a16="http://schemas.microsoft.com/office/drawing/2014/main" id="{0573B36F-8E9B-44F3-90B5-396975A48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5157788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90" name="Line 108">
            <a:extLst>
              <a:ext uri="{FF2B5EF4-FFF2-40B4-BE49-F238E27FC236}">
                <a16:creationId xmlns:a16="http://schemas.microsoft.com/office/drawing/2014/main" id="{3871781D-A2F8-4844-AA72-83AC8F64CA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91" name="Line 109">
            <a:extLst>
              <a:ext uri="{FF2B5EF4-FFF2-40B4-BE49-F238E27FC236}">
                <a16:creationId xmlns:a16="http://schemas.microsoft.com/office/drawing/2014/main" id="{205795BE-BD6D-4F06-A0BE-CDBEA97388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92" name="Line 110">
            <a:extLst>
              <a:ext uri="{FF2B5EF4-FFF2-40B4-BE49-F238E27FC236}">
                <a16:creationId xmlns:a16="http://schemas.microsoft.com/office/drawing/2014/main" id="{17A0C1C0-FFBB-44B1-8372-A0EA0E116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93" name="Line 111">
            <a:extLst>
              <a:ext uri="{FF2B5EF4-FFF2-40B4-BE49-F238E27FC236}">
                <a16:creationId xmlns:a16="http://schemas.microsoft.com/office/drawing/2014/main" id="{A3746222-891E-4A18-A43C-E6C1B580E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51577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94" name="Text Box 112">
            <a:extLst>
              <a:ext uri="{FF2B5EF4-FFF2-40B4-BE49-F238E27FC236}">
                <a16:creationId xmlns:a16="http://schemas.microsoft.com/office/drawing/2014/main" id="{7C101879-426F-4C3B-B550-075C313E0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941888"/>
            <a:ext cx="1725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000" b="1">
                <a:latin typeface="Times New Roman" panose="02020603050405020304" pitchFamily="18" charset="0"/>
              </a:rPr>
              <a:t>П О Д Р А З Д Е Л Е Н И Я</a:t>
            </a:r>
          </a:p>
        </p:txBody>
      </p:sp>
      <p:sp>
        <p:nvSpPr>
          <p:cNvPr id="82995" name="Line 113">
            <a:extLst>
              <a:ext uri="{FF2B5EF4-FFF2-40B4-BE49-F238E27FC236}">
                <a16:creationId xmlns:a16="http://schemas.microsoft.com/office/drawing/2014/main" id="{B28DE87B-EEF8-4BBA-9CD5-072487777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47974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AC1F19-D3BB-44A9-BE94-E5A3371322F7}"/>
              </a:ext>
            </a:extLst>
          </p:cNvPr>
          <p:cNvSpPr/>
          <p:nvPr/>
        </p:nvSpPr>
        <p:spPr>
          <a:xfrm>
            <a:off x="1428728" y="785796"/>
            <a:ext cx="6316089" cy="466281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НЕШТАТНЫЕ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АВАРИЙНО-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СПАСАТЕЛЬНЫЕ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ФОРМИРОВАНИЯ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2F3C283D-22D3-4D4B-8D9B-105488A65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92175"/>
            <a:ext cx="8569325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Аварийно-спасательная служба </a:t>
            </a:r>
            <a:r>
              <a:rPr lang="ru-RU" sz="1400" dirty="0">
                <a:solidFill>
                  <a:srgbClr val="C00000"/>
                </a:solidFill>
              </a:rPr>
              <a:t>- это совокупность органов управления, сил и средств, предназначенных для решения задач по предупреждению и ликвидации чрезвычайных ситуаций, функционально объединенных в единую систему, основу которой составляют аварийно-спасательные формирования.</a:t>
            </a:r>
          </a:p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Аварийно-спасательное формирование </a:t>
            </a:r>
            <a:r>
              <a:rPr lang="ru-RU" sz="1400" dirty="0">
                <a:solidFill>
                  <a:srgbClr val="C00000"/>
                </a:solidFill>
              </a:rPr>
              <a:t>- это самостоятельная или входящая в состав аварийно-спасательной службы структура, предназначенная для проведения аварийно-спасательных работ, основу которой составляют подразделения спасателей, оснащенные специальными техникой, оборудованием, снаряжением, инструментами и материалами.</a:t>
            </a:r>
          </a:p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Спасатель </a:t>
            </a:r>
            <a:r>
              <a:rPr lang="ru-RU" sz="1400" dirty="0">
                <a:solidFill>
                  <a:srgbClr val="C00000"/>
                </a:solidFill>
              </a:rPr>
              <a:t>- это гражданин, подготовленный и аттестованный на проведение аварийно-спасательных работ.</a:t>
            </a:r>
          </a:p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Аварийно-спасательные работы </a:t>
            </a:r>
            <a:r>
              <a:rPr lang="ru-RU" sz="1400" dirty="0">
                <a:solidFill>
                  <a:srgbClr val="C00000"/>
                </a:solidFill>
              </a:rPr>
              <a:t>- это действия по спасению людей, материальных и культурных ценностей, защите природной среды в зоне чрезвычайных ситуаций, локализации чрезвычайных ситуаций и подавлению или доведению до минимально возможного уровня воздействия характерных для них опасных факторов. Аварийно-спасательные работы характеризуются наличием факторов, угрожающих жизни и здоровью проводящих эти работы людей, и требуют специальной подготовки, экипировки и оснащения.</a:t>
            </a:r>
          </a:p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Статус спасателей </a:t>
            </a:r>
            <a:r>
              <a:rPr lang="ru-RU" sz="1400" dirty="0">
                <a:solidFill>
                  <a:srgbClr val="C00000"/>
                </a:solidFill>
              </a:rPr>
              <a:t>- это совокупность прав и обязанностей, установленных законодательством Российской Федерации и гарантированных государством спасателям. Особенности статуса спасателей определяются возложенными на них обязанностями по участию в проведении работ по ликвидации чрезвычайных ситуаций и связанной с этим угрозой их жизни и здоровью.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Статья 5. Виды аварийно-спасательных работ</a:t>
            </a:r>
          </a:p>
          <a:p>
            <a:pPr>
              <a:defRPr/>
            </a:pPr>
            <a:r>
              <a:rPr lang="ru-RU" sz="1400" dirty="0">
                <a:solidFill>
                  <a:srgbClr val="C00000"/>
                </a:solidFill>
              </a:rPr>
              <a:t>К </a:t>
            </a:r>
            <a:r>
              <a:rPr lang="ru-RU" sz="1400" u="sng" dirty="0">
                <a:solidFill>
                  <a:srgbClr val="C00000"/>
                </a:solidFill>
              </a:rPr>
              <a:t>аварийно-спасательным работам</a:t>
            </a:r>
            <a:r>
              <a:rPr lang="ru-RU" sz="1400" dirty="0">
                <a:solidFill>
                  <a:srgbClr val="C00000"/>
                </a:solidFill>
              </a:rPr>
              <a:t> относятся поисково-спасательные, горноспасательные, газоспасательные, противофонтанные работы, а также аварийно-спасательные работы, связанные с тушением пожаров, работы по ликвидации медико-санитарных последствий чрезвычайных ситуаций и другие, перечень которых может быть дополнен решением Правительства Российской Федерации.</a:t>
            </a:r>
          </a:p>
        </p:txBody>
      </p:sp>
      <p:sp>
        <p:nvSpPr>
          <p:cNvPr id="86019" name="Text Box 3">
            <a:extLst>
              <a:ext uri="{FF2B5EF4-FFF2-40B4-BE49-F238E27FC236}">
                <a16:creationId xmlns:a16="http://schemas.microsoft.com/office/drawing/2014/main" id="{7875537E-EDC9-41CE-8C92-B5AC39A15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3375"/>
            <a:ext cx="849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ФЗ-151  от 22 августа 1995 г.  "Об аварийно-спасательных службах и статусе спасателей«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41C9376A-55CB-46B7-90BF-A6A9201E1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88913"/>
            <a:ext cx="8786813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b="1">
                <a:solidFill>
                  <a:srgbClr val="C00000"/>
                </a:solidFill>
              </a:rPr>
              <a:t>Аварийно-спасательные  службы и  аварийно-спасательные  формирования</a:t>
            </a:r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id="{F5E80D83-7632-42EE-A54E-CFAE6720F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836613"/>
            <a:ext cx="3143250" cy="106203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ПОСТОЯННОЙ ШТАТНОЙ ОСНОВЕ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400" b="1"/>
              <a:t>профессиональные АСС, профессиональные АСФ</a:t>
            </a: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D7BCF40F-CF75-4EC3-8875-ED75E113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857250"/>
            <a:ext cx="2786062" cy="116998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ru-RU" sz="1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НЕШТАТНОЙ ОСНОВЕ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400" b="1"/>
              <a:t>- нештатные аварийно-спасательные формирования</a:t>
            </a:r>
          </a:p>
        </p:txBody>
      </p:sp>
      <p:sp>
        <p:nvSpPr>
          <p:cNvPr id="87045" name="Text Box 5">
            <a:extLst>
              <a:ext uri="{FF2B5EF4-FFF2-40B4-BE49-F238E27FC236}">
                <a16:creationId xmlns:a16="http://schemas.microsoft.com/office/drawing/2014/main" id="{1BAE33E0-1AE4-4E80-8A85-7B8C72993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857250"/>
            <a:ext cx="2714625" cy="127793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ОБЩЕСТВЕННЫХ НАЧАЛАХ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400" b="1"/>
              <a:t>-</a:t>
            </a:r>
            <a:r>
              <a:rPr lang="ru-RU" sz="1400" b="1">
                <a:solidFill>
                  <a:srgbClr val="C00000"/>
                </a:solidFill>
              </a:rPr>
              <a:t> </a:t>
            </a:r>
            <a:r>
              <a:rPr lang="ru-RU" sz="1400" b="1">
                <a:solidFill>
                  <a:srgbClr val="000000"/>
                </a:solidFill>
              </a:rPr>
              <a:t>общественные аварийно-спасательные формирования</a:t>
            </a:r>
          </a:p>
        </p:txBody>
      </p:sp>
      <p:sp>
        <p:nvSpPr>
          <p:cNvPr id="86022" name="Text Box 6">
            <a:extLst>
              <a:ext uri="{FF2B5EF4-FFF2-40B4-BE49-F238E27FC236}">
                <a16:creationId xmlns:a16="http://schemas.microsoft.com/office/drawing/2014/main" id="{27DF4F94-0D22-4665-88F9-EC71DB0EC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000250"/>
            <a:ext cx="350043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200" b="1">
                <a:solidFill>
                  <a:srgbClr val="000000"/>
                </a:solidFill>
              </a:rPr>
              <a:t>Профессиональные АСС  и  АСФ создаются:</a:t>
            </a:r>
          </a:p>
          <a:p>
            <a:pPr eaLnBrk="1" hangingPunct="1"/>
            <a:r>
              <a:rPr lang="ru-RU" altLang="en-US" sz="1200" b="1">
                <a:solidFill>
                  <a:srgbClr val="000000"/>
                </a:solidFill>
              </a:rPr>
              <a:t>- в ФОИВ - решениями Правительства РФ по представлениям соответствующих министерств, ведомств и организаций РФ , согласованным с МЧС России и другими заинтересованными ФОИВ;</a:t>
            </a:r>
          </a:p>
          <a:p>
            <a:pPr eaLnBrk="1" hangingPunct="1"/>
            <a:r>
              <a:rPr lang="ru-RU" altLang="en-US" sz="1200" b="1">
                <a:solidFill>
                  <a:srgbClr val="000000"/>
                </a:solidFill>
              </a:rPr>
              <a:t>- в С РФ – ОИВ СРФ в соответствии с законодательством РФ;</a:t>
            </a:r>
          </a:p>
          <a:p>
            <a:pPr eaLnBrk="1" hangingPunct="1"/>
            <a:r>
              <a:rPr lang="ru-RU" altLang="en-US" sz="1200" b="1">
                <a:solidFill>
                  <a:srgbClr val="000000"/>
                </a:solidFill>
              </a:rPr>
              <a:t>- в организациях, занимающихся одним или несколькими видами деятельности, при осуществлении которых законодательством РФ предусмотрено обязательное наличие у организаций собственных АСС, АСФ, - руководством организаций по согласованию с органами управления при ОИВ СРФ , специально уполномоченных на решение задач в области защиты населения и территорий от чрезвычайных ситуаций;</a:t>
            </a:r>
          </a:p>
          <a:p>
            <a:pPr eaLnBrk="1" hangingPunct="1"/>
            <a:r>
              <a:rPr lang="ru-RU" altLang="en-US" sz="1200" b="1">
                <a:solidFill>
                  <a:srgbClr val="000000"/>
                </a:solidFill>
              </a:rPr>
              <a:t>- в органах местного самоуправления - по решению органов местного самоуправления, если иное не предусмотрено законодательством Российской Федерации</a:t>
            </a:r>
            <a:r>
              <a:rPr lang="ru-RU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6023" name="Text Box 7">
            <a:extLst>
              <a:ext uri="{FF2B5EF4-FFF2-40B4-BE49-F238E27FC236}">
                <a16:creationId xmlns:a16="http://schemas.microsoft.com/office/drawing/2014/main" id="{FDAB0DE6-44FA-4B1C-8089-269C39613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2571750"/>
            <a:ext cx="2376488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200" b="1">
                <a:solidFill>
                  <a:srgbClr val="000000"/>
                </a:solidFill>
              </a:rPr>
              <a:t>Нештатные аварийно-спасательные формирования создаются организациями из числа своих работников в обязательном порядке, если это предусмотрено законодательством Российской Федерации, или по решению администраций организаций в порядке, предусмотренном законодательством Российской Федерации.</a:t>
            </a:r>
          </a:p>
          <a:p>
            <a:pPr eaLnBrk="1" hangingPunct="1">
              <a:spcBef>
                <a:spcPct val="50000"/>
              </a:spcBef>
            </a:pPr>
            <a:endParaRPr lang="ru-RU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24" name="Text Box 8">
            <a:extLst>
              <a:ext uri="{FF2B5EF4-FFF2-40B4-BE49-F238E27FC236}">
                <a16:creationId xmlns:a16="http://schemas.microsoft.com/office/drawing/2014/main" id="{31BE1036-387A-4504-A131-C037ED7B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2786063"/>
            <a:ext cx="20891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200" b="1">
                <a:solidFill>
                  <a:srgbClr val="000000"/>
                </a:solidFill>
              </a:rPr>
              <a:t>Общественные аварийно-спасательные формирования создаются общественными объединениями, уставными задачами которых является участие в проведении работ по ликвидации чрезвычайных ситуаций.</a:t>
            </a:r>
          </a:p>
          <a:p>
            <a:pPr eaLnBrk="1" hangingPunct="1">
              <a:spcBef>
                <a:spcPct val="50000"/>
              </a:spcBef>
            </a:pPr>
            <a:endParaRPr lang="ru-RU" altLang="en-US" sz="1200" b="1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A944"/>
            </a:gs>
            <a:gs pos="50000">
              <a:srgbClr val="FFFF66"/>
            </a:gs>
            <a:gs pos="100000">
              <a:srgbClr val="A9A94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F6139775-0D95-4A8C-A706-2D6F38621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86868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государства в области гражданской обороны реализуется с учетом следующих основных принципов:</a:t>
            </a:r>
          </a:p>
          <a:p>
            <a:pPr algn="just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000000"/>
                </a:solidFill>
              </a:rPr>
              <a:t>защите от опасностей, возникающих при ведении военных действий или вследствие этих действий, подлежит </a:t>
            </a:r>
            <a:r>
              <a:rPr lang="ru-RU" sz="1600" b="1" dirty="0">
                <a:solidFill>
                  <a:srgbClr val="3333CC"/>
                </a:solidFill>
              </a:rPr>
              <a:t>все население Российской Федерации</a:t>
            </a:r>
            <a:r>
              <a:rPr lang="ru-RU" sz="1600" dirty="0">
                <a:solidFill>
                  <a:srgbClr val="000000"/>
                </a:solidFill>
              </a:rPr>
              <a:t>, а также иностранные граждане и лица без гражданства, находящиеся на территории Российского государства;</a:t>
            </a:r>
          </a:p>
          <a:p>
            <a:pPr algn="just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ru-RU" sz="1600" dirty="0">
              <a:solidFill>
                <a:srgbClr val="000000"/>
              </a:solidFill>
            </a:endParaRPr>
          </a:p>
          <a:p>
            <a:pPr algn="just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1600" b="1" dirty="0">
                <a:solidFill>
                  <a:srgbClr val="3333CC"/>
                </a:solidFill>
              </a:rPr>
              <a:t>организация и ведение гражданской обороны является обязательной функцией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федеральных органов государственной власти, органов государственной власти субъектов Российской Федерации, органов местного самоуправления и организаций независимо от их организационно-правовых форм и форм собственности, долгом и обязанностью каждого гражданина;</a:t>
            </a:r>
          </a:p>
          <a:p>
            <a:pPr algn="just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ru-RU" sz="1600" dirty="0">
              <a:solidFill>
                <a:srgbClr val="000000"/>
              </a:solidFill>
            </a:endParaRPr>
          </a:p>
          <a:p>
            <a:pPr algn="just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000000"/>
                </a:solidFill>
              </a:rPr>
              <a:t>мероприятия по подготовке к защите и по защите населения материальных и культурных ценностей от опасностей, возникающих при ведении военных действий или вследствие этих действий, </a:t>
            </a:r>
            <a:r>
              <a:rPr lang="ru-RU" sz="1600" b="1" dirty="0">
                <a:solidFill>
                  <a:srgbClr val="3333CC"/>
                </a:solidFill>
              </a:rPr>
              <a:t>планируются заблаговременно</a:t>
            </a:r>
            <a:r>
              <a:rPr lang="ru-RU" sz="1600" b="1" dirty="0">
                <a:solidFill>
                  <a:srgbClr val="000000"/>
                </a:solidFill>
              </a:rPr>
              <a:t>, </a:t>
            </a:r>
            <a:r>
              <a:rPr lang="ru-RU" sz="1600" b="1" dirty="0">
                <a:solidFill>
                  <a:srgbClr val="3333CC"/>
                </a:solidFill>
              </a:rPr>
              <a:t>осуществляются в мирное время, наращиваются в угрожаемый период и доводятся до требуемых объемов с началом войны или вооруженного конфликта</a:t>
            </a:r>
            <a:r>
              <a:rPr lang="ru-RU" sz="1600" b="1" dirty="0">
                <a:solidFill>
                  <a:srgbClr val="000000"/>
                </a:solidFill>
              </a:rPr>
              <a:t>;</a:t>
            </a:r>
          </a:p>
          <a:p>
            <a:pPr algn="just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ru-RU" sz="1600" b="1" dirty="0">
              <a:solidFill>
                <a:srgbClr val="000000"/>
              </a:solidFill>
            </a:endParaRPr>
          </a:p>
          <a:p>
            <a:pPr algn="just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000000"/>
                </a:solidFill>
              </a:rPr>
              <a:t>в мирное время органы управления, силы и средства гражданской обороны привлекаются к защите населения и территорий от чрезвычайных ситуаций природного и техногенного характера.</a:t>
            </a:r>
          </a:p>
          <a:p>
            <a:pPr algn="just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ru-RU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E4FAD931-F3C8-4A84-9D5D-99CF48AFE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914400" cy="4064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АСФ</a:t>
            </a:r>
          </a:p>
        </p:txBody>
      </p:sp>
      <p:sp>
        <p:nvSpPr>
          <p:cNvPr id="88067" name="AutoShape 3">
            <a:extLst>
              <a:ext uri="{FF2B5EF4-FFF2-40B4-BE49-F238E27FC236}">
                <a16:creationId xmlns:a16="http://schemas.microsoft.com/office/drawing/2014/main" id="{35F63CE8-D001-4FC4-952F-4BB36C96A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04800"/>
            <a:ext cx="1600200" cy="457200"/>
          </a:xfrm>
          <a:prstGeom prst="rightArrow">
            <a:avLst>
              <a:gd name="adj1" fmla="val 50000"/>
              <a:gd name="adj2" fmla="val 875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</a:rPr>
              <a:t>Создаются</a:t>
            </a:r>
          </a:p>
        </p:txBody>
      </p:sp>
      <p:sp>
        <p:nvSpPr>
          <p:cNvPr id="87046" name="Text Box 4">
            <a:extLst>
              <a:ext uri="{FF2B5EF4-FFF2-40B4-BE49-F238E27FC236}">
                <a16:creationId xmlns:a16="http://schemas.microsoft.com/office/drawing/2014/main" id="{DDD1D540-4827-490A-B281-E85D89DF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916113"/>
            <a:ext cx="2971800" cy="23082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200" b="1" u="sng">
                <a:solidFill>
                  <a:srgbClr val="C00000"/>
                </a:solidFill>
              </a:rPr>
              <a:t>Нештатные</a:t>
            </a:r>
            <a:r>
              <a:rPr lang="ru-RU" altLang="en-US" sz="1200">
                <a:solidFill>
                  <a:srgbClr val="000000"/>
                </a:solidFill>
              </a:rPr>
              <a:t> (в  порядке  установленном  законодательством  РФ) </a:t>
            </a:r>
            <a:r>
              <a:rPr lang="ru-RU" altLang="en-US" sz="1200" u="sng">
                <a:solidFill>
                  <a:srgbClr val="000000"/>
                </a:solidFill>
              </a:rPr>
              <a:t>о</a:t>
            </a:r>
            <a:r>
              <a:rPr lang="ru-RU" altLang="en-US" sz="1200" u="sng">
                <a:solidFill>
                  <a:srgbClr val="000000"/>
                </a:solidFill>
                <a:cs typeface="Times New Roman" panose="02020603050405020304" pitchFamily="18" charset="0"/>
              </a:rPr>
              <a:t>рганизациями</a:t>
            </a:r>
            <a:r>
              <a:rPr lang="ru-RU" altLang="en-US" sz="1200">
                <a:solidFill>
                  <a:srgbClr val="000000"/>
                </a:solidFill>
                <a:cs typeface="Times New Roman" panose="02020603050405020304" pitchFamily="18" charset="0"/>
              </a:rPr>
              <a:t>, имеющими потенциально опасные производственные объекты и эксплуатирующими их, а также имеющими важное оборонное и экономическое значение или представляющими высокую степень опасности возникновения ЧС в в\в и м\в и поддерживают их в состоянии постоянной готовности.</a:t>
            </a:r>
          </a:p>
        </p:txBody>
      </p:sp>
      <p:sp>
        <p:nvSpPr>
          <p:cNvPr id="88069" name="AutoShape 5">
            <a:extLst>
              <a:ext uri="{FF2B5EF4-FFF2-40B4-BE49-F238E27FC236}">
                <a16:creationId xmlns:a16="http://schemas.microsoft.com/office/drawing/2014/main" id="{42BBB251-8694-48AA-BEA9-CEC21EF9F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8" y="428604"/>
            <a:ext cx="1290630" cy="457200"/>
          </a:xfrm>
          <a:prstGeom prst="homePlate">
            <a:avLst>
              <a:gd name="adj" fmla="val 625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</a:rPr>
              <a:t> При  условии</a:t>
            </a:r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id="{614898F2-67FA-4DF4-818C-821DF3249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214313"/>
            <a:ext cx="1981200" cy="24749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sz="12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Если организация, занимается одним или несколькими видами деятельности, при осуществлении которых законодательством  РФ предусмотрено обязательное наличие у организаций собственных аварийно-спасательных служб, аварийно-спасательных формирований.</a:t>
            </a:r>
          </a:p>
        </p:txBody>
      </p:sp>
      <p:sp>
        <p:nvSpPr>
          <p:cNvPr id="87051" name="Text Box 7">
            <a:extLst>
              <a:ext uri="{FF2B5EF4-FFF2-40B4-BE49-F238E27FC236}">
                <a16:creationId xmlns:a16="http://schemas.microsoft.com/office/drawing/2014/main" id="{0C693C3C-DAC4-48E5-99BD-13E3432B0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85800"/>
            <a:ext cx="24384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400" b="1">
                <a:solidFill>
                  <a:srgbClr val="C00000"/>
                </a:solidFill>
              </a:rPr>
              <a:t>Не входящие в состав ВС РФ, владеющие специальной техникой и имуществом и подготовленные </a:t>
            </a:r>
            <a:r>
              <a:rPr lang="ru-RU" altLang="en-US" sz="1400" b="1" u="sng">
                <a:solidFill>
                  <a:srgbClr val="C00000"/>
                </a:solidFill>
              </a:rPr>
              <a:t>для защиты населения и организаций от опасностей, возникающих при ведении военных действий или вследствие этих действий.</a:t>
            </a:r>
          </a:p>
        </p:txBody>
      </p:sp>
      <p:sp>
        <p:nvSpPr>
          <p:cNvPr id="88072" name="AutoShape 8">
            <a:extLst>
              <a:ext uri="{FF2B5EF4-FFF2-40B4-BE49-F238E27FC236}">
                <a16:creationId xmlns:a16="http://schemas.microsoft.com/office/drawing/2014/main" id="{99660DD7-A081-45CA-A07D-3BE9690E3A4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62200" y="4953000"/>
            <a:ext cx="1447800" cy="381000"/>
          </a:xfrm>
          <a:prstGeom prst="downArrow">
            <a:avLst>
              <a:gd name="adj1" fmla="val 62065"/>
              <a:gd name="adj2" fmla="val 44046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</a:rPr>
              <a:t>Какие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?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</a:t>
            </a:r>
          </a:p>
        </p:txBody>
      </p:sp>
      <p:sp>
        <p:nvSpPr>
          <p:cNvPr id="87055" name="Text Box 9">
            <a:extLst>
              <a:ext uri="{FF2B5EF4-FFF2-40B4-BE49-F238E27FC236}">
                <a16:creationId xmlns:a16="http://schemas.microsoft.com/office/drawing/2014/main" id="{AFD89781-316B-41D5-B032-2A60DEA0E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2667000" cy="2292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en-US" sz="1200">
                <a:solidFill>
                  <a:srgbClr val="000000"/>
                </a:solidFill>
              </a:rPr>
              <a:t>Спасательные, медицинские, противопожарные, инженерные, аварийно - технические, автомобильные формирования, а также формирования разведки, радиационного и химического наблюдения, радиационной и химической защиты, связи, механизации работ, охраны общественного порядка, питания, торговли и другие виды формирований.</a:t>
            </a:r>
          </a:p>
        </p:txBody>
      </p:sp>
      <p:sp>
        <p:nvSpPr>
          <p:cNvPr id="88074" name="AutoShape 10">
            <a:extLst>
              <a:ext uri="{FF2B5EF4-FFF2-40B4-BE49-F238E27FC236}">
                <a16:creationId xmlns:a16="http://schemas.microsoft.com/office/drawing/2014/main" id="{1B32E2AB-714F-4FE8-89CB-2C6461401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492377"/>
            <a:ext cx="1752600" cy="360363"/>
          </a:xfrm>
          <a:prstGeom prst="downArrow">
            <a:avLst>
              <a:gd name="adj1" fmla="val 50000"/>
              <a:gd name="adj2" fmla="val 25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</a:rPr>
              <a:t>С </a:t>
            </a:r>
            <a:r>
              <a:rPr lang="ru-RU" sz="1400" b="1">
                <a:solidFill>
                  <a:srgbClr val="000000"/>
                </a:solidFill>
              </a:rPr>
              <a:t>целью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87059" name="Text Box 11">
            <a:extLst>
              <a:ext uri="{FF2B5EF4-FFF2-40B4-BE49-F238E27FC236}">
                <a16:creationId xmlns:a16="http://schemas.microsoft.com/office/drawing/2014/main" id="{E4E0AACD-D259-4639-A950-08B92DD5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76713"/>
            <a:ext cx="5616575" cy="11969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en-US" sz="1200">
                <a:solidFill>
                  <a:srgbClr val="000000"/>
                </a:solidFill>
              </a:rPr>
              <a:t>Проведения  </a:t>
            </a:r>
            <a:r>
              <a:rPr lang="ru-RU" altLang="en-US" sz="1200" u="sng">
                <a:solidFill>
                  <a:srgbClr val="000000"/>
                </a:solidFill>
              </a:rPr>
              <a:t>аварийно-спасательных работ, к которым </a:t>
            </a:r>
            <a:r>
              <a:rPr lang="ru-RU" altLang="en-US" sz="1200">
                <a:solidFill>
                  <a:srgbClr val="000000"/>
                </a:solidFill>
              </a:rPr>
              <a:t> относятся поисково-спасательные, горноспасательные, газоспасательные, противофонтанные работы, а также аварийно-спасательные работы, связанные с тушением пожаров, работы по ликвидации медико-санитарных последствий чрезвычайных ситуаций и другие, перечень которых может быть дополнен решением Правительства Российской Федерации.</a:t>
            </a:r>
          </a:p>
        </p:txBody>
      </p:sp>
      <p:sp>
        <p:nvSpPr>
          <p:cNvPr id="88076" name="AutoShape 12">
            <a:extLst>
              <a:ext uri="{FF2B5EF4-FFF2-40B4-BE49-F238E27FC236}">
                <a16:creationId xmlns:a16="http://schemas.microsoft.com/office/drawing/2014/main" id="{847A6AF6-1FB7-4579-BB27-E7FC618EE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198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</a:rPr>
              <a:t>Как ?</a:t>
            </a:r>
          </a:p>
        </p:txBody>
      </p:sp>
      <p:sp>
        <p:nvSpPr>
          <p:cNvPr id="87063" name="Text Box 13">
            <a:extLst>
              <a:ext uri="{FF2B5EF4-FFF2-40B4-BE49-F238E27FC236}">
                <a16:creationId xmlns:a16="http://schemas.microsoft.com/office/drawing/2014/main" id="{D04B1816-B351-446E-8CF6-8A5CD2C46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486400"/>
            <a:ext cx="5105400" cy="12779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en-US" sz="1100">
                <a:solidFill>
                  <a:srgbClr val="000000"/>
                </a:solidFill>
              </a:rPr>
              <a:t>Вид и количество формирований, а также их численность определяются с учетом особенностей производственной деятельности организаций в м\в и в\в, наличия людских ресурсов, специальной техники и имущества, запасов материально - технических средств, а также объема и характера задач, возлагаемых на формирования в соответствии с планами ГО. Комплектуются за счет численности работников организаций, продолжающих работу в период мобилизации и в военное время.</a:t>
            </a:r>
          </a:p>
        </p:txBody>
      </p:sp>
      <p:sp>
        <p:nvSpPr>
          <p:cNvPr id="87064" name="Text Box 14">
            <a:extLst>
              <a:ext uri="{FF2B5EF4-FFF2-40B4-BE49-F238E27FC236}">
                <a16:creationId xmlns:a16="http://schemas.microsoft.com/office/drawing/2014/main" id="{52195DEB-8840-471C-BD40-6487AF4F9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714625"/>
            <a:ext cx="2286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000" b="1">
                <a:solidFill>
                  <a:srgbClr val="000000"/>
                </a:solidFill>
              </a:rPr>
              <a:t>Оснащаются специальной техникой и имуществом, не предназначенными при объявлении мобилизации для поставки в ВС РФ, др. войска, воинские формирования, органы и специальные формирования или использования в их интересах.</a:t>
            </a:r>
          </a:p>
        </p:txBody>
      </p:sp>
      <p:sp>
        <p:nvSpPr>
          <p:cNvPr id="87065" name="Text Box 15">
            <a:extLst>
              <a:ext uri="{FF2B5EF4-FFF2-40B4-BE49-F238E27FC236}">
                <a16:creationId xmlns:a16="http://schemas.microsoft.com/office/drawing/2014/main" id="{10683D61-1081-4573-85DE-43E53B1CB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88913"/>
            <a:ext cx="2952750" cy="17446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200" b="1" u="sng">
                <a:solidFill>
                  <a:srgbClr val="C00000"/>
                </a:solidFill>
              </a:rPr>
              <a:t>Постоянной готовности</a:t>
            </a:r>
            <a:r>
              <a:rPr lang="ru-RU" altLang="en-US" sz="1200" b="1">
                <a:solidFill>
                  <a:srgbClr val="C00000"/>
                </a:solidFill>
              </a:rPr>
              <a:t> </a:t>
            </a:r>
            <a:r>
              <a:rPr lang="ru-RU" altLang="en-US" sz="1200">
                <a:solidFill>
                  <a:srgbClr val="000000"/>
                </a:solidFill>
              </a:rPr>
              <a:t>– АСС, АСФ, иные службы и формирования, оснащенные специальной техникой, оборудованием, снаряжением, инструментом, материалами с учетом обеспечения проведения аварийно-спасательных и других неотложных работ в зоне чрезвычайной ситуации в течение не менее 3 суток.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56314A21-1D32-4A9B-A10A-C4065994F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0663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8067" name="Text Box 3">
            <a:extLst>
              <a:ext uri="{FF2B5EF4-FFF2-40B4-BE49-F238E27FC236}">
                <a16:creationId xmlns:a16="http://schemas.microsoft.com/office/drawing/2014/main" id="{D89F094E-BBD6-4D7B-963C-B302AEBDB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174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93E031C0-2366-4F3F-988D-A29BBED3E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214313"/>
            <a:ext cx="7419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Перечень работ, выполняемых силами ГО в ходе войны</a:t>
            </a:r>
            <a:endParaRPr lang="ru-RU" sz="2000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0181" name="Group 5">
            <a:extLst>
              <a:ext uri="{FF2B5EF4-FFF2-40B4-BE49-F238E27FC236}">
                <a16:creationId xmlns:a16="http://schemas.microsoft.com/office/drawing/2014/main" id="{23B0B644-614C-4435-8057-9324C3D858F2}"/>
              </a:ext>
            </a:extLst>
          </p:cNvPr>
          <p:cNvGraphicFramePr>
            <a:graphicFrameLocks noGrp="1"/>
          </p:cNvGraphicFramePr>
          <p:nvPr/>
        </p:nvGraphicFramePr>
        <p:xfrm>
          <a:off x="285750" y="642938"/>
          <a:ext cx="8610600" cy="403066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6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Наименование работ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Факторы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II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5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        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РАБОТЫ ПО СПАСЕНИЮ (АСР) И ЖИЗНЕОБЕСПЕЧЕНИЮ ПОСТРАДАВШИХ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Разборка (расчистка) завалов в интересах спасения людей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Розыск и извлечение пораженных из-под завалов зданий и сооружений (ОНХК),вынос их из опасных зон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Розыск и вынос (вывоз) пораженных из зон опасного заражения СДЯВ (воздействия ХО), загазованной и задымленной местности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Разведка, поиск и вынос пораженных из зон затоплений и массовых пожаров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Оказание пораженным первой медицинской помощи 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Оказание пораженным первой врачебной помощи и эвакуация их в безопасную зону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Эвакуация населения из очагов поражения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>
            <a:extLst>
              <a:ext uri="{FF2B5EF4-FFF2-40B4-BE49-F238E27FC236}">
                <a16:creationId xmlns:a16="http://schemas.microsoft.com/office/drawing/2014/main" id="{C13EBA55-7998-4108-BDBA-C5D3E6B20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0663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A7DC6B5A-0CD2-4708-A74C-FB510C5BB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174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51204" name="Group 4">
            <a:extLst>
              <a:ext uri="{FF2B5EF4-FFF2-40B4-BE49-F238E27FC236}">
                <a16:creationId xmlns:a16="http://schemas.microsoft.com/office/drawing/2014/main" id="{762B6524-D3B3-4225-8D60-F82D679079A2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81000"/>
          <a:ext cx="8610600" cy="2311400"/>
        </p:xfrm>
        <a:graphic>
          <a:graphicData uri="http://schemas.openxmlformats.org/drawingml/2006/table">
            <a:tbl>
              <a:tblPr/>
              <a:tblGrid>
                <a:gridCol w="76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2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Обеззараживание территории и сооружений, продовольствия, пищевого сырья, воды и фуража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Проведение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санитарной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обработки людей и обеззараживания одежды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1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Санитарная очистка района бедствия (воздействия)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Обеспечение жизнедеятельности пострадавшего населения (работников предприятий)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Дозиметрический контроль облученных людей и зараженных объектов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Проведение противоэпидемических мероприятий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id="{A503D98E-E180-4CDB-9DBB-604FE0214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0663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52227" name="Group 3">
            <a:extLst>
              <a:ext uri="{FF2B5EF4-FFF2-40B4-BE49-F238E27FC236}">
                <a16:creationId xmlns:a16="http://schemas.microsoft.com/office/drawing/2014/main" id="{1FFC25DB-FC4E-4A51-AD27-A3A31D2EDE5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609600"/>
          <a:ext cx="8610600" cy="4968875"/>
        </p:xfrm>
        <a:graphic>
          <a:graphicData uri="http://schemas.openxmlformats.org/drawingml/2006/table">
            <a:tbl>
              <a:tblPr/>
              <a:tblGrid>
                <a:gridCol w="76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работ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Факторы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Аварийно-восстановительные работы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Укрепление или обрушение конструкций, угрожающих обвалом (в том числе и взрывным способом)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Локализация (создание заградительных противопожарных полос) и тушение пожаров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Локализация аварий (разрушений) на коммунально-энергетических объектах и сетях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Восстановление отдельных установок и сетей водопровода, энергоснабжения, линий связи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Наведение переправ и восстановление мостов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Возведение насыпей, дамб, водоотводных каналов, просек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id="{C80FE788-64EF-451C-8869-EAFC97A42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0663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1139" name="Text Box 3">
            <a:extLst>
              <a:ext uri="{FF2B5EF4-FFF2-40B4-BE49-F238E27FC236}">
                <a16:creationId xmlns:a16="http://schemas.microsoft.com/office/drawing/2014/main" id="{04044199-7FE9-41B1-AD0E-82480E0B0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174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53252" name="Group 4">
            <a:extLst>
              <a:ext uri="{FF2B5EF4-FFF2-40B4-BE49-F238E27FC236}">
                <a16:creationId xmlns:a16="http://schemas.microsoft.com/office/drawing/2014/main" id="{02B6A34F-612A-4D10-B61C-6C39A196AAF4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81000"/>
          <a:ext cx="8610600" cy="3673475"/>
        </p:xfrm>
        <a:graphic>
          <a:graphicData uri="http://schemas.openxmlformats.org/drawingml/2006/table">
            <a:tbl>
              <a:tblPr/>
              <a:tblGrid>
                <a:gridCol w="76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9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Локализация разлива ядовитых жидкостей (веществ) 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61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Сбор, вывоз и захоронение  радиоактивных отходов, зараженного грунта и др. 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АСР и АВР (ликвидация пожаров) на ж/д транспорте и его объектах 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АСДНР на море и в портах (в том числе ликвидация разлива нефти и других химических веществ) 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АВР в зонах затопления и на гидросооружениях 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Спасение материальных ценностей 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1C7DD59E-F604-4596-AA8F-CB0A76FB3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0663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54275" name="Group 3">
            <a:extLst>
              <a:ext uri="{FF2B5EF4-FFF2-40B4-BE49-F238E27FC236}">
                <a16:creationId xmlns:a16="http://schemas.microsoft.com/office/drawing/2014/main" id="{1B6B23F2-6E2B-4AD0-9650-B84E3BC4A97A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609600"/>
          <a:ext cx="8610600" cy="5991225"/>
        </p:xfrm>
        <a:graphic>
          <a:graphicData uri="http://schemas.openxmlformats.org/drawingml/2006/table">
            <a:tbl>
              <a:tblPr/>
              <a:tblGrid>
                <a:gridCol w="76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3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работ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Факторы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                 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Обеспечение действий сил и пострадавшего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населения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режимно-ограничительных мероприятий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Ведение радиационной и химической разведки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Ведение инженерной разведки и наблюдения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Дегазация и дезактивация техники, имущества и СЗ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14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Устройство подъездных (колонных) путей, проездов в завалах и на зараженных участках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14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Добыча, очистка воды и обеспечение ею спасательных работ и людей в очагах поражения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21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Специальная обработка одежды, техники и имущества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014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Пиротехнические работы и обезвреживание не взорвавшихся боеприпасов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4C161953-EAD5-4CC4-92AF-7F9A840DC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0663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3187" name="Text Box 3">
            <a:extLst>
              <a:ext uri="{FF2B5EF4-FFF2-40B4-BE49-F238E27FC236}">
                <a16:creationId xmlns:a16="http://schemas.microsoft.com/office/drawing/2014/main" id="{EE2C2DA9-6969-4E0F-B89F-DBD487950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174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55300" name="Group 4">
            <a:extLst>
              <a:ext uri="{FF2B5EF4-FFF2-40B4-BE49-F238E27FC236}">
                <a16:creationId xmlns:a16="http://schemas.microsoft.com/office/drawing/2014/main" id="{41736886-4666-4B0D-8A6E-EA542A972B3E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81000"/>
          <a:ext cx="8610600" cy="5045075"/>
        </p:xfrm>
        <a:graphic>
          <a:graphicData uri="http://schemas.openxmlformats.org/drawingml/2006/table">
            <a:tbl>
              <a:tblPr/>
              <a:tblGrid>
                <a:gridCol w="76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убежищ и укрытий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7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Оборудование пунктов управления (в РСЧС и ГО)</a:t>
                      </a: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Установление и поддержание надежной связи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6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химических и радиометрических анализов по определению РВ, ОВ (ЯВ);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 за состоянием средств фильтровентиляции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Воздушная разведка на маршрутах и в очагах поражения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Градуировка и ремонт дозиметрических приборов, СИЗ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поврежденной техники, участвующей в АСДНР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Разведывательно-водолазные работы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endParaRPr kumimoji="0" lang="ru-RU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EAEAEA"/>
            </a:gs>
            <a:gs pos="100000">
              <a:srgbClr val="B2B2B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>
            <a:extLst>
              <a:ext uri="{FF2B5EF4-FFF2-40B4-BE49-F238E27FC236}">
                <a16:creationId xmlns:a16="http://schemas.microsoft.com/office/drawing/2014/main" id="{84FD2ADA-F166-4421-BE87-6318E7BF2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765175"/>
            <a:ext cx="727392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Приказ  МЧС  от 23.12.2005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№ 999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«Об утверждении Порядка создания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нештатных аварийно-спасательных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формирований»</a:t>
            </a: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D10B59E5-3F3F-4236-A885-79F86085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221163"/>
            <a:ext cx="80645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b="1">
                <a:solidFill>
                  <a:srgbClr val="000000"/>
                </a:solidFill>
              </a:rPr>
              <a:t>МЕТОДИЧЕСКИЕ РЕКОМЕНДАЦИИ</a:t>
            </a:r>
            <a:br>
              <a:rPr lang="ru-RU" altLang="en-US" b="1">
                <a:solidFill>
                  <a:srgbClr val="000000"/>
                </a:solidFill>
              </a:rPr>
            </a:br>
            <a:r>
              <a:rPr lang="ru-RU" altLang="en-US" b="1">
                <a:solidFill>
                  <a:srgbClr val="000000"/>
                </a:solidFill>
              </a:rPr>
              <a:t>ПО СОЗДАНИЮ, ПОДГОТОВКЕ, ОСНАЩЕНИЮ</a:t>
            </a:r>
            <a:br>
              <a:rPr lang="ru-RU" altLang="en-US" b="1">
                <a:solidFill>
                  <a:srgbClr val="000000"/>
                </a:solidFill>
              </a:rPr>
            </a:br>
            <a:r>
              <a:rPr lang="ru-RU" altLang="en-US" b="1">
                <a:solidFill>
                  <a:srgbClr val="000000"/>
                </a:solidFill>
              </a:rPr>
              <a:t>НЕШТАТНЫХ АВАРИЙНО-СПАСАТЕЛЬНЫХ ФОРМИРОВАНИЙ</a:t>
            </a:r>
            <a:br>
              <a:rPr lang="ru-RU" altLang="en-US" b="1">
                <a:solidFill>
                  <a:srgbClr val="000000"/>
                </a:solidFill>
              </a:rPr>
            </a:br>
            <a:r>
              <a:rPr lang="ru-RU" altLang="en-US" b="1">
                <a:solidFill>
                  <a:srgbClr val="000000"/>
                </a:solidFill>
              </a:rPr>
              <a:t>И ПРОВЕДЕНИЮ ИМИ АСДНР</a:t>
            </a:r>
            <a:br>
              <a:rPr lang="ru-RU" altLang="en-US" b="1">
                <a:solidFill>
                  <a:srgbClr val="000000"/>
                </a:solidFill>
              </a:rPr>
            </a:br>
            <a:r>
              <a:rPr lang="ru-RU" altLang="en-US" b="1">
                <a:solidFill>
                  <a:srgbClr val="000000"/>
                </a:solidFill>
              </a:rPr>
              <a:t>В УСЛОВИЯХ МИРНОГО И ВОЕННОГО ВРЕМЕНИ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en-US" sz="1600" b="1">
                <a:solidFill>
                  <a:srgbClr val="000000"/>
                </a:solidFill>
              </a:rPr>
              <a:t>Москва, 2005 </a:t>
            </a:r>
          </a:p>
        </p:txBody>
      </p:sp>
      <p:sp>
        <p:nvSpPr>
          <p:cNvPr id="94212" name="Line 4">
            <a:extLst>
              <a:ext uri="{FF2B5EF4-FFF2-40B4-BE49-F238E27FC236}">
                <a16:creationId xmlns:a16="http://schemas.microsoft.com/office/drawing/2014/main" id="{EFA8FEF1-E773-48BD-875B-BF7FC65444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088" y="3789363"/>
            <a:ext cx="7489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DA8531-FB52-4944-A8B5-A544B94BDE1A}"/>
              </a:ext>
            </a:extLst>
          </p:cNvPr>
          <p:cNvSpPr txBox="1"/>
          <p:nvPr/>
        </p:nvSpPr>
        <p:spPr>
          <a:xfrm>
            <a:off x="357188" y="285750"/>
            <a:ext cx="850106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>
                <a:latin typeface="Arial Black" pitchFamily="34" charset="0"/>
              </a:rPr>
              <a:t>ПОЛОЖЕНИЕ</a:t>
            </a:r>
            <a:endParaRPr lang="ru-RU" sz="1400">
              <a:latin typeface="Arial Black" pitchFamily="34" charset="0"/>
            </a:endParaRPr>
          </a:p>
          <a:p>
            <a:pPr algn="ctr">
              <a:defRPr/>
            </a:pPr>
            <a:r>
              <a:rPr lang="ru-RU" sz="1400" b="1"/>
              <a:t>о Министерстве Российской Федерации по делам гражданской обороны, чрезвычайным ситуациям и ликвидации последствий стихийных бедствий</a:t>
            </a:r>
            <a:endParaRPr lang="ru-RU" sz="1400"/>
          </a:p>
          <a:p>
            <a:pPr algn="ctr">
              <a:defRPr/>
            </a:pPr>
            <a:r>
              <a:rPr lang="ru-RU" sz="14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Утверждено </a:t>
            </a:r>
          </a:p>
          <a:p>
            <a:pPr algn="ctr"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Указом Президента Российской Федерации </a:t>
            </a:r>
          </a:p>
          <a:p>
            <a:pPr algn="ctr">
              <a:defRPr/>
            </a:pPr>
            <a:r>
              <a:rPr lang="ru-RU" sz="1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 11 июля 2004 г. №</a:t>
            </a:r>
            <a:r>
              <a:rPr lang="ru-RU" sz="1400" b="1"/>
              <a:t> </a:t>
            </a:r>
            <a:r>
              <a:rPr lang="ru-RU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868</a:t>
            </a:r>
            <a:endParaRPr lang="ru-RU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91306-F39E-4B65-899D-655061EF3E9B}"/>
              </a:ext>
            </a:extLst>
          </p:cNvPr>
          <p:cNvSpPr txBox="1"/>
          <p:nvPr/>
        </p:nvSpPr>
        <p:spPr>
          <a:xfrm>
            <a:off x="214313" y="1928813"/>
            <a:ext cx="8715375" cy="5754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/>
              <a:t>III. Основные функции МЧС России</a:t>
            </a:r>
          </a:p>
          <a:p>
            <a:pPr algn="ctr">
              <a:defRPr/>
            </a:pPr>
            <a:endParaRPr lang="ru-RU" sz="1400" b="1"/>
          </a:p>
          <a:p>
            <a:pPr algn="just">
              <a:defRPr/>
            </a:pPr>
            <a:r>
              <a:rPr lang="ru-RU" sz="1400" b="1"/>
              <a:t>8. МЧС России в соответствии с возложенными на него задачами осуществляет следующие основные функции:</a:t>
            </a:r>
          </a:p>
          <a:p>
            <a:pPr algn="just">
              <a:defRPr/>
            </a:pPr>
            <a:r>
              <a:rPr lang="ru-RU" sz="1400" b="1"/>
              <a:t>…………………………</a:t>
            </a:r>
          </a:p>
          <a:p>
            <a:pPr algn="just">
              <a:defRPr/>
            </a:pPr>
            <a:r>
              <a:rPr lang="ru-RU" sz="1400" b="1" i="1"/>
              <a:t>2) </a:t>
            </a:r>
            <a:r>
              <a:rPr lang="ru-RU" sz="1400" b="1" i="1" u="sng"/>
              <a:t>разрабатывает и утверждает (устанавливает):</a:t>
            </a:r>
          </a:p>
          <a:p>
            <a:pPr algn="just">
              <a:defRPr/>
            </a:pPr>
            <a:r>
              <a:rPr lang="ru-RU" sz="1400"/>
              <a:t>………………………....</a:t>
            </a:r>
          </a:p>
          <a:p>
            <a:pPr algn="just">
              <a:defRPr/>
            </a:pPr>
            <a:r>
              <a:rPr lang="ru-RU" sz="1400"/>
              <a:t>примерное </a:t>
            </a:r>
            <a:r>
              <a:rPr lang="ru-RU" sz="1400" i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положение о спасательных службах</a:t>
            </a:r>
            <a:r>
              <a:rPr lang="ru-RU" sz="1400"/>
              <a:t>;</a:t>
            </a:r>
          </a:p>
          <a:p>
            <a:pPr algn="just">
              <a:defRPr/>
            </a:pPr>
            <a:r>
              <a:rPr lang="ru-RU" sz="1400"/>
              <a:t>………………………….</a:t>
            </a:r>
          </a:p>
          <a:p>
            <a:pPr>
              <a:defRPr/>
            </a:pPr>
            <a:r>
              <a:rPr lang="ru-RU" sz="1400" i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порядок создания нештатных аварийно-спасательных формирований</a:t>
            </a:r>
            <a:r>
              <a:rPr lang="ru-RU" sz="1400"/>
              <a:t>, а также положение об организации обеспечения населения средствами индивидуальной защиты;</a:t>
            </a:r>
          </a:p>
          <a:p>
            <a:pPr>
              <a:defRPr/>
            </a:pPr>
            <a:r>
              <a:rPr lang="ru-RU" sz="1400" i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положение об организации и ведении гражданской обороны </a:t>
            </a:r>
            <a:r>
              <a:rPr lang="ru-RU" sz="1400"/>
              <a:t>в муниципальных образованиях и организациях, порядок содержания и использования защитных сооружений гражданской обороны в мирное время;</a:t>
            </a:r>
          </a:p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 b="1" i="1"/>
              <a:t>4) осуществляет:</a:t>
            </a:r>
          </a:p>
          <a:p>
            <a:pPr>
              <a:defRPr/>
            </a:pPr>
            <a:r>
              <a:rPr lang="ru-RU" sz="1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надзор за выполнением </a:t>
            </a:r>
            <a:r>
              <a:rPr lang="ru-RU" sz="1400"/>
              <a:t>федеральными органами исполнительной власти, органами исполнительной власти субъектов Российской Федерации, органами местного самоуправления, организациями и гражданами установленных требований по гражданской обороне и пожарной безопасности (за исключением пожарного надзора на подземных объектах и при ведении взрывных работ), а также по защите населения и территорий от чрезвычайных ситуаций в пределах своих полномочий;</a:t>
            </a:r>
          </a:p>
          <a:p>
            <a:pPr>
              <a:defRPr/>
            </a:pPr>
            <a:endParaRPr lang="ru-RU" sz="1400"/>
          </a:p>
          <a:p>
            <a:pPr algn="just">
              <a:defRPr/>
            </a:pPr>
            <a:endParaRPr lang="ru-RU" sz="1400"/>
          </a:p>
          <a:p>
            <a:pPr algn="just">
              <a:defRPr/>
            </a:pPr>
            <a:endParaRPr lang="ru-RU" sz="1400" b="1"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">
            <a:extLst>
              <a:ext uri="{FF2B5EF4-FFF2-40B4-BE49-F238E27FC236}">
                <a16:creationId xmlns:a16="http://schemas.microsoft.com/office/drawing/2014/main" id="{BF91E760-6180-45C8-A870-11AC4E527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85750"/>
            <a:ext cx="87868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b="1"/>
              <a:t>IV. Полномочия МЧС России</a:t>
            </a:r>
          </a:p>
          <a:p>
            <a:pPr algn="ctr" eaLnBrk="1" hangingPunct="1"/>
            <a:endParaRPr lang="ru-RU" altLang="en-US" sz="1400" b="1"/>
          </a:p>
          <a:p>
            <a:pPr eaLnBrk="1" hangingPunct="1"/>
            <a:r>
              <a:rPr lang="ru-RU" altLang="en-US" sz="1400" b="1"/>
              <a:t>9. МЧС России в пределах своей компетенции:</a:t>
            </a:r>
          </a:p>
          <a:p>
            <a:pPr eaLnBrk="1" hangingPunct="1"/>
            <a:r>
              <a:rPr lang="ru-RU" altLang="en-US" sz="1400"/>
              <a:t>1) издает нормативные правовые акты и иные документы по вопросам гражданской обороны, защиты населения и территорий от чрезвычайных  ситуаций,  обеспечения  пожарной  безопасности,  безопасности людей на водных объектах, осуществляет контроль за их исполнением, а также принимает по указанным вопросам решения, </a:t>
            </a:r>
            <a:r>
              <a:rPr lang="ru-RU" altLang="en-US" sz="1400" b="1" i="1">
                <a:solidFill>
                  <a:srgbClr val="FF0000"/>
                </a:solidFill>
              </a:rPr>
              <a:t>обязательные  для  исполнения</a:t>
            </a:r>
            <a:r>
              <a:rPr lang="ru-RU" altLang="en-US" sz="1400"/>
              <a:t>  федеральными  органами  государственной  власти,  органами государственной власти субъектов Российской Федерации, органами местного   самоуправления   и организациями;</a:t>
            </a:r>
          </a:p>
          <a:p>
            <a:pPr eaLnBrk="1" hangingPunct="1"/>
            <a:endParaRPr lang="ru-RU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>
            <a:extLst>
              <a:ext uri="{FF2B5EF4-FFF2-40B4-BE49-F238E27FC236}">
                <a16:creationId xmlns:a16="http://schemas.microsoft.com/office/drawing/2014/main" id="{2743777C-A07D-4E53-AFC6-F7089D79CCF5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2531" name="Freeform 3">
              <a:extLst>
                <a:ext uri="{FF2B5EF4-FFF2-40B4-BE49-F238E27FC236}">
                  <a16:creationId xmlns:a16="http://schemas.microsoft.com/office/drawing/2014/main" id="{6E16A0C2-95E4-405B-AAB4-40276B323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2532" name="Arc 4">
              <a:extLst>
                <a:ext uri="{FF2B5EF4-FFF2-40B4-BE49-F238E27FC236}">
                  <a16:creationId xmlns:a16="http://schemas.microsoft.com/office/drawing/2014/main" id="{4D6F2501-75B4-4DD7-9DB7-6E8E978C5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</p:grpSp>
      <p:pic>
        <p:nvPicPr>
          <p:cNvPr id="34819" name="Picture 5" descr="Обложка1">
            <a:extLst>
              <a:ext uri="{FF2B5EF4-FFF2-40B4-BE49-F238E27FC236}">
                <a16:creationId xmlns:a16="http://schemas.microsoft.com/office/drawing/2014/main" id="{A2972E37-C9D1-4D9A-8869-89FAE44A6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5183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EAEAEA"/>
            </a:gs>
            <a:gs pos="100000">
              <a:srgbClr val="B2B2B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нутый угол 1">
            <a:extLst>
              <a:ext uri="{FF2B5EF4-FFF2-40B4-BE49-F238E27FC236}">
                <a16:creationId xmlns:a16="http://schemas.microsoft.com/office/drawing/2014/main" id="{23A667B8-5208-4B15-89B9-C13C2CB41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8" y="214313"/>
            <a:ext cx="6000750" cy="6500812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7283" name="TextBox 2">
            <a:extLst>
              <a:ext uri="{FF2B5EF4-FFF2-40B4-BE49-F238E27FC236}">
                <a16:creationId xmlns:a16="http://schemas.microsoft.com/office/drawing/2014/main" id="{D9EA758F-0FD7-486A-86BF-8A0541AB2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928688"/>
            <a:ext cx="5715000" cy="66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842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463"/>
              </a:lnSpc>
              <a:spcBef>
                <a:spcPts val="2350"/>
              </a:spcBef>
            </a:pP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РОССИЙСКОЙ ФЕДЕРАЦИИ</a:t>
            </a:r>
            <a:endParaRPr lang="ru-RU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463"/>
              </a:lnSpc>
            </a:pP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ДЕЛАМ ГРАЖДАНСКОЙ ОБОРОНЫ;</a:t>
            </a:r>
            <a:endParaRPr lang="ru-RU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463"/>
              </a:lnSpc>
            </a:pP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ЧРЕЗВЫЧАЙНЫМ СИТУАЦИЯМ И ЛИКВИДАЦИИ ПОСЛЕДСТВИЙ</a:t>
            </a:r>
            <a:endParaRPr lang="ru-RU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463"/>
              </a:lnSpc>
            </a:pP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СТИХИЙНЫХ БЕДСТВИЙ</a:t>
            </a:r>
            <a:endParaRPr lang="ru-RU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463"/>
              </a:lnSpc>
            </a:pPr>
            <a:r>
              <a:rPr lang="ru-RU" altLang="en-US" sz="1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23.12.2005 г.                                                                               № 999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Порядка создания нештатных аварийно-спасательных формирований.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Положением о Министерстве Российской Федерации по делам гражданской обороны, чрезвычайным ситуациям и ликвидации последствий стихийных бедствий, утвержденным Указом Президента Российской Федерации от 11 июля 2004 г. № 868 «Вопросы Министерства Российской Федерации по делам гражданской обороны, чрезвычайным ситуациям и ликвидации последствий стихийных бедствий» (Собрание законодательства Российской Федерации,2004, № 28, ст. 2882) </a:t>
            </a: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приказываю: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Утвердить прилагаемый Порядок создания нештатных аварийно-спасательных формирований.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                                               С.К.Шойгу</a:t>
            </a:r>
          </a:p>
          <a:p>
            <a:pPr algn="just" eaLnBrk="1" hangingPunct="1">
              <a:lnSpc>
                <a:spcPct val="150000"/>
              </a:lnSpc>
            </a:pPr>
            <a:endParaRPr lang="ru-RU" altLang="en-US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 в Минюсте РФ</a:t>
            </a:r>
            <a:endParaRPr lang="ru-RU" alt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19 января 2006 г. № 7383</a:t>
            </a:r>
            <a:endParaRPr lang="ru-RU" altLang="en-US" sz="1200">
              <a:cs typeface="Times New Roman" panose="02020603050405020304" pitchFamily="18" charset="0"/>
            </a:endParaRPr>
          </a:p>
        </p:txBody>
      </p:sp>
      <p:pic>
        <p:nvPicPr>
          <p:cNvPr id="97284" name="Picture 6">
            <a:extLst>
              <a:ext uri="{FF2B5EF4-FFF2-40B4-BE49-F238E27FC236}">
                <a16:creationId xmlns:a16="http://schemas.microsoft.com/office/drawing/2014/main" id="{432F8F96-B5FB-4DE5-A32B-A96A9E93A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750"/>
            <a:ext cx="527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DB358612-AA96-4AE0-9068-766D9AD97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411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/>
          <a:lstStyle/>
          <a:p>
            <a:pPr algn="ctr">
              <a:defRPr/>
            </a:pPr>
            <a:r>
              <a:rPr lang="ru-RU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Нештатные </a:t>
            </a:r>
          </a:p>
          <a:p>
            <a:pPr algn="ctr">
              <a:defRPr/>
            </a:pPr>
            <a:r>
              <a:rPr lang="ru-RU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аварийно-</a:t>
            </a:r>
          </a:p>
          <a:p>
            <a:pPr algn="ctr">
              <a:defRPr/>
            </a:pPr>
            <a:r>
              <a:rPr lang="ru-RU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спасательные </a:t>
            </a:r>
          </a:p>
          <a:p>
            <a:pPr algn="ctr">
              <a:defRPr/>
            </a:pPr>
            <a:r>
              <a:rPr lang="ru-RU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формирования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1B3A4C5-E583-4B97-B191-4929EB355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057400"/>
            <a:ext cx="868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endParaRPr lang="en-US" altLang="en-US" sz="1600" b="1">
              <a:solidFill>
                <a:srgbClr val="000000"/>
              </a:solidFill>
            </a:endParaRPr>
          </a:p>
        </p:txBody>
      </p:sp>
      <p:sp>
        <p:nvSpPr>
          <p:cNvPr id="143366" name="Text Box 6">
            <a:extLst>
              <a:ext uri="{FF2B5EF4-FFF2-40B4-BE49-F238E27FC236}">
                <a16:creationId xmlns:a16="http://schemas.microsoft.com/office/drawing/2014/main" id="{B3941431-AE15-466F-AA73-4F8525B04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51313"/>
            <a:ext cx="845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endParaRPr lang="ru-RU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43367" name="Text Box 7">
            <a:extLst>
              <a:ext uri="{FF2B5EF4-FFF2-40B4-BE49-F238E27FC236}">
                <a16:creationId xmlns:a16="http://schemas.microsoft.com/office/drawing/2014/main" id="{3BCFA108-5517-47FB-93A8-6528E073C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998913"/>
            <a:ext cx="868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endParaRPr lang="ru-RU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98310" name="Text Box 9">
            <a:extLst>
              <a:ext uri="{FF2B5EF4-FFF2-40B4-BE49-F238E27FC236}">
                <a16:creationId xmlns:a16="http://schemas.microsoft.com/office/drawing/2014/main" id="{DDB887EF-5295-4DF8-921A-353C4016D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88913"/>
            <a:ext cx="5256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8311" name="Text Box 10">
            <a:extLst>
              <a:ext uri="{FF2B5EF4-FFF2-40B4-BE49-F238E27FC236}">
                <a16:creationId xmlns:a16="http://schemas.microsoft.com/office/drawing/2014/main" id="{5CE28567-6DC7-4816-94A3-9E15B3D35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8913"/>
            <a:ext cx="5256213" cy="1697037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ru-RU" altLang="en-US" sz="1400" b="1">
                <a:solidFill>
                  <a:srgbClr val="000000"/>
                </a:solidFill>
              </a:rPr>
              <a:t>самостоятельные структуры, созданные на нештатной основе, оснащенные специальными техникой, оборудованием, снаряжением, инструментами и материалами, подготовленные для проведения АСДНР в  очагах  поражения  и  зонах  чрезвычайных ситуаций</a:t>
            </a:r>
          </a:p>
        </p:txBody>
      </p:sp>
      <p:sp>
        <p:nvSpPr>
          <p:cNvPr id="98312" name="Text Box 11">
            <a:extLst>
              <a:ext uri="{FF2B5EF4-FFF2-40B4-BE49-F238E27FC236}">
                <a16:creationId xmlns:a16="http://schemas.microsoft.com/office/drawing/2014/main" id="{B7CB1323-EEB6-42FD-B616-80FEF242C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428875"/>
            <a:ext cx="864235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ru-RU" altLang="en-US" sz="1600" b="1">
                <a:solidFill>
                  <a:srgbClr val="C00000"/>
                </a:solidFill>
              </a:rPr>
              <a:t>Нештатные аварийно-спасательные формирования создаются организациями, имеющими: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en-US" sz="1600" b="1">
                <a:solidFill>
                  <a:srgbClr val="C00000"/>
                </a:solidFill>
              </a:rPr>
              <a:t> потенциально опасные производственные объекты и эксплуатирующими их, а также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en-US" sz="1600" b="1">
                <a:solidFill>
                  <a:srgbClr val="C00000"/>
                </a:solidFill>
              </a:rPr>
              <a:t> имеющими важное оборонное и экономическое значение или 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en-US" sz="1600" b="1">
                <a:solidFill>
                  <a:srgbClr val="C00000"/>
                </a:solidFill>
              </a:rPr>
              <a:t> представляющими высокую степень опасности возникновения чрезвычайных ситуаций в военное и мирное время, и 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en-US" sz="1600" b="1">
                <a:solidFill>
                  <a:srgbClr val="C00000"/>
                </a:solidFill>
              </a:rPr>
              <a:t> другими организациями из числа своих работников. </a:t>
            </a:r>
          </a:p>
          <a:p>
            <a:pPr algn="just" eaLnBrk="1" hangingPunct="1">
              <a:lnSpc>
                <a:spcPct val="150000"/>
              </a:lnSpc>
            </a:pPr>
            <a:endParaRPr lang="ru-RU" altLang="en-US" sz="1600" b="1">
              <a:solidFill>
                <a:srgbClr val="C00000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ru-RU" altLang="en-US" sz="1400" b="1">
                <a:solidFill>
                  <a:srgbClr val="C00000"/>
                </a:solidFill>
              </a:rPr>
              <a:t>Органы исполнительной власти субъектов Российской Федерации и органы местного самоуправления могут создавать, содержать и организовывать деятельность нештатных аварийно-спасательных формирований для решения задач на своих территориях.</a:t>
            </a:r>
          </a:p>
        </p:txBody>
      </p:sp>
      <p:sp>
        <p:nvSpPr>
          <p:cNvPr id="98313" name="Line 9">
            <a:extLst>
              <a:ext uri="{FF2B5EF4-FFF2-40B4-BE49-F238E27FC236}">
                <a16:creationId xmlns:a16="http://schemas.microsoft.com/office/drawing/2014/main" id="{4F7B2CAA-FC97-4208-871E-DB28E03F9E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9750" y="404813"/>
            <a:ext cx="8280400" cy="5761037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>
            <a:extLst>
              <a:ext uri="{FF2B5EF4-FFF2-40B4-BE49-F238E27FC236}">
                <a16:creationId xmlns:a16="http://schemas.microsoft.com/office/drawing/2014/main" id="{563ABBD6-DE87-4D0F-8A60-0E48B686C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800"/>
            <a:ext cx="8642350" cy="599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Статья 9. Полномочия организаций в области гражданской обороны</a:t>
            </a:r>
          </a:p>
          <a:p>
            <a:pPr>
              <a:spcBef>
                <a:spcPct val="50000"/>
              </a:spcBef>
              <a:defRPr/>
            </a:pP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2. организации, отнесенные в установленном порядке к категориям по гражданской обороне, создают и поддерживают в состоянии готовности </a:t>
            </a: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нештатные формирования по обеспечению выполнения мероприятий по гражданской обороне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Организации, эксплуатирующие опасные производственные объекты </a:t>
            </a:r>
            <a:r>
              <a:rPr lang="en-US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 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и</a:t>
            </a:r>
            <a:r>
              <a:rPr lang="en-US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II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классов опасности, особо радиационно опасные и ядерно опасные производства и  объекты, гидротехнические сооружения чрезвычайно высокой опасности и гидротехнические сооружения высокой опасности, а также организации, эксплуатирующие опасные производственные объекты</a:t>
            </a:r>
            <a:r>
              <a:rPr lang="en-US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III 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класса опасности, отнесенные в установленном порядке к категориям по гражданской обороне, создают и поддерживают в готовности </a:t>
            </a:r>
            <a:r>
              <a:rPr lang="ru-RU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нештатные аварийно-спасательные формирования</a:t>
            </a: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ru-RU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Типовой порядок создания нештатных формирований по обеспечению выполнения мероприятий по гражданской обороне определяется федеральным органом исполнительной власти, уполномоченным на решение задач в области гражданской обороны.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0">
            <a:extLst>
              <a:ext uri="{FF2B5EF4-FFF2-40B4-BE49-F238E27FC236}">
                <a16:creationId xmlns:a16="http://schemas.microsoft.com/office/drawing/2014/main" id="{EAAC1FEC-217A-4E1F-9415-8D38CB2FF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8913"/>
            <a:ext cx="5256213" cy="150177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en-US" sz="14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самостоятельные структуры, созданные на нештатной основе, оснащенные специальными техникой, оборудованием, снаряжением, инструментами и материалами, подготовленные для проведения АСДНР в  очагах  поражения  и  зонах  чрезвычайных ситуаций</a:t>
            </a: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07C51BC8-B5FD-45B9-A2E4-23F73529A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275"/>
            <a:ext cx="411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/>
          <a:lstStyle/>
          <a:p>
            <a:pPr algn="ctr">
              <a:defRPr/>
            </a:pPr>
            <a:r>
              <a:rPr lang="ru-RU" sz="2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Нештатные </a:t>
            </a:r>
          </a:p>
          <a:p>
            <a:pPr algn="ctr">
              <a:defRPr/>
            </a:pPr>
            <a:r>
              <a:rPr lang="ru-RU" sz="2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формирования</a:t>
            </a:r>
          </a:p>
        </p:txBody>
      </p:sp>
      <p:sp>
        <p:nvSpPr>
          <p:cNvPr id="100356" name="Text Box 4">
            <a:extLst>
              <a:ext uri="{FF2B5EF4-FFF2-40B4-BE49-F238E27FC236}">
                <a16:creationId xmlns:a16="http://schemas.microsoft.com/office/drawing/2014/main" id="{BEBAF24D-62F6-4B4D-A51A-B7641609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16113"/>
            <a:ext cx="8424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Создаются организациями</a:t>
            </a:r>
          </a:p>
        </p:txBody>
      </p:sp>
      <p:sp>
        <p:nvSpPr>
          <p:cNvPr id="367621" name="Text Box 5">
            <a:extLst>
              <a:ext uri="{FF2B5EF4-FFF2-40B4-BE49-F238E27FC236}">
                <a16:creationId xmlns:a16="http://schemas.microsoft.com/office/drawing/2014/main" id="{684C2F8D-FDBD-433F-BAFC-650BCB36B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420938"/>
            <a:ext cx="3024187" cy="6794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Отнесенные к категориям по ГО</a:t>
            </a:r>
          </a:p>
        </p:txBody>
      </p:sp>
      <p:sp>
        <p:nvSpPr>
          <p:cNvPr id="367622" name="Text Box 6">
            <a:extLst>
              <a:ext uri="{FF2B5EF4-FFF2-40B4-BE49-F238E27FC236}">
                <a16:creationId xmlns:a16="http://schemas.microsoft.com/office/drawing/2014/main" id="{3EE05CA7-BAFD-4F5D-9810-596E4D75A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92475"/>
            <a:ext cx="3024187" cy="32686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ОПО </a:t>
            </a: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II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, класса опасности,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Особо РО и ЯО объекты,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ГТС чрезвычайно высокой и высокой опасности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ОПО </a:t>
            </a: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III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класса опасности, отнесенные к категориям по ГО</a:t>
            </a:r>
          </a:p>
        </p:txBody>
      </p:sp>
      <p:sp>
        <p:nvSpPr>
          <p:cNvPr id="367623" name="Text Box 7">
            <a:extLst>
              <a:ext uri="{FF2B5EF4-FFF2-40B4-BE49-F238E27FC236}">
                <a16:creationId xmlns:a16="http://schemas.microsoft.com/office/drawing/2014/main" id="{B7DAB7B9-B314-4B49-8E5B-7CD3C50D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492375"/>
            <a:ext cx="2232025" cy="5143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НФ ОВМ ГО</a:t>
            </a:r>
          </a:p>
        </p:txBody>
      </p:sp>
      <p:sp>
        <p:nvSpPr>
          <p:cNvPr id="367624" name="Text Box 8">
            <a:extLst>
              <a:ext uri="{FF2B5EF4-FFF2-40B4-BE49-F238E27FC236}">
                <a16:creationId xmlns:a16="http://schemas.microsoft.com/office/drawing/2014/main" id="{307A0F02-B9AA-448D-833D-17CF6307D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149725"/>
            <a:ext cx="2232025" cy="5143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НФ ОВМ ГО</a:t>
            </a:r>
          </a:p>
        </p:txBody>
      </p:sp>
      <p:sp>
        <p:nvSpPr>
          <p:cNvPr id="367625" name="Text Box 9">
            <a:extLst>
              <a:ext uri="{FF2B5EF4-FFF2-40B4-BE49-F238E27FC236}">
                <a16:creationId xmlns:a16="http://schemas.microsoft.com/office/drawing/2014/main" id="{CD98A919-E60A-4BDC-9764-CB84230B4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229225"/>
            <a:ext cx="2232025" cy="5143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НАСФ</a:t>
            </a:r>
          </a:p>
        </p:txBody>
      </p:sp>
      <p:sp>
        <p:nvSpPr>
          <p:cNvPr id="100362" name="Text Box 10">
            <a:extLst>
              <a:ext uri="{FF2B5EF4-FFF2-40B4-BE49-F238E27FC236}">
                <a16:creationId xmlns:a16="http://schemas.microsoft.com/office/drawing/2014/main" id="{A52CFEFE-D4B9-45C9-AEF5-B692E5563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4652963"/>
            <a:ext cx="936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3600" b="1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100363" name="AutoShape 11">
            <a:extLst>
              <a:ext uri="{FF2B5EF4-FFF2-40B4-BE49-F238E27FC236}">
                <a16:creationId xmlns:a16="http://schemas.microsoft.com/office/drawing/2014/main" id="{6FE03815-6173-4C1F-8802-13AF1E353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2636838"/>
            <a:ext cx="2232025" cy="288925"/>
          </a:xfrm>
          <a:custGeom>
            <a:avLst/>
            <a:gdLst>
              <a:gd name="T0" fmla="*/ 1674019 w 21600"/>
              <a:gd name="T1" fmla="*/ 0 h 21600"/>
              <a:gd name="T2" fmla="*/ 0 w 21600"/>
              <a:gd name="T3" fmla="*/ 144463 h 21600"/>
              <a:gd name="T4" fmla="*/ 1674019 w 21600"/>
              <a:gd name="T5" fmla="*/ 288925 h 21600"/>
              <a:gd name="T6" fmla="*/ 2232025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64" name="AutoShape 12">
            <a:extLst>
              <a:ext uri="{FF2B5EF4-FFF2-40B4-BE49-F238E27FC236}">
                <a16:creationId xmlns:a16="http://schemas.microsoft.com/office/drawing/2014/main" id="{C0B18F5C-9AC4-426A-8ABB-23C56F5FC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797425"/>
            <a:ext cx="2232025" cy="288925"/>
          </a:xfrm>
          <a:custGeom>
            <a:avLst/>
            <a:gdLst>
              <a:gd name="T0" fmla="*/ 1674019 w 21600"/>
              <a:gd name="T1" fmla="*/ 0 h 21600"/>
              <a:gd name="T2" fmla="*/ 0 w 21600"/>
              <a:gd name="T3" fmla="*/ 144463 h 21600"/>
              <a:gd name="T4" fmla="*/ 1674019 w 21600"/>
              <a:gd name="T5" fmla="*/ 288925 h 21600"/>
              <a:gd name="T6" fmla="*/ 2232025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0">
            <a:extLst>
              <a:ext uri="{FF2B5EF4-FFF2-40B4-BE49-F238E27FC236}">
                <a16:creationId xmlns:a16="http://schemas.microsoft.com/office/drawing/2014/main" id="{14460674-3D19-4877-9672-2869D9C43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8913"/>
            <a:ext cx="5256213" cy="1501775"/>
          </a:xfrm>
          <a:prstGeom prst="rect">
            <a:avLst/>
          </a:prstGeom>
          <a:solidFill>
            <a:srgbClr val="FFFF99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ru-RU" altLang="en-US" sz="14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самостоятельные структуры, созданные на нештатной основе, оснащенные специальными техникой, оборудованием, снаряжением, инструментами и материалами, подготовленные для проведения АСДНР в  очагах  поражения  и  зонах  чрезвычайных ситуаций</a:t>
            </a: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38C3ECA4-C835-42DD-BE68-662F37A36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275"/>
            <a:ext cx="411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/>
          <a:lstStyle/>
          <a:p>
            <a:pPr algn="ctr">
              <a:defRPr/>
            </a:pPr>
            <a:r>
              <a:rPr lang="ru-RU" sz="2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Нештатные </a:t>
            </a:r>
          </a:p>
          <a:p>
            <a:pPr algn="ctr">
              <a:defRPr/>
            </a:pPr>
            <a:r>
              <a:rPr lang="ru-RU" sz="2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формирования</a:t>
            </a: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E247DBAB-049E-4F21-B3C6-1632C900A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16113"/>
            <a:ext cx="8424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Создаются организациями</a:t>
            </a:r>
          </a:p>
        </p:txBody>
      </p:sp>
      <p:sp>
        <p:nvSpPr>
          <p:cNvPr id="371717" name="Text Box 5">
            <a:extLst>
              <a:ext uri="{FF2B5EF4-FFF2-40B4-BE49-F238E27FC236}">
                <a16:creationId xmlns:a16="http://schemas.microsoft.com/office/drawing/2014/main" id="{50E2A184-B8A6-4E49-9B39-E028B00D9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420938"/>
            <a:ext cx="3024187" cy="67945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Отнесенные к категориям по ГО</a:t>
            </a:r>
          </a:p>
        </p:txBody>
      </p:sp>
      <p:sp>
        <p:nvSpPr>
          <p:cNvPr id="371718" name="Text Box 6">
            <a:extLst>
              <a:ext uri="{FF2B5EF4-FFF2-40B4-BE49-F238E27FC236}">
                <a16:creationId xmlns:a16="http://schemas.microsoft.com/office/drawing/2014/main" id="{D21A3E8A-B812-4AC6-B300-A106885AD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92475"/>
            <a:ext cx="3024187" cy="32686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ОПО </a:t>
            </a: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II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, класса опасности,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Особо РО и ЯО объекты,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ГТС чрезвычайно высокой и высокой опасности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ОПО </a:t>
            </a:r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III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класса опасности, отнесенные к категориям по ГО</a:t>
            </a:r>
          </a:p>
        </p:txBody>
      </p:sp>
      <p:sp>
        <p:nvSpPr>
          <p:cNvPr id="371719" name="Text Box 7">
            <a:extLst>
              <a:ext uri="{FF2B5EF4-FFF2-40B4-BE49-F238E27FC236}">
                <a16:creationId xmlns:a16="http://schemas.microsoft.com/office/drawing/2014/main" id="{0A74A6C4-DB1C-40FF-A045-C4ABE948D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492375"/>
            <a:ext cx="2232025" cy="514350"/>
          </a:xfrm>
          <a:prstGeom prst="rect">
            <a:avLst/>
          </a:prstGeom>
          <a:solidFill>
            <a:srgbClr val="CCFFFF"/>
          </a:solidFill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НФ ОВМ ГО</a:t>
            </a:r>
          </a:p>
        </p:txBody>
      </p:sp>
      <p:sp>
        <p:nvSpPr>
          <p:cNvPr id="371720" name="Text Box 8">
            <a:extLst>
              <a:ext uri="{FF2B5EF4-FFF2-40B4-BE49-F238E27FC236}">
                <a16:creationId xmlns:a16="http://schemas.microsoft.com/office/drawing/2014/main" id="{5E6666E4-0071-49EC-BA0B-631A029CE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652963"/>
            <a:ext cx="2232025" cy="514350"/>
          </a:xfrm>
          <a:prstGeom prst="rect">
            <a:avLst/>
          </a:prstGeom>
          <a:solidFill>
            <a:srgbClr val="CCFFFF"/>
          </a:solidFill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НАСФ</a:t>
            </a:r>
          </a:p>
        </p:txBody>
      </p:sp>
      <p:sp>
        <p:nvSpPr>
          <p:cNvPr id="101385" name="AutoShape 9">
            <a:extLst>
              <a:ext uri="{FF2B5EF4-FFF2-40B4-BE49-F238E27FC236}">
                <a16:creationId xmlns:a16="http://schemas.microsoft.com/office/drawing/2014/main" id="{CBF37B32-1A44-47D4-962F-58AE9A6FE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2636838"/>
            <a:ext cx="2232025" cy="288925"/>
          </a:xfrm>
          <a:custGeom>
            <a:avLst/>
            <a:gdLst>
              <a:gd name="T0" fmla="*/ 1674019 w 21600"/>
              <a:gd name="T1" fmla="*/ 0 h 21600"/>
              <a:gd name="T2" fmla="*/ 0 w 21600"/>
              <a:gd name="T3" fmla="*/ 144463 h 21600"/>
              <a:gd name="T4" fmla="*/ 1674019 w 21600"/>
              <a:gd name="T5" fmla="*/ 288925 h 21600"/>
              <a:gd name="T6" fmla="*/ 2232025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386" name="AutoShape 10">
            <a:extLst>
              <a:ext uri="{FF2B5EF4-FFF2-40B4-BE49-F238E27FC236}">
                <a16:creationId xmlns:a16="http://schemas.microsoft.com/office/drawing/2014/main" id="{2A74DFAC-F9DD-4ACD-975B-1805FB519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797425"/>
            <a:ext cx="2232025" cy="288925"/>
          </a:xfrm>
          <a:custGeom>
            <a:avLst/>
            <a:gdLst>
              <a:gd name="T0" fmla="*/ 1674019 w 21600"/>
              <a:gd name="T1" fmla="*/ 0 h 21600"/>
              <a:gd name="T2" fmla="*/ 0 w 21600"/>
              <a:gd name="T3" fmla="*/ 144463 h 21600"/>
              <a:gd name="T4" fmla="*/ 1674019 w 21600"/>
              <a:gd name="T5" fmla="*/ 288925 h 21600"/>
              <a:gd name="T6" fmla="*/ 2232025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387" name="AutoShape 11">
            <a:extLst>
              <a:ext uri="{FF2B5EF4-FFF2-40B4-BE49-F238E27FC236}">
                <a16:creationId xmlns:a16="http://schemas.microsoft.com/office/drawing/2014/main" id="{0B9560FD-496C-45F5-9AEA-96F6D7D757BF}"/>
              </a:ext>
            </a:extLst>
          </p:cNvPr>
          <p:cNvSpPr>
            <a:spLocks noChangeArrowheads="1"/>
          </p:cNvSpPr>
          <p:nvPr/>
        </p:nvSpPr>
        <p:spPr bwMode="auto">
          <a:xfrm rot="-1259572">
            <a:off x="3529013" y="3602038"/>
            <a:ext cx="2879725" cy="217487"/>
          </a:xfrm>
          <a:custGeom>
            <a:avLst/>
            <a:gdLst>
              <a:gd name="T0" fmla="*/ 2159793 w 21600"/>
              <a:gd name="T1" fmla="*/ 0 h 21600"/>
              <a:gd name="T2" fmla="*/ 0 w 21600"/>
              <a:gd name="T3" fmla="*/ 108744 h 21600"/>
              <a:gd name="T4" fmla="*/ 2159793 w 21600"/>
              <a:gd name="T5" fmla="*/ 217487 h 21600"/>
              <a:gd name="T6" fmla="*/ 2879725 w 21600"/>
              <a:gd name="T7" fmla="*/ 10874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rgbClr val="CC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Text Box 4">
            <a:extLst>
              <a:ext uri="{FF2B5EF4-FFF2-40B4-BE49-F238E27FC236}">
                <a16:creationId xmlns:a16="http://schemas.microsoft.com/office/drawing/2014/main" id="{0B8255AC-C608-4B86-8EE8-0E33A6CFB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713788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Опасные производственные объекты</a:t>
            </a:r>
            <a:r>
              <a:rPr lang="ru-RU" b="1">
                <a:latin typeface="Courier New" pitchFamily="49" charset="0"/>
                <a:cs typeface="Courier New" pitchFamily="49" charset="0"/>
              </a:rPr>
              <a:t> в зависимости от уровня потенциальной опасности аварий на них для жизненно важных интересов личности и общества подразделяются в соответствии с критериями, указанными в приложении 2 к настоящему Федеральному закону </a:t>
            </a:r>
            <a:r>
              <a:rPr lang="ru-RU" sz="1400" b="1">
                <a:latin typeface="Courier New" pitchFamily="49" charset="0"/>
                <a:cs typeface="Courier New" pitchFamily="49" charset="0"/>
              </a:rPr>
              <a:t>(Федеральный закон от 21 июля 1997 г. № 116-ФЗ «О промышленной безопасности опасных производственных объектов»)</a:t>
            </a:r>
            <a:r>
              <a:rPr lang="ru-RU" b="1">
                <a:latin typeface="Courier New" pitchFamily="49" charset="0"/>
                <a:cs typeface="Courier New" pitchFamily="49" charset="0"/>
              </a:rPr>
              <a:t>, на четыре класса опасности:</a:t>
            </a:r>
          </a:p>
          <a:p>
            <a:pPr>
              <a:lnSpc>
                <a:spcPct val="90000"/>
              </a:lnSpc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 класс опасности - опасные производственные объекты чрезвычайно высокой опасности;</a:t>
            </a:r>
          </a:p>
          <a:p>
            <a:pPr>
              <a:lnSpc>
                <a:spcPct val="90000"/>
              </a:lnSpc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II класс опасности - опасные производственные объекты высокой опасности;</a:t>
            </a:r>
          </a:p>
          <a:p>
            <a:pPr>
              <a:lnSpc>
                <a:spcPct val="90000"/>
              </a:lnSpc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III класс опасности - опасные производственные объекты средней опасности;</a:t>
            </a:r>
          </a:p>
          <a:p>
            <a:pPr>
              <a:lnSpc>
                <a:spcPct val="90000"/>
              </a:lnSpc>
              <a:defRPr/>
            </a:pPr>
            <a:r>
              <a:rPr lang="ru-RU" sz="1600" b="1">
                <a:latin typeface="Courier New" pitchFamily="49" charset="0"/>
                <a:cs typeface="Courier New" pitchFamily="49" charset="0"/>
              </a:rPr>
              <a:t>IV класс опасности - опасные производственные объекты низкой опасности.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B097D-12D3-407E-8ED3-4C0AF28C9291}"/>
              </a:ext>
            </a:extLst>
          </p:cNvPr>
          <p:cNvSpPr txBox="1"/>
          <p:nvPr/>
        </p:nvSpPr>
        <p:spPr>
          <a:xfrm>
            <a:off x="323850" y="4076700"/>
            <a:ext cx="8572500" cy="2514600"/>
          </a:xfrm>
          <a:prstGeom prst="rect">
            <a:avLst/>
          </a:prstGeom>
          <a:solidFill>
            <a:srgbClr val="CC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Отнесение организации</a:t>
            </a:r>
            <a:r>
              <a:rPr lang="ru-RU" b="1">
                <a:latin typeface="Courier New" pitchFamily="49" charset="0"/>
                <a:cs typeface="Courier New" pitchFamily="49" charset="0"/>
              </a:rPr>
              <a:t>, в соответствии с Порядком отнесения организаций к категории по ГО, утвержденным постановлением Правительства РФ от 19 сентября 1998 г. 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№ 1115</a:t>
            </a:r>
            <a:r>
              <a:rPr lang="ru-RU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,</a:t>
            </a: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ru-RU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к категории особой важности, первой или второй категории по гражданской обороне.</a:t>
            </a:r>
          </a:p>
          <a:p>
            <a:pPr>
              <a:lnSpc>
                <a:spcPct val="110000"/>
              </a:lnSpc>
              <a:defRPr/>
            </a:pPr>
            <a:r>
              <a:rPr lang="ru-RU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Показатели для отнесения организаций к категориям по ГО </a:t>
            </a:r>
            <a:r>
              <a:rPr lang="ru-RU" b="1">
                <a:latin typeface="Courier New" pitchFamily="49" charset="0"/>
                <a:cs typeface="Courier New" pitchFamily="49" charset="0"/>
              </a:rPr>
              <a:t>определяются в соответствии с</a:t>
            </a:r>
            <a:r>
              <a:rPr lang="ru-RU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приказом МЧС России 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№ 536дсп</a:t>
            </a:r>
            <a:r>
              <a:rPr lang="ru-RU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ru-RU" b="1">
                <a:latin typeface="Courier New" pitchFamily="49" charset="0"/>
                <a:cs typeface="Courier New" pitchFamily="49" charset="0"/>
              </a:rPr>
              <a:t>от 11.09.2012 г.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Text Box 4">
            <a:extLst>
              <a:ext uri="{FF2B5EF4-FFF2-40B4-BE49-F238E27FC236}">
                <a16:creationId xmlns:a16="http://schemas.microsoft.com/office/drawing/2014/main" id="{81A5BEAB-7A22-4DBC-AC4C-01ED4C146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22263"/>
            <a:ext cx="8642350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49263">
              <a:defRPr/>
            </a:pPr>
            <a:r>
              <a:rPr lang="ru-RU" b="1">
                <a:latin typeface="Courier New" pitchFamily="49" charset="0"/>
                <a:cs typeface="Courier New" pitchFamily="49" charset="0"/>
              </a:rPr>
              <a:t>"...Статья 1. 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Особо радиационно опасными и ядерно опасными производствами и объектами</a:t>
            </a:r>
            <a:r>
              <a:rPr lang="ru-RU" b="1">
                <a:latin typeface="Courier New" pitchFamily="49" charset="0"/>
                <a:cs typeface="Courier New" pitchFamily="49" charset="0"/>
              </a:rPr>
              <a:t> (далее - особо опасные объекты) являются организации независимо от форм собственности, а также воинские части, занимающиеся разработкой, производством, эксплуатацией, хранением, транспортированием, утилизацией ядерного оружия, компонентов ядерного оружия, радиационно опасных материалов и изделий..."</a:t>
            </a:r>
          </a:p>
          <a:p>
            <a:pPr indent="449263">
              <a:defRPr/>
            </a:pPr>
            <a:endParaRPr lang="ru-RU" b="1">
              <a:latin typeface="Courier New" pitchFamily="49" charset="0"/>
              <a:cs typeface="Courier New" pitchFamily="49" charset="0"/>
            </a:endParaRPr>
          </a:p>
          <a:p>
            <a:pPr indent="449263" algn="r">
              <a:defRPr/>
            </a:pPr>
            <a:r>
              <a:rPr lang="ru-RU" sz="1400" b="1">
                <a:latin typeface="Courier New" pitchFamily="49" charset="0"/>
                <a:cs typeface="Courier New" pitchFamily="49" charset="0"/>
              </a:rPr>
              <a:t>Федеральный закон от 03.04.1996 № 29-ФЗ </a:t>
            </a:r>
          </a:p>
          <a:p>
            <a:pPr indent="449263" algn="r">
              <a:defRPr/>
            </a:pPr>
            <a:r>
              <a:rPr lang="ru-RU" sz="1400" b="1">
                <a:latin typeface="Courier New" pitchFamily="49" charset="0"/>
                <a:cs typeface="Courier New" pitchFamily="49" charset="0"/>
              </a:rPr>
              <a:t>"О финансировании особо радиационно опасных</a:t>
            </a:r>
          </a:p>
          <a:p>
            <a:pPr indent="449263" algn="r">
              <a:defRPr/>
            </a:pPr>
            <a:r>
              <a:rPr lang="ru-RU" sz="1400" b="1">
                <a:latin typeface="Courier New" pitchFamily="49" charset="0"/>
                <a:cs typeface="Courier New" pitchFamily="49" charset="0"/>
              </a:rPr>
              <a:t> и ядерно опасных производств и объектов"</a:t>
            </a:r>
          </a:p>
          <a:p>
            <a:pPr indent="449263">
              <a:defRPr/>
            </a:pPr>
            <a:endParaRPr lang="ru-RU" sz="1400" b="1">
              <a:latin typeface="Courier New" pitchFamily="49" charset="0"/>
              <a:cs typeface="Courier New" pitchFamily="49" charset="0"/>
            </a:endParaRPr>
          </a:p>
          <a:p>
            <a:pPr indent="449263">
              <a:defRPr/>
            </a:pPr>
            <a:endParaRPr lang="ru-RU" b="1">
              <a:latin typeface="Courier New" pitchFamily="49" charset="0"/>
              <a:cs typeface="Courier New" pitchFamily="49" charset="0"/>
            </a:endParaRPr>
          </a:p>
          <a:p>
            <a:pPr indent="449263">
              <a:defRPr/>
            </a:pPr>
            <a:endParaRPr lang="ru-RU" b="1">
              <a:latin typeface="Courier New" pitchFamily="49" charset="0"/>
              <a:cs typeface="Courier New" pitchFamily="49" charset="0"/>
            </a:endParaRPr>
          </a:p>
          <a:p>
            <a:pPr indent="449263" algn="just">
              <a:defRPr/>
            </a:pPr>
            <a:r>
              <a:rPr lang="ru-RU" b="1">
                <a:latin typeface="Courier New" pitchFamily="49" charset="0"/>
                <a:cs typeface="Courier New" pitchFamily="49" charset="0"/>
              </a:rPr>
              <a:t>Об утверждении </a:t>
            </a: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Перечня предприятий и организаций, в состав которых входят особо радиационно-опасные и ядерно-опасные производства и объекты</a:t>
            </a:r>
            <a:r>
              <a:rPr lang="ru-RU" b="1">
                <a:latin typeface="Courier New" pitchFamily="49" charset="0"/>
                <a:cs typeface="Courier New" pitchFamily="49" charset="0"/>
              </a:rPr>
              <a:t>, осуществляющие разработку, производство, эксплуатацию, хранение, транспортировку, утилизацию ядерного оружия, компонентов ядерного оружия, радиационно-опасных материалов и изделий</a:t>
            </a:r>
          </a:p>
          <a:p>
            <a:pPr indent="449263" algn="r">
              <a:defRPr/>
            </a:pPr>
            <a:r>
              <a:rPr lang="ru-RU" sz="1400" b="1">
                <a:latin typeface="Courier New" pitchFamily="49" charset="0"/>
                <a:cs typeface="Courier New" pitchFamily="49" charset="0"/>
              </a:rPr>
              <a:t>(Постановление Правительства РФ </a:t>
            </a:r>
          </a:p>
          <a:p>
            <a:pPr indent="449263" algn="r">
              <a:defRPr/>
            </a:pPr>
            <a:r>
              <a:rPr lang="ru-RU" sz="1400" b="1">
                <a:latin typeface="Courier New" pitchFamily="49" charset="0"/>
                <a:cs typeface="Courier New" pitchFamily="49" charset="0"/>
              </a:rPr>
              <a:t>от 07.03.1995 № 238 (отменено)</a:t>
            </a:r>
          </a:p>
          <a:p>
            <a:pPr indent="449263">
              <a:spcBef>
                <a:spcPct val="50000"/>
              </a:spcBef>
              <a:defRPr/>
            </a:pPr>
            <a:endParaRPr lang="ru-RU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8" name="Text Box 4">
            <a:extLst>
              <a:ext uri="{FF2B5EF4-FFF2-40B4-BE49-F238E27FC236}">
                <a16:creationId xmlns:a16="http://schemas.microsoft.com/office/drawing/2014/main" id="{A51B24F3-95F4-4403-85D2-3F26E42A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6423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b="1">
                <a:latin typeface="Courier New" pitchFamily="49" charset="0"/>
                <a:cs typeface="Courier New" pitchFamily="49" charset="0"/>
              </a:rPr>
              <a:t>Постановление Правительства РФ от 2 ноября 2013 г. № 986 “О классификации гидротехнических сооружений”</a:t>
            </a:r>
          </a:p>
          <a:p>
            <a:pPr>
              <a:defRPr/>
            </a:pPr>
            <a:r>
              <a:rPr lang="ru-RU" b="1">
                <a:latin typeface="Courier New" pitchFamily="49" charset="0"/>
                <a:cs typeface="Courier New" pitchFamily="49" charset="0"/>
              </a:rPr>
              <a:t>В соответствии со статьей 4 Федерального закона "О безопасности гидротехнических сооружений" Правительство Российской Федерации постановляет:</a:t>
            </a:r>
          </a:p>
          <a:p>
            <a:pPr>
              <a:defRPr/>
            </a:pPr>
            <a:r>
              <a:rPr lang="ru-RU" b="1">
                <a:latin typeface="Courier New" pitchFamily="49" charset="0"/>
                <a:cs typeface="Courier New" pitchFamily="49" charset="0"/>
              </a:rPr>
              <a:t>1. Установить, что гидротехнические сооружения подразделяются на следующие классы:</a:t>
            </a:r>
          </a:p>
          <a:p>
            <a:pPr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 класс - гидротехнические сооружения чрезвычайно высокой опасности;</a:t>
            </a:r>
          </a:p>
          <a:p>
            <a:pPr>
              <a:defRPr/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II класс - гидротехнические сооружения высокой опасности;</a:t>
            </a:r>
          </a:p>
          <a:p>
            <a:pPr>
              <a:defRPr/>
            </a:pPr>
            <a:r>
              <a:rPr lang="ru-RU" b="1">
                <a:latin typeface="Courier New" pitchFamily="49" charset="0"/>
                <a:cs typeface="Courier New" pitchFamily="49" charset="0"/>
              </a:rPr>
              <a:t>III класс - гидротехнические сооружения средней опасности;</a:t>
            </a:r>
          </a:p>
          <a:p>
            <a:pPr>
              <a:defRPr/>
            </a:pPr>
            <a:r>
              <a:rPr lang="ru-RU" b="1">
                <a:latin typeface="Courier New" pitchFamily="49" charset="0"/>
                <a:cs typeface="Courier New" pitchFamily="49" charset="0"/>
              </a:rPr>
              <a:t>IV класс - гидротехнические сооружения низкой опасности.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>
            <a:extLst>
              <a:ext uri="{FF2B5EF4-FFF2-40B4-BE49-F238E27FC236}">
                <a16:creationId xmlns:a16="http://schemas.microsoft.com/office/drawing/2014/main" id="{7BD70B9D-25ED-4388-8702-41E760025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642350" cy="58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ГОСТ Р 22.0.02-94 «Безопасность в чрезвычайных ситуациях. </a:t>
            </a:r>
          </a:p>
          <a:p>
            <a:pPr algn="ctr">
              <a:defRPr/>
            </a:pPr>
            <a:r>
              <a:rPr lang="ru-RU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Термины и определения основных понятий»</a:t>
            </a:r>
          </a:p>
          <a:p>
            <a:pPr algn="ctr">
              <a:defRPr/>
            </a:pPr>
            <a:endParaRPr lang="ru-RU" sz="1600" b="1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ru-RU" sz="1400"/>
              <a:t>2.1.24. </a:t>
            </a:r>
            <a:r>
              <a:rPr lang="ru-RU" sz="1400" b="1"/>
              <a:t>Потенциально опасный объект</a:t>
            </a:r>
            <a:r>
              <a:rPr lang="ru-RU" sz="1400"/>
              <a:t>: объект, на котором используют, производят, перерабатывают, хранят или транспортируют радиоактивные, пожаровзрывоопасные, опасные химические и биологические вещества, создающие реальную угрозу возникновения </a:t>
            </a:r>
            <a:r>
              <a:rPr lang="ru-RU" sz="1400" b="1" i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источника чрезвычайной ситуации</a:t>
            </a:r>
            <a:r>
              <a:rPr lang="ru-RU" sz="1400"/>
              <a:t>.</a:t>
            </a:r>
          </a:p>
          <a:p>
            <a:pPr>
              <a:spcBef>
                <a:spcPct val="50000"/>
              </a:spcBef>
              <a:defRPr/>
            </a:pPr>
            <a:endParaRPr lang="ru-RU" sz="1400"/>
          </a:p>
          <a:p>
            <a:pPr>
              <a:spcBef>
                <a:spcPct val="50000"/>
              </a:spcBef>
              <a:defRPr/>
            </a:pPr>
            <a:r>
              <a:rPr lang="ru-RU" sz="1400"/>
              <a:t>2.1.2 </a:t>
            </a:r>
            <a:r>
              <a:rPr lang="ru-RU" sz="1400" b="1"/>
              <a:t>Источник чрезвычайной ситуации</a:t>
            </a:r>
            <a:r>
              <a:rPr lang="ru-RU" sz="1400"/>
              <a:t>; источник ЧС: Опасное природное явление, авария или опасное техногенное происшествие, широко распространенная инфекционная болезнь людей, сельскохозяйственных животных и растений, а также применение современных средств поражения, в результате чего </a:t>
            </a:r>
            <a:r>
              <a:rPr lang="ru-RU" sz="140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произошла или может возникнуть </a:t>
            </a:r>
            <a:r>
              <a:rPr lang="ru-RU" sz="1400" b="1" i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чрезвычайная ситуация</a:t>
            </a:r>
            <a:r>
              <a:rPr lang="ru-RU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  <a:defRPr/>
            </a:pPr>
            <a:endParaRPr lang="ru-RU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ru-RU" sz="1400"/>
              <a:t>2.1.1 </a:t>
            </a:r>
            <a:r>
              <a:rPr lang="ru-RU" sz="1400" b="1"/>
              <a:t>Чрезвычайная ситуация</a:t>
            </a:r>
            <a:r>
              <a:rPr lang="ru-RU" sz="1400"/>
              <a:t>; ЧС: Состояние, при котором в результате возникновения источника чрезвычайной ситуации на объекте, определенной территории или акватории нарушаются нормальные условия жизни и деятельности людей, возникает угроза их жизни и здоровью, наносится ущерб имуществу населения, народному хозяйству и окружающей природной среде.</a:t>
            </a:r>
          </a:p>
          <a:p>
            <a:pPr>
              <a:spcBef>
                <a:spcPct val="50000"/>
              </a:spcBef>
              <a:defRPr/>
            </a:pPr>
            <a:r>
              <a:rPr lang="ru-RU" sz="1400" i="1"/>
              <a:t>Примечание. Различают чрезвычайные ситуации по характеру источника (природные, техногенные, биолого-социальные и военные) и </a:t>
            </a:r>
            <a:r>
              <a:rPr lang="ru-RU" sz="1400" b="1" i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масштабам</a:t>
            </a:r>
            <a:r>
              <a:rPr lang="ru-RU" sz="1400" i="1"/>
              <a:t> (глобальные или национальные, региональные, местные и локальные или частные).</a:t>
            </a:r>
          </a:p>
          <a:p>
            <a:pPr>
              <a:spcBef>
                <a:spcPct val="50000"/>
              </a:spcBef>
              <a:defRPr/>
            </a:pPr>
            <a:r>
              <a:rPr lang="ru-RU" sz="1400" i="1">
                <a:solidFill>
                  <a:srgbClr val="0000CC"/>
                </a:solidFill>
              </a:rPr>
              <a:t>(по Постановлению Правительства РФ от 21 мая 2007 года  № 304 «О классификации ЧС природного и техногенного характера» - локальные, муниципальные, межмуниципальные, региональные, межрегиональные, федеральные)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8F7272"/>
            </a:gs>
            <a:gs pos="50000">
              <a:srgbClr val="FFCCCC"/>
            </a:gs>
            <a:gs pos="100000">
              <a:srgbClr val="8F727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>
            <a:extLst>
              <a:ext uri="{FF2B5EF4-FFF2-40B4-BE49-F238E27FC236}">
                <a16:creationId xmlns:a16="http://schemas.microsoft.com/office/drawing/2014/main" id="{387AD0E7-A27C-49BD-BBF4-11D37AA8B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8913"/>
            <a:ext cx="84248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600" b="1">
                <a:solidFill>
                  <a:srgbClr val="000000"/>
                </a:solidFill>
                <a:latin typeface="Times New Roman" panose="02020603050405020304" pitchFamily="18" charset="0"/>
              </a:rPr>
              <a:t>Приказ  МЧС  России от 28 февраля 2003 г. N 105</a:t>
            </a:r>
          </a:p>
          <a:p>
            <a:pPr algn="ctr" eaLnBrk="1" hangingPunct="1"/>
            <a:r>
              <a:rPr lang="ru-RU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«Об утверждении требований  по предупреждению чрезвычайных ситуаций на потенциально опасных объектах и объектах жизнеобеспечения»</a:t>
            </a:r>
          </a:p>
        </p:txBody>
      </p:sp>
      <p:sp>
        <p:nvSpPr>
          <p:cNvPr id="106499" name="Text Box 3">
            <a:extLst>
              <a:ext uri="{FF2B5EF4-FFF2-40B4-BE49-F238E27FC236}">
                <a16:creationId xmlns:a16="http://schemas.microsoft.com/office/drawing/2014/main" id="{171A90C3-011D-40E0-B616-DF723FAC2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8713787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r>
              <a:rPr lang="ru-RU" altLang="en-US" sz="1200" b="1" u="sng">
                <a:solidFill>
                  <a:srgbClr val="000000"/>
                </a:solidFill>
                <a:latin typeface="Times New Roman" panose="02020603050405020304" pitchFamily="18" charset="0"/>
              </a:rPr>
              <a:t>Требования</a:t>
            </a:r>
            <a:r>
              <a:rPr lang="ru-RU" altLang="en-US" sz="1200" u="sng">
                <a:solidFill>
                  <a:srgbClr val="000000"/>
                </a:solidFill>
                <a:latin typeface="Times New Roman" panose="02020603050405020304" pitchFamily="18" charset="0"/>
              </a:rPr>
              <a:t> по предупреждению чрезвычайных ситуаций (далее - ЧС) на потенциально опасных объектах и объектах жизнеобеспечения (далее - Требования) </a:t>
            </a:r>
            <a:r>
              <a:rPr lang="ru-RU" altLang="en-US" sz="1200" b="1" u="sng">
                <a:solidFill>
                  <a:srgbClr val="000000"/>
                </a:solidFill>
                <a:latin typeface="Times New Roman" panose="02020603050405020304" pitchFamily="18" charset="0"/>
              </a:rPr>
              <a:t>предусматривают осуществление комплекса мероприятий по уменьшению риска чрезвычайных ситуаций техногенного характера на потенциально опасных объектах, на которых используются, производятся, перерабатываются, хранятся и транспортируются пожаровзрывоопасные, опасные химические и биологические вещества (далее - потенциально опасные объекты), и объектах, обеспечивающих жизнедеятельность населения (объекты водоснабжения и канализации, очистки сточных вод, тепло- и электроснабжения, гидротехнические сооружения).</a:t>
            </a:r>
            <a:r>
              <a:rPr lang="ru-RU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hangingPunct="1"/>
            <a:endParaRPr lang="ru-RU" altLang="en-US" sz="1200" u="sng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11</a:t>
            </a:r>
            <a:r>
              <a:rPr lang="ru-RU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altLang="en-US" sz="1200" b="1" u="sng">
                <a:solidFill>
                  <a:srgbClr val="000000"/>
                </a:solidFill>
                <a:latin typeface="Times New Roman" panose="02020603050405020304" pitchFamily="18" charset="0"/>
              </a:rPr>
              <a:t>По результатам прогнозирования чрезвычайных ситуаций техногенного характера потенциально опасные объекты подразделяются по степени опасности в зависимости от масштабов возникающих чрезвычайных ситуаций на пять классов:</a:t>
            </a:r>
            <a:endParaRPr lang="ru-RU" altLang="en-US" sz="1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ru-RU" altLang="en-US" sz="1200" b="1">
                <a:solidFill>
                  <a:srgbClr val="990000"/>
                </a:solidFill>
                <a:latin typeface="Times New Roman" panose="02020603050405020304" pitchFamily="18" charset="0"/>
              </a:rPr>
              <a:t>1 класс</a:t>
            </a: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 - потенциально опасные объекты, аварии на которых могут являться источниками возникновения федеральных и/или трансграничных чрезвычайных ситуаций;</a:t>
            </a:r>
          </a:p>
          <a:p>
            <a:pPr algn="just" eaLnBrk="1" hangingPunct="1"/>
            <a:r>
              <a:rPr lang="ru-RU" altLang="en-US" sz="1200" b="1">
                <a:solidFill>
                  <a:srgbClr val="990000"/>
                </a:solidFill>
                <a:latin typeface="Times New Roman" panose="02020603050405020304" pitchFamily="18" charset="0"/>
              </a:rPr>
              <a:t>2 класс</a:t>
            </a: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 - потенциально опасные объекты, аварии на которых могут являться источниками возникновения региональных чрезвычайных ситуаций;</a:t>
            </a:r>
          </a:p>
          <a:p>
            <a:pPr algn="just" eaLnBrk="1" hangingPunct="1"/>
            <a:r>
              <a:rPr lang="ru-RU" altLang="en-US" sz="1200" b="1">
                <a:solidFill>
                  <a:srgbClr val="990000"/>
                </a:solidFill>
                <a:latin typeface="Times New Roman" panose="02020603050405020304" pitchFamily="18" charset="0"/>
              </a:rPr>
              <a:t>3 класс</a:t>
            </a: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 - потенциально опасные объекты, аварии на которых могут являться источниками возникновения территориальных чрезвычайных ситуаций;</a:t>
            </a:r>
          </a:p>
          <a:p>
            <a:pPr algn="just" eaLnBrk="1" hangingPunct="1"/>
            <a:r>
              <a:rPr lang="ru-RU" altLang="en-US" sz="1200" b="1">
                <a:solidFill>
                  <a:srgbClr val="990000"/>
                </a:solidFill>
                <a:latin typeface="Times New Roman" panose="02020603050405020304" pitchFamily="18" charset="0"/>
              </a:rPr>
              <a:t>4 класс</a:t>
            </a: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 - потенциально опасные объекты, аварии на которых могут являться источниками возникновения местных чрезвычайных ситуаций;</a:t>
            </a:r>
          </a:p>
          <a:p>
            <a:pPr algn="just" eaLnBrk="1" hangingPunct="1"/>
            <a:r>
              <a:rPr lang="ru-RU" altLang="en-US" sz="1200" b="1">
                <a:solidFill>
                  <a:srgbClr val="990000"/>
                </a:solidFill>
                <a:latin typeface="Times New Roman" panose="02020603050405020304" pitchFamily="18" charset="0"/>
              </a:rPr>
              <a:t>5 класс</a:t>
            </a:r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 - потенциально опасные объекты, аварии на которых могут являться источниками возникновения локальных чрезвычайных ситуаций.</a:t>
            </a:r>
          </a:p>
          <a:p>
            <a:pPr algn="just" eaLnBrk="1" hangingPunct="1"/>
            <a:r>
              <a:rPr lang="ru-RU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12. Отнесение потенциально опасных объектов к классам опасности осуществляется комиссиями, формируемыми органами исполнительной власти субъектов Российской Федерации. В состав комиссии включаются представители органов управления по делам гражданской обороны и чрезвычайным ситуациям и специально уполномоченных органов в области промышленной, экологической, санитарно-эпидемиологической безопасности, федеральных министерств и иных федеральных органов исполнительной власти, специализированных организаций…..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2">
            <a:extLst>
              <a:ext uri="{FF2B5EF4-FFF2-40B4-BE49-F238E27FC236}">
                <a16:creationId xmlns:a16="http://schemas.microsoft.com/office/drawing/2014/main" id="{244A6CC0-9AD6-415C-B98D-B4FFDE085499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2531" name="Freeform 3">
              <a:extLst>
                <a:ext uri="{FF2B5EF4-FFF2-40B4-BE49-F238E27FC236}">
                  <a16:creationId xmlns:a16="http://schemas.microsoft.com/office/drawing/2014/main" id="{1D0EC2D1-0231-435D-BD54-385598798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2532" name="Arc 4">
              <a:extLst>
                <a:ext uri="{FF2B5EF4-FFF2-40B4-BE49-F238E27FC236}">
                  <a16:creationId xmlns:a16="http://schemas.microsoft.com/office/drawing/2014/main" id="{360DF3AE-EEA4-4D8E-8FCE-E7BA58D87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029" name="AutoShape 3">
            <a:extLst>
              <a:ext uri="{FF2B5EF4-FFF2-40B4-BE49-F238E27FC236}">
                <a16:creationId xmlns:a16="http://schemas.microsoft.com/office/drawing/2014/main" id="{A4521800-F93A-47E4-9214-45CF1745D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638" y="0"/>
            <a:ext cx="6456362" cy="749300"/>
          </a:xfrm>
          <a:prstGeom prst="roundRect">
            <a:avLst>
              <a:gd name="adj" fmla="val 19685"/>
            </a:avLst>
          </a:prstGeom>
          <a:gradFill rotWithShape="1">
            <a:gsLst>
              <a:gs pos="0">
                <a:srgbClr val="FFD393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rgbClr val="BC7D3E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>
                <a:solidFill>
                  <a:srgbClr val="700000"/>
                </a:solidFill>
              </a:rPr>
              <a:t>Структура количественных показателей по видам ЧС в 2012 году</a:t>
            </a:r>
          </a:p>
        </p:txBody>
      </p:sp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553247C9-334F-4637-B18A-06272453AB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2520950"/>
          <a:ext cx="8348663" cy="433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Диаграмма" r:id="rId4" imgW="8648636" imgH="4067089" progId="MSGraph.Chart.8">
                  <p:embed followColorScheme="full"/>
                </p:oleObj>
              </mc:Choice>
              <mc:Fallback>
                <p:oleObj name="Диаграмма" r:id="rId4" imgW="8648636" imgH="4067089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520950"/>
                        <a:ext cx="8348663" cy="433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38">
            <a:extLst>
              <a:ext uri="{FF2B5EF4-FFF2-40B4-BE49-F238E27FC236}">
                <a16:creationId xmlns:a16="http://schemas.microsoft.com/office/drawing/2014/main" id="{8D19F154-620D-4547-9CD5-5D327D24D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412875"/>
            <a:ext cx="864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FFFF00"/>
                </a:solidFill>
              </a:rPr>
              <a:t>На территории Российской Федерации в 2012 г. произошло 437 чрезвычайных ситуаций</a:t>
            </a:r>
            <a:endParaRPr lang="ru-RU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31" name="Picture 6" descr="Безимени-2">
            <a:extLst>
              <a:ext uri="{FF2B5EF4-FFF2-40B4-BE49-F238E27FC236}">
                <a16:creationId xmlns:a16="http://schemas.microsoft.com/office/drawing/2014/main" id="{DD0AE4F9-B8CB-4F67-94FE-F2BF8430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6363"/>
            <a:ext cx="1079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>
            <a:extLst>
              <a:ext uri="{FF2B5EF4-FFF2-40B4-BE49-F238E27FC236}">
                <a16:creationId xmlns:a16="http://schemas.microsoft.com/office/drawing/2014/main" id="{6BE3D96D-FF12-4B2E-B243-8808DD573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1313"/>
            <a:ext cx="807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id="{7CED4DBE-07A5-4688-B3BD-E8F28B2CA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15913"/>
            <a:ext cx="5578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 b="1"/>
          </a:p>
        </p:txBody>
      </p:sp>
      <p:sp>
        <p:nvSpPr>
          <p:cNvPr id="349188" name="Text Box 4">
            <a:extLst>
              <a:ext uri="{FF2B5EF4-FFF2-40B4-BE49-F238E27FC236}">
                <a16:creationId xmlns:a16="http://schemas.microsoft.com/office/drawing/2014/main" id="{DFC3A25C-B9FD-446A-B751-E633C75CE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 sz="200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349189" name="Text Box 5">
            <a:extLst>
              <a:ext uri="{FF2B5EF4-FFF2-40B4-BE49-F238E27FC236}">
                <a16:creationId xmlns:a16="http://schemas.microsoft.com/office/drawing/2014/main" id="{E89F32AE-A8FA-4875-98D2-A50202C76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265113"/>
            <a:ext cx="7940675" cy="67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CC3300"/>
                </a:solidFill>
              </a:rPr>
              <a:t>ПОТЕНЦИАЛЬНО-ОПАСНЫЕ ОБЪЕКТЫ</a:t>
            </a:r>
            <a:r>
              <a:rPr lang="ru-RU" sz="1600" b="1"/>
              <a:t> (ПОО)- </a:t>
            </a:r>
            <a:r>
              <a:rPr lang="ru-RU" sz="1600"/>
              <a:t>объекты, на которых</a:t>
            </a:r>
            <a:r>
              <a:rPr lang="ru-RU" sz="1600" b="1"/>
              <a:t> </a:t>
            </a:r>
            <a:r>
              <a:rPr lang="ru-RU" sz="1600"/>
              <a:t>используют, производят, перерабатывают, хранят или транспортируют радиоактивные, пожаровзрывоопасные химические и биологические вещества, создающие реальную угрозу возникновения источника ЧС.</a:t>
            </a:r>
          </a:p>
          <a:p>
            <a:pPr>
              <a:defRPr/>
            </a:pPr>
            <a:r>
              <a:rPr lang="ru-RU" sz="1600">
                <a:solidFill>
                  <a:srgbClr val="FF3300"/>
                </a:solidFill>
              </a:rPr>
              <a:t>(</a:t>
            </a:r>
            <a:r>
              <a:rPr lang="ru-RU" sz="1600">
                <a:solidFill>
                  <a:srgbClr val="FF0000"/>
                </a:solidFill>
              </a:rPr>
              <a:t>ГОСТ Р 22.0.02-94)</a:t>
            </a:r>
            <a:r>
              <a:rPr lang="ru-RU" sz="1600"/>
              <a:t> «Безопасность в чрезвычайных ситуациях. Термины и определения основных понятий»</a:t>
            </a:r>
          </a:p>
          <a:p>
            <a:pPr>
              <a:defRPr/>
            </a:pPr>
            <a:endParaRPr lang="ru-RU" sz="1600"/>
          </a:p>
          <a:p>
            <a:pPr>
              <a:defRPr/>
            </a:pPr>
            <a:r>
              <a:rPr lang="ru-RU" sz="1600"/>
              <a:t>По результатам прогнозирования ЧС техногенного характера ПОО подразделяются на пять классов:</a:t>
            </a:r>
          </a:p>
          <a:p>
            <a:pPr>
              <a:defRPr/>
            </a:pPr>
            <a:endParaRPr lang="ru-RU" sz="1600"/>
          </a:p>
          <a:p>
            <a:pPr>
              <a:defRPr/>
            </a:pPr>
            <a:r>
              <a:rPr lang="ru-RU" sz="16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Первый	 класс</a:t>
            </a:r>
            <a:r>
              <a:rPr lang="ru-RU" sz="1600"/>
              <a:t> – ПОО, аварии на которых могут стать источником возникновения федеральных или трансграничных ЧС.</a:t>
            </a:r>
          </a:p>
          <a:p>
            <a:pPr>
              <a:defRPr/>
            </a:pPr>
            <a:endParaRPr lang="ru-RU" sz="1600"/>
          </a:p>
          <a:p>
            <a:pPr>
              <a:defRPr/>
            </a:pPr>
            <a:r>
              <a:rPr lang="ru-RU" sz="16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Второй	 класс</a:t>
            </a:r>
            <a:r>
              <a:rPr lang="ru-RU" sz="1600"/>
              <a:t> – ПОО, аварии на которых могут стать источником возникновения региональных ЧС.</a:t>
            </a:r>
          </a:p>
          <a:p>
            <a:pPr>
              <a:defRPr/>
            </a:pPr>
            <a:endParaRPr lang="ru-RU" sz="1600"/>
          </a:p>
          <a:p>
            <a:pPr>
              <a:defRPr/>
            </a:pPr>
            <a:r>
              <a:rPr lang="ru-RU" sz="16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Третий	 класс</a:t>
            </a:r>
            <a:r>
              <a:rPr lang="ru-RU" sz="1600"/>
              <a:t> – ПОО, аварии на которых могут стать источником возникновения территориальных ЧС.</a:t>
            </a:r>
          </a:p>
          <a:p>
            <a:pPr>
              <a:defRPr/>
            </a:pPr>
            <a:endParaRPr lang="ru-RU" sz="1600"/>
          </a:p>
          <a:p>
            <a:pPr>
              <a:defRPr/>
            </a:pPr>
            <a:r>
              <a:rPr lang="ru-RU" sz="16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Четвертый класс</a:t>
            </a:r>
            <a:r>
              <a:rPr lang="ru-RU" sz="1600"/>
              <a:t> – ПОО, аварии на которых могут стать источником возникновения местных ЧС.</a:t>
            </a:r>
          </a:p>
          <a:p>
            <a:pPr>
              <a:defRPr/>
            </a:pPr>
            <a:endParaRPr lang="ru-RU" sz="1600"/>
          </a:p>
          <a:p>
            <a:pPr>
              <a:defRPr/>
            </a:pPr>
            <a:r>
              <a:rPr lang="ru-RU" sz="16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Пятый класс</a:t>
            </a:r>
            <a:r>
              <a:rPr lang="ru-RU" sz="1600"/>
              <a:t> – ПОО, аварии на которых могут стать источником возникновения локальных ЧС.</a:t>
            </a:r>
          </a:p>
          <a:p>
            <a:pPr algn="r" eaLnBrk="0" hangingPunct="0">
              <a:lnSpc>
                <a:spcPct val="40000"/>
              </a:lnSpc>
              <a:spcBef>
                <a:spcPct val="50000"/>
              </a:spcBef>
              <a:defRPr/>
            </a:pPr>
            <a:r>
              <a:rPr lang="ru-RU" sz="1400" b="1">
                <a:solidFill>
                  <a:srgbClr val="A50021"/>
                </a:solidFill>
              </a:rPr>
              <a:t>См. Классификацию ЧС по Постановлению Правительства РФ </a:t>
            </a:r>
          </a:p>
          <a:p>
            <a:pPr algn="r" eaLnBrk="0" hangingPunct="0">
              <a:lnSpc>
                <a:spcPct val="40000"/>
              </a:lnSpc>
              <a:spcBef>
                <a:spcPct val="50000"/>
              </a:spcBef>
              <a:defRPr/>
            </a:pPr>
            <a:r>
              <a:rPr lang="ru-RU" sz="1400" b="1">
                <a:solidFill>
                  <a:srgbClr val="A50021"/>
                </a:solidFill>
              </a:rPr>
              <a:t>от 21 мая 2007 года  № 304 </a:t>
            </a:r>
          </a:p>
          <a:p>
            <a:pPr algn="r" eaLnBrk="0" hangingPunct="0">
              <a:lnSpc>
                <a:spcPct val="40000"/>
              </a:lnSpc>
              <a:spcBef>
                <a:spcPct val="50000"/>
              </a:spcBef>
              <a:defRPr/>
            </a:pPr>
            <a:r>
              <a:rPr lang="ru-RU" sz="1400" b="1">
                <a:solidFill>
                  <a:srgbClr val="A50021"/>
                </a:solidFill>
              </a:rPr>
              <a:t>«О классификации ЧС природного и техногенного характера»</a:t>
            </a:r>
            <a:endParaRPr lang="ru-RU" sz="1400">
              <a:solidFill>
                <a:srgbClr val="A50021"/>
              </a:solidFill>
            </a:endParaRPr>
          </a:p>
          <a:p>
            <a:pPr>
              <a:defRPr/>
            </a:pPr>
            <a:endParaRPr lang="ru-RU" sz="1600"/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6B435B72-0793-48EB-95FF-FF0188A9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6461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Классификация ЧС по Постановлению Правительства РФ от 21 мая 2007 года  № 304 «О классификации ЧС природного и техногенного характера»</a:t>
            </a:r>
            <a:endParaRPr lang="ru-RU">
              <a:solidFill>
                <a:srgbClr val="66FF33"/>
              </a:solidFill>
              <a:latin typeface="Times New Roman Cyr" charset="-52"/>
            </a:endParaRPr>
          </a:p>
        </p:txBody>
      </p:sp>
      <p:sp>
        <p:nvSpPr>
          <p:cNvPr id="108547" name="AutoShape 3">
            <a:extLst>
              <a:ext uri="{FF2B5EF4-FFF2-40B4-BE49-F238E27FC236}">
                <a16:creationId xmlns:a16="http://schemas.microsoft.com/office/drawing/2014/main" id="{68D2820B-742D-42DD-BC36-743ABEFBC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41438"/>
            <a:ext cx="762000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Ранг</a:t>
            </a:r>
          </a:p>
        </p:txBody>
      </p:sp>
      <p:sp>
        <p:nvSpPr>
          <p:cNvPr id="108548" name="AutoShape 4">
            <a:extLst>
              <a:ext uri="{FF2B5EF4-FFF2-40B4-BE49-F238E27FC236}">
                <a16:creationId xmlns:a16="http://schemas.microsoft.com/office/drawing/2014/main" id="{F58F254D-714B-49E2-8F0F-BB353025A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205038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1</a:t>
            </a:r>
            <a:endParaRPr lang="ru-RU" altLang="en-US" sz="2400" b="1">
              <a:solidFill>
                <a:schemeClr val="accent2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108549" name="AutoShape 5">
            <a:extLst>
              <a:ext uri="{FF2B5EF4-FFF2-40B4-BE49-F238E27FC236}">
                <a16:creationId xmlns:a16="http://schemas.microsoft.com/office/drawing/2014/main" id="{FC4ABDF5-E2FE-484F-A3F4-5B8FF0719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997200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2</a:t>
            </a:r>
          </a:p>
        </p:txBody>
      </p:sp>
      <p:sp>
        <p:nvSpPr>
          <p:cNvPr id="108550" name="AutoShape 6">
            <a:extLst>
              <a:ext uri="{FF2B5EF4-FFF2-40B4-BE49-F238E27FC236}">
                <a16:creationId xmlns:a16="http://schemas.microsoft.com/office/drawing/2014/main" id="{F7006F75-D8DA-4580-8ECF-506CB4966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716338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3</a:t>
            </a:r>
          </a:p>
        </p:txBody>
      </p:sp>
      <p:sp>
        <p:nvSpPr>
          <p:cNvPr id="108551" name="AutoShape 7">
            <a:extLst>
              <a:ext uri="{FF2B5EF4-FFF2-40B4-BE49-F238E27FC236}">
                <a16:creationId xmlns:a16="http://schemas.microsoft.com/office/drawing/2014/main" id="{1BA0BA34-89C1-4865-BF87-5652F14A3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508500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4</a:t>
            </a:r>
          </a:p>
        </p:txBody>
      </p:sp>
      <p:sp>
        <p:nvSpPr>
          <p:cNvPr id="108552" name="AutoShape 8">
            <a:extLst>
              <a:ext uri="{FF2B5EF4-FFF2-40B4-BE49-F238E27FC236}">
                <a16:creationId xmlns:a16="http://schemas.microsoft.com/office/drawing/2014/main" id="{4DD498C5-88FB-4A97-8EC7-836EF5239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229225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5</a:t>
            </a:r>
          </a:p>
        </p:txBody>
      </p:sp>
      <p:sp>
        <p:nvSpPr>
          <p:cNvPr id="108553" name="AutoShape 9">
            <a:extLst>
              <a:ext uri="{FF2B5EF4-FFF2-40B4-BE49-F238E27FC236}">
                <a16:creationId xmlns:a16="http://schemas.microsoft.com/office/drawing/2014/main" id="{7CDC8BB1-DEDC-4227-9664-88BE265AB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021388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6</a:t>
            </a:r>
            <a:endParaRPr lang="ru-RU" altLang="en-US" sz="2400">
              <a:solidFill>
                <a:schemeClr val="accent2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108554" name="AutoShape 10">
            <a:extLst>
              <a:ext uri="{FF2B5EF4-FFF2-40B4-BE49-F238E27FC236}">
                <a16:creationId xmlns:a16="http://schemas.microsoft.com/office/drawing/2014/main" id="{780D1D0A-9BB8-43C6-831F-B45B5C25D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341438"/>
            <a:ext cx="1943100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Определение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ЧС</a:t>
            </a:r>
          </a:p>
        </p:txBody>
      </p:sp>
      <p:sp>
        <p:nvSpPr>
          <p:cNvPr id="108555" name="AutoShape 11">
            <a:extLst>
              <a:ext uri="{FF2B5EF4-FFF2-40B4-BE49-F238E27FC236}">
                <a16:creationId xmlns:a16="http://schemas.microsoft.com/office/drawing/2014/main" id="{E07D57CC-1E7D-48F2-A82F-7430ECBBB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205038"/>
            <a:ext cx="19431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 Локальная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ЧС</a:t>
            </a:r>
          </a:p>
        </p:txBody>
      </p:sp>
      <p:sp>
        <p:nvSpPr>
          <p:cNvPr id="108556" name="AutoShape 12">
            <a:extLst>
              <a:ext uri="{FF2B5EF4-FFF2-40B4-BE49-F238E27FC236}">
                <a16:creationId xmlns:a16="http://schemas.microsoft.com/office/drawing/2014/main" id="{791CC1DC-203C-47D6-87BB-BC6D0A57B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971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Муниципальная 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ЧС</a:t>
            </a:r>
            <a:endParaRPr lang="ru-RU" altLang="en-US" sz="2400" b="1">
              <a:solidFill>
                <a:schemeClr val="accent2"/>
              </a:solidFill>
            </a:endParaRPr>
          </a:p>
        </p:txBody>
      </p:sp>
      <p:sp>
        <p:nvSpPr>
          <p:cNvPr id="108557" name="AutoShape 13">
            <a:extLst>
              <a:ext uri="{FF2B5EF4-FFF2-40B4-BE49-F238E27FC236}">
                <a16:creationId xmlns:a16="http://schemas.microsoft.com/office/drawing/2014/main" id="{B4324C66-9219-43AE-8D51-C775A7B80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733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Межмуниципальная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ЧС</a:t>
            </a:r>
          </a:p>
        </p:txBody>
      </p:sp>
      <p:sp>
        <p:nvSpPr>
          <p:cNvPr id="108558" name="AutoShape 14">
            <a:extLst>
              <a:ext uri="{FF2B5EF4-FFF2-40B4-BE49-F238E27FC236}">
                <a16:creationId xmlns:a16="http://schemas.microsoft.com/office/drawing/2014/main" id="{DCE9F83D-9B3E-4F24-92CB-1C3A0E563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95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Региональная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ЧС</a:t>
            </a:r>
            <a:endParaRPr lang="ru-RU" altLang="en-US" sz="2400" b="1">
              <a:solidFill>
                <a:schemeClr val="accent2"/>
              </a:solidFill>
            </a:endParaRPr>
          </a:p>
        </p:txBody>
      </p:sp>
      <p:sp>
        <p:nvSpPr>
          <p:cNvPr id="108559" name="AutoShape 15">
            <a:extLst>
              <a:ext uri="{FF2B5EF4-FFF2-40B4-BE49-F238E27FC236}">
                <a16:creationId xmlns:a16="http://schemas.microsoft.com/office/drawing/2014/main" id="{F5A66BC8-C25F-4351-8CC4-26FD1C87F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257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Межрегиональная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ЧС</a:t>
            </a:r>
          </a:p>
        </p:txBody>
      </p:sp>
      <p:sp>
        <p:nvSpPr>
          <p:cNvPr id="108560" name="AutoShape 16">
            <a:extLst>
              <a:ext uri="{FF2B5EF4-FFF2-40B4-BE49-F238E27FC236}">
                <a16:creationId xmlns:a16="http://schemas.microsoft.com/office/drawing/2014/main" id="{5996CAFC-0F7E-45EF-BFCD-4E540A5D5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019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Федеральная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ЧС</a:t>
            </a:r>
          </a:p>
        </p:txBody>
      </p:sp>
      <p:sp>
        <p:nvSpPr>
          <p:cNvPr id="108561" name="AutoShape 17">
            <a:extLst>
              <a:ext uri="{FF2B5EF4-FFF2-40B4-BE49-F238E27FC236}">
                <a16:creationId xmlns:a16="http://schemas.microsoft.com/office/drawing/2014/main" id="{92BB5334-90FE-4E78-8473-52F300998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41438"/>
            <a:ext cx="1368425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Матер.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ущерб,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руб</a:t>
            </a:r>
            <a:endParaRPr lang="ru-RU" altLang="en-US" sz="1400" b="1">
              <a:solidFill>
                <a:schemeClr val="accent2"/>
              </a:solidFill>
            </a:endParaRPr>
          </a:p>
        </p:txBody>
      </p:sp>
      <p:sp>
        <p:nvSpPr>
          <p:cNvPr id="108562" name="AutoShape 18">
            <a:extLst>
              <a:ext uri="{FF2B5EF4-FFF2-40B4-BE49-F238E27FC236}">
                <a16:creationId xmlns:a16="http://schemas.microsoft.com/office/drawing/2014/main" id="{9679BC4D-E104-4824-A27B-302C49A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205038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Не более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100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 тыс.руб</a:t>
            </a:r>
          </a:p>
        </p:txBody>
      </p:sp>
      <p:sp>
        <p:nvSpPr>
          <p:cNvPr id="108563" name="AutoShape 19">
            <a:extLst>
              <a:ext uri="{FF2B5EF4-FFF2-40B4-BE49-F238E27FC236}">
                <a16:creationId xmlns:a16="http://schemas.microsoft.com/office/drawing/2014/main" id="{3E0074BB-52F2-4636-80D9-305F78113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716338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 не более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5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млн.руб.</a:t>
            </a:r>
          </a:p>
        </p:txBody>
      </p:sp>
      <p:sp>
        <p:nvSpPr>
          <p:cNvPr id="108564" name="AutoShape 20">
            <a:extLst>
              <a:ext uri="{FF2B5EF4-FFF2-40B4-BE49-F238E27FC236}">
                <a16:creationId xmlns:a16="http://schemas.microsoft.com/office/drawing/2014/main" id="{4EA2A41C-20E2-4D2D-9703-E07AD4685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4508500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5 млн.-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500 млн.руб</a:t>
            </a:r>
          </a:p>
        </p:txBody>
      </p:sp>
      <p:sp>
        <p:nvSpPr>
          <p:cNvPr id="108565" name="AutoShape 21">
            <a:extLst>
              <a:ext uri="{FF2B5EF4-FFF2-40B4-BE49-F238E27FC236}">
                <a16:creationId xmlns:a16="http://schemas.microsoft.com/office/drawing/2014/main" id="{3BF3110D-A153-47A2-BCEF-BE8CDF7B0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5229225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5 млн.-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500 млн.руб</a:t>
            </a:r>
          </a:p>
        </p:txBody>
      </p:sp>
      <p:sp>
        <p:nvSpPr>
          <p:cNvPr id="108566" name="AutoShape 22">
            <a:extLst>
              <a:ext uri="{FF2B5EF4-FFF2-40B4-BE49-F238E27FC236}">
                <a16:creationId xmlns:a16="http://schemas.microsoft.com/office/drawing/2014/main" id="{D94CC376-CE0C-47A8-B259-FB1E062C7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021388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&gt;500 млн.руб</a:t>
            </a:r>
          </a:p>
        </p:txBody>
      </p:sp>
      <p:sp>
        <p:nvSpPr>
          <p:cNvPr id="108567" name="AutoShape 23">
            <a:extLst>
              <a:ext uri="{FF2B5EF4-FFF2-40B4-BE49-F238E27FC236}">
                <a16:creationId xmlns:a16="http://schemas.microsoft.com/office/drawing/2014/main" id="{6282909A-EF64-4B7F-8043-7BA33BABC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997200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 не более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5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млн.руб.</a:t>
            </a:r>
          </a:p>
        </p:txBody>
      </p:sp>
      <p:sp>
        <p:nvSpPr>
          <p:cNvPr id="108568" name="AutoShape 24">
            <a:extLst>
              <a:ext uri="{FF2B5EF4-FFF2-40B4-BE49-F238E27FC236}">
                <a16:creationId xmlns:a16="http://schemas.microsoft.com/office/drawing/2014/main" id="{59A95643-89CB-4F23-AA5C-EB67A100D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341438"/>
            <a:ext cx="1655762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Количество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пострадавших,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чел</a:t>
            </a:r>
            <a:endParaRPr lang="ru-RU" altLang="en-US" sz="1400" b="1">
              <a:solidFill>
                <a:schemeClr val="accent2"/>
              </a:solidFill>
            </a:endParaRPr>
          </a:p>
        </p:txBody>
      </p:sp>
      <p:sp>
        <p:nvSpPr>
          <p:cNvPr id="108569" name="AutoShape 25">
            <a:extLst>
              <a:ext uri="{FF2B5EF4-FFF2-40B4-BE49-F238E27FC236}">
                <a16:creationId xmlns:a16="http://schemas.microsoft.com/office/drawing/2014/main" id="{4CFF2ECF-F86D-4748-8D07-C30FA0FB5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205038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Не более 10</a:t>
            </a:r>
          </a:p>
        </p:txBody>
      </p:sp>
      <p:sp>
        <p:nvSpPr>
          <p:cNvPr id="108570" name="AutoShape 26">
            <a:extLst>
              <a:ext uri="{FF2B5EF4-FFF2-40B4-BE49-F238E27FC236}">
                <a16:creationId xmlns:a16="http://schemas.microsoft.com/office/drawing/2014/main" id="{8DFC563E-8C85-463B-B9DC-D8EB1FF80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997200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Не более 50</a:t>
            </a:r>
          </a:p>
        </p:txBody>
      </p:sp>
      <p:sp>
        <p:nvSpPr>
          <p:cNvPr id="108571" name="AutoShape 27">
            <a:extLst>
              <a:ext uri="{FF2B5EF4-FFF2-40B4-BE49-F238E27FC236}">
                <a16:creationId xmlns:a16="http://schemas.microsoft.com/office/drawing/2014/main" id="{F9BFC743-94A0-46D9-A1E5-78048B077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716338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 Не более 50 </a:t>
            </a:r>
          </a:p>
        </p:txBody>
      </p:sp>
      <p:sp>
        <p:nvSpPr>
          <p:cNvPr id="108572" name="AutoShape 28">
            <a:extLst>
              <a:ext uri="{FF2B5EF4-FFF2-40B4-BE49-F238E27FC236}">
                <a16:creationId xmlns:a16="http://schemas.microsoft.com/office/drawing/2014/main" id="{2DBE981D-8762-4846-A87E-2DA236AC9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508500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 50-500</a:t>
            </a:r>
          </a:p>
        </p:txBody>
      </p:sp>
      <p:sp>
        <p:nvSpPr>
          <p:cNvPr id="108573" name="AutoShape 29">
            <a:extLst>
              <a:ext uri="{FF2B5EF4-FFF2-40B4-BE49-F238E27FC236}">
                <a16:creationId xmlns:a16="http://schemas.microsoft.com/office/drawing/2014/main" id="{5A5AB848-63DB-4A28-A9CC-E0EB1F9ED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229225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50-500</a:t>
            </a:r>
          </a:p>
        </p:txBody>
      </p:sp>
      <p:sp>
        <p:nvSpPr>
          <p:cNvPr id="108574" name="AutoShape 30">
            <a:extLst>
              <a:ext uri="{FF2B5EF4-FFF2-40B4-BE49-F238E27FC236}">
                <a16:creationId xmlns:a16="http://schemas.microsoft.com/office/drawing/2014/main" id="{DC22322E-5231-44A9-AB27-534E2EE17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6021388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  <a:latin typeface="Times New Roman Cyr" panose="02020603050405020304" pitchFamily="18" charset="0"/>
              </a:rPr>
              <a:t>&gt;500</a:t>
            </a:r>
          </a:p>
        </p:txBody>
      </p:sp>
      <p:sp>
        <p:nvSpPr>
          <p:cNvPr id="108575" name="AutoShape 31">
            <a:extLst>
              <a:ext uri="{FF2B5EF4-FFF2-40B4-BE49-F238E27FC236}">
                <a16:creationId xmlns:a16="http://schemas.microsoft.com/office/drawing/2014/main" id="{844C90ED-4054-4C1D-9974-7DD5AB63C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341438"/>
            <a:ext cx="3124200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Зона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ЧС</a:t>
            </a:r>
          </a:p>
        </p:txBody>
      </p:sp>
      <p:sp>
        <p:nvSpPr>
          <p:cNvPr id="108576" name="AutoShape 32">
            <a:extLst>
              <a:ext uri="{FF2B5EF4-FFF2-40B4-BE49-F238E27FC236}">
                <a16:creationId xmlns:a16="http://schemas.microsoft.com/office/drawing/2014/main" id="{2AD769F9-B54D-406C-84C7-CF1305DA1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09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Территория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объекта</a:t>
            </a:r>
            <a:endParaRPr lang="ru-RU" altLang="en-US" sz="1200" b="1">
              <a:solidFill>
                <a:schemeClr val="accent2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108577" name="AutoShape 33">
            <a:extLst>
              <a:ext uri="{FF2B5EF4-FFF2-40B4-BE49-F238E27FC236}">
                <a16:creationId xmlns:a16="http://schemas.microsoft.com/office/drawing/2014/main" id="{C5DAE356-064A-4FEB-9917-B289A1395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71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Территория одного поселения 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или внутригородской территории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 города федерального значения</a:t>
            </a:r>
            <a:endParaRPr lang="ru-RU" altLang="en-US" sz="1200" b="1">
              <a:solidFill>
                <a:schemeClr val="accent2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108578" name="AutoShape 34">
            <a:extLst>
              <a:ext uri="{FF2B5EF4-FFF2-40B4-BE49-F238E27FC236}">
                <a16:creationId xmlns:a16="http://schemas.microsoft.com/office/drawing/2014/main" id="{04DFBE2D-907B-4D6A-92C0-EBDEE873E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ru-RU" altLang="en-US" sz="1200" b="1">
                <a:solidFill>
                  <a:schemeClr val="accent2"/>
                </a:solidFill>
              </a:rPr>
              <a:t>Два и более поселений, внутри-</a:t>
            </a:r>
          </a:p>
          <a:p>
            <a:pPr algn="ctr">
              <a:lnSpc>
                <a:spcPct val="95000"/>
              </a:lnSpc>
            </a:pPr>
            <a:r>
              <a:rPr lang="ru-RU" altLang="en-US" sz="1200" b="1">
                <a:solidFill>
                  <a:schemeClr val="accent2"/>
                </a:solidFill>
              </a:rPr>
              <a:t>городских территорий города феде-</a:t>
            </a:r>
          </a:p>
          <a:p>
            <a:pPr algn="ctr">
              <a:lnSpc>
                <a:spcPct val="95000"/>
              </a:lnSpc>
            </a:pPr>
            <a:r>
              <a:rPr lang="ru-RU" altLang="en-US" sz="1200" b="1">
                <a:solidFill>
                  <a:schemeClr val="accent2"/>
                </a:solidFill>
              </a:rPr>
              <a:t>рального значения или межселенная</a:t>
            </a:r>
          </a:p>
          <a:p>
            <a:pPr algn="ctr">
              <a:lnSpc>
                <a:spcPct val="95000"/>
              </a:lnSpc>
            </a:pPr>
            <a:r>
              <a:rPr lang="ru-RU" altLang="en-US" sz="1200" b="1">
                <a:solidFill>
                  <a:schemeClr val="accent2"/>
                </a:solidFill>
              </a:rPr>
              <a:t>территория</a:t>
            </a:r>
            <a:endParaRPr lang="ru-RU" altLang="en-US" sz="1200" b="1">
              <a:solidFill>
                <a:schemeClr val="accent2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108579" name="AutoShape 35">
            <a:extLst>
              <a:ext uri="{FF2B5EF4-FFF2-40B4-BE49-F238E27FC236}">
                <a16:creationId xmlns:a16="http://schemas.microsoft.com/office/drawing/2014/main" id="{2811664E-D191-45E1-B5AA-C58117D07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495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Субъект Российской Федерации</a:t>
            </a:r>
            <a:endParaRPr lang="ru-RU" altLang="en-US" sz="1200" b="1">
              <a:solidFill>
                <a:schemeClr val="accent2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108580" name="AutoShape 36">
            <a:extLst>
              <a:ext uri="{FF2B5EF4-FFF2-40B4-BE49-F238E27FC236}">
                <a16:creationId xmlns:a16="http://schemas.microsoft.com/office/drawing/2014/main" id="{8A240346-883E-4FBB-8123-4A6A6686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257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Два и более </a:t>
            </a:r>
          </a:p>
          <a:p>
            <a:pPr algn="ctr"/>
            <a:r>
              <a:rPr lang="ru-RU" altLang="en-US" sz="1200" b="1">
                <a:solidFill>
                  <a:schemeClr val="accent2"/>
                </a:solidFill>
              </a:rPr>
              <a:t>субъекта РФ</a:t>
            </a:r>
          </a:p>
        </p:txBody>
      </p:sp>
      <p:sp>
        <p:nvSpPr>
          <p:cNvPr id="108581" name="AutoShape 37">
            <a:extLst>
              <a:ext uri="{FF2B5EF4-FFF2-40B4-BE49-F238E27FC236}">
                <a16:creationId xmlns:a16="http://schemas.microsoft.com/office/drawing/2014/main" id="{91959122-BA81-4C9E-8304-F47DC695C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019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12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24C49A-33AD-4BC2-8009-08DC6BCC8C2E}"/>
              </a:ext>
            </a:extLst>
          </p:cNvPr>
          <p:cNvSpPr txBox="1"/>
          <p:nvPr/>
        </p:nvSpPr>
        <p:spPr>
          <a:xfrm>
            <a:off x="285750" y="4000500"/>
            <a:ext cx="8572500" cy="2586038"/>
          </a:xfrm>
          <a:prstGeom prst="rect">
            <a:avLst/>
          </a:prstGeom>
          <a:solidFill>
            <a:srgbClr val="CC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/>
              <a:t>5. </a:t>
            </a: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Опасность чрезвычайных ситуаций </a:t>
            </a:r>
            <a:r>
              <a:rPr lang="ru-RU" sz="1200" b="1"/>
              <a:t>техногенного характера для населения и территорий может возникнуть в случае аварий:</a:t>
            </a:r>
          </a:p>
          <a:p>
            <a:pPr>
              <a:defRPr/>
            </a:pPr>
            <a:r>
              <a:rPr lang="ru-RU" sz="1200" b="1"/>
              <a:t>на потенциально опасных объектах, на которых используются, производятся, перерабатываются, хранятся и транспортируются пожаровзрывоопасные, опасные химические и биологические вещества;</a:t>
            </a:r>
          </a:p>
          <a:p>
            <a:pPr>
              <a:defRPr/>
            </a:pPr>
            <a:r>
              <a:rPr lang="ru-RU" sz="1200" b="1"/>
              <a:t>на установках, складах, хранилищах, инженерных сооружениях и коммуникациях, разрушение (повреждение) которых может привести к нарушению нормальной жизнедеятельности людей (прекращению обеспечения водой, газом, теплом, электроэнергией, затоплению жилых массивов, выходу из строя систем канализации и очистки сточных вод).</a:t>
            </a:r>
          </a:p>
          <a:p>
            <a:pPr algn="r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(Приказ МЧС России от 28 февраля 2003 г. N 105 </a:t>
            </a:r>
          </a:p>
          <a:p>
            <a:pPr algn="r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«Об утверждении требований по предупреждению </a:t>
            </a:r>
          </a:p>
          <a:p>
            <a:pPr algn="r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чрезвычайных ситуаций на потенциально </a:t>
            </a:r>
          </a:p>
          <a:p>
            <a:pPr algn="r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опасных объектах и объектах жизнеобеспечения»)</a:t>
            </a:r>
          </a:p>
          <a:p>
            <a:pPr algn="r">
              <a:defRPr/>
            </a:pPr>
            <a:r>
              <a:rPr lang="ru-RU" sz="1200" b="1" u="sng"/>
              <a:t>Зарегистрировано в Минюсте РФ 20 марта 2003 г. N 4291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15620-6345-46D5-9E54-C3EF5CC31D5E}"/>
              </a:ext>
            </a:extLst>
          </p:cNvPr>
          <p:cNvSpPr txBox="1"/>
          <p:nvPr/>
        </p:nvSpPr>
        <p:spPr>
          <a:xfrm>
            <a:off x="285750" y="571500"/>
            <a:ext cx="8572500" cy="1570038"/>
          </a:xfrm>
          <a:prstGeom prst="rect">
            <a:avLst/>
          </a:prstGeom>
          <a:solidFill>
            <a:srgbClr val="CC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/>
              <a:t>Статья 2. Опасные производственные объекты</a:t>
            </a:r>
          </a:p>
          <a:p>
            <a:pPr>
              <a:defRPr/>
            </a:pPr>
            <a:r>
              <a:rPr lang="ru-RU" sz="1200" b="1"/>
              <a:t> </a:t>
            </a:r>
          </a:p>
          <a:p>
            <a:pPr>
              <a:defRPr/>
            </a:pPr>
            <a:r>
              <a:rPr lang="ru-RU" sz="1200" b="1"/>
              <a:t>1. </a:t>
            </a: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Опасными производственными объектами </a:t>
            </a:r>
            <a:r>
              <a:rPr lang="ru-RU" sz="1200" b="1"/>
              <a:t>в соответствии с настоящим Федеральным законом являются предприятия или их цехи, участки, площадки, а также иные производственные объекты, указанные в Приложении 1 к настоящему Федеральному закону.</a:t>
            </a:r>
          </a:p>
          <a:p>
            <a:pPr algn="r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(Федеральный закон от 21 июля 1997 года N 116-ФЗ</a:t>
            </a:r>
          </a:p>
          <a:p>
            <a:pPr algn="r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«О промышленной безопасности опасных</a:t>
            </a:r>
          </a:p>
          <a:p>
            <a:pPr algn="r">
              <a:defRPr/>
            </a:pPr>
            <a:r>
              <a:rPr lang="ru-RU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 производственных объектов»)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2BECD7-B76E-46AA-ADAE-1E8A17A6AB43}"/>
              </a:ext>
            </a:extLst>
          </p:cNvPr>
          <p:cNvSpPr txBox="1"/>
          <p:nvPr/>
        </p:nvSpPr>
        <p:spPr>
          <a:xfrm>
            <a:off x="250825" y="2492375"/>
            <a:ext cx="8572500" cy="1200150"/>
          </a:xfrm>
          <a:prstGeom prst="rect">
            <a:avLst/>
          </a:prstGeom>
          <a:solidFill>
            <a:srgbClr val="CC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Отнесение организации</a:t>
            </a:r>
            <a:r>
              <a:rPr lang="ru-RU" sz="1200" b="1"/>
              <a:t>, в соответствии с Порядком отнесения организаций к категории по ГО, утвержденным постановлением Правительства Российской Федерации от 19 сентября 1998 г. № 1115</a:t>
            </a:r>
            <a:r>
              <a:rPr lang="ru-RU" sz="12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к категории особой важности, первой или второй категории по гражданской обороне</a:t>
            </a:r>
            <a:endParaRPr lang="ru-RU" sz="1200" b="1"/>
          </a:p>
          <a:p>
            <a:pPr>
              <a:lnSpc>
                <a:spcPct val="150000"/>
              </a:lnSpc>
              <a:defRPr/>
            </a:pPr>
            <a:endParaRPr lang="ru-RU" sz="12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>
            <a:extLst>
              <a:ext uri="{FF2B5EF4-FFF2-40B4-BE49-F238E27FC236}">
                <a16:creationId xmlns:a16="http://schemas.microsoft.com/office/drawing/2014/main" id="{C1754137-5FBE-47DF-BA85-2D40C467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785225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НАСФ создаются для:</a:t>
            </a:r>
          </a:p>
          <a:p>
            <a:pPr algn="ctr">
              <a:buClr>
                <a:srgbClr val="FF3300"/>
              </a:buClr>
              <a:buFont typeface="Wingdings" pitchFamily="2" charset="2"/>
              <a:buNone/>
              <a:defRPr/>
            </a:pPr>
            <a:endParaRPr lang="ru-RU" sz="1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0000"/>
                </a:solidFill>
              </a:rPr>
              <a:t>проведения АСДНР и первоочередного жизнеобеспечения населения, пострадавшего при ведении военных действий или вследствие этих действий;</a:t>
            </a:r>
          </a:p>
          <a:p>
            <a:pPr algn="just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0000"/>
                </a:solidFill>
              </a:rPr>
              <a:t>участия в ликвидации чрезвычайных ситуаций природного и техногенного характера, а также в борьбе с пожарами;</a:t>
            </a:r>
          </a:p>
          <a:p>
            <a:pPr algn="just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0000"/>
                </a:solidFill>
              </a:rPr>
              <a:t>обнаружения и обозначения районов, подвергшихся радиоактивному, химическому, биологическому и иному заражению (загрязнению);</a:t>
            </a:r>
          </a:p>
          <a:p>
            <a:pPr algn="just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0000"/>
                </a:solidFill>
              </a:rPr>
              <a:t>санитарная обработка населения, специальная обработка техники, зданий и обеззараживание территорий;</a:t>
            </a:r>
          </a:p>
          <a:p>
            <a:pPr algn="just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0000"/>
                </a:solidFill>
              </a:rPr>
              <a:t>участие в восстановления функционирования объектов жизнеобеспечения населения;</a:t>
            </a:r>
          </a:p>
          <a:p>
            <a:pPr algn="just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0000"/>
                </a:solidFill>
              </a:rPr>
              <a:t>обеспечения мероприятий гражданской обороны по вопросам восстановления и поддержания порядка, связи и оповещения, защиты животных и растений, медицинского, автотранспортного обеспечения.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A5893D-F283-4E15-9B84-8A54BB64DBF3}"/>
              </a:ext>
            </a:extLst>
          </p:cNvPr>
          <p:cNvSpPr txBox="1"/>
          <p:nvPr/>
        </p:nvSpPr>
        <p:spPr>
          <a:xfrm>
            <a:off x="214313" y="285750"/>
            <a:ext cx="8786812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Состав,  структур и оснащение НАСФ определяются руководителями организаций </a:t>
            </a:r>
            <a:r>
              <a:rPr lang="ru-RU" sz="16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соответствии с настоящими Правилами и с учетом методических рекомендаций</a:t>
            </a:r>
            <a:r>
              <a:rPr lang="ru-RU" sz="1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разрабатываемых МЧС России и согласовываются с территориальными органами МЧС России.</a:t>
            </a:r>
          </a:p>
          <a:p>
            <a:pPr algn="ctr">
              <a:lnSpc>
                <a:spcPct val="90000"/>
              </a:lnSpc>
              <a:buClr>
                <a:srgbClr val="FF3300"/>
              </a:buClr>
              <a:defRPr/>
            </a:pPr>
            <a:endParaRPr lang="ru-RU" sz="1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6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 создании и комплектовании НАСФ учитываются наличие штатных аварийно-спасательных формирований и служб, их состав, предназначение и возможности</a:t>
            </a:r>
          </a:p>
          <a:p>
            <a:pPr algn="ct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600" i="1"/>
              <a:t>с целью доведения общей численности их личного состава до </a:t>
            </a:r>
            <a:r>
              <a:rPr lang="ru-RU" sz="16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7-10%</a:t>
            </a:r>
            <a:r>
              <a:rPr lang="ru-RU" sz="1600" i="1"/>
              <a:t> от штатной численности работников организации</a:t>
            </a:r>
            <a:r>
              <a:rPr lang="ru-RU" sz="16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</a:p>
          <a:p>
            <a:pPr algn="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(Методические рекомендации</a:t>
            </a:r>
          </a:p>
          <a:p>
            <a:pPr algn="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 созданию, подготовке и оснащению </a:t>
            </a:r>
          </a:p>
          <a:p>
            <a:pPr algn="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нештатных аварийно-спасательных</a:t>
            </a:r>
          </a:p>
          <a:p>
            <a:pPr algn="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формирований. Москва 2005)</a:t>
            </a:r>
          </a:p>
          <a:p>
            <a:pPr>
              <a:defRPr/>
            </a:pPr>
            <a:endParaRPr 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E24FF-AB01-48FE-A82E-D0CC8A0E9F45}"/>
              </a:ext>
            </a:extLst>
          </p:cNvPr>
          <p:cNvSpPr txBox="1"/>
          <p:nvPr/>
        </p:nvSpPr>
        <p:spPr>
          <a:xfrm>
            <a:off x="214313" y="3571875"/>
            <a:ext cx="8715375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177800">
              <a:defRPr/>
            </a:pPr>
            <a:endParaRPr lang="ru-RU" sz="1400" b="1"/>
          </a:p>
          <a:p>
            <a:pPr indent="177800">
              <a:defRPr/>
            </a:pPr>
            <a:r>
              <a:rPr lang="ru-RU" sz="14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Штатные перечни </a:t>
            </a:r>
            <a:r>
              <a:rPr lang="ru-RU" sz="1400" b="1"/>
              <a:t>и нормы оснащения формирований </a:t>
            </a:r>
            <a:r>
              <a:rPr lang="ru-RU" sz="1400" b="1">
                <a:solidFill>
                  <a:srgbClr val="0000FF"/>
                </a:solidFill>
              </a:rPr>
              <a:t>после согласования с соответствующим территориальным органом МЧС России </a:t>
            </a:r>
            <a:r>
              <a:rPr lang="ru-RU" sz="14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утверждаются</a:t>
            </a:r>
            <a:r>
              <a:rPr lang="ru-RU" sz="1400" b="1"/>
              <a:t> руководителями органов исполнительной власти (организаций), создающих формирования.</a:t>
            </a:r>
          </a:p>
          <a:p>
            <a:pPr indent="177800">
              <a:defRPr/>
            </a:pPr>
            <a:endParaRPr lang="ru-RU" sz="1400" b="1"/>
          </a:p>
          <a:p>
            <a:pPr indent="177800">
              <a:defRPr/>
            </a:pPr>
            <a:r>
              <a:rPr lang="ru-RU" sz="1400" b="1"/>
              <a:t>Разработанные штатные перечни и нормы оснащения нештатных аварийно-спасательных формирований федеральных органов исполнительной власти (министерств, федеральных служб, агентств) после согласования с МЧС России утверждаются руководителями указанных федеральных органов.</a:t>
            </a:r>
          </a:p>
          <a:p>
            <a:pPr indent="177800">
              <a:defRPr/>
            </a:pPr>
            <a:endParaRPr lang="ru-RU" sz="14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4E"/>
            </a:gs>
            <a:gs pos="50000">
              <a:srgbClr val="FFFF66"/>
            </a:gs>
            <a:gs pos="100000">
              <a:srgbClr val="C2C24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:a16="http://schemas.microsoft.com/office/drawing/2014/main" id="{EF6E8271-DA0A-44D8-BF77-3101730AB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357188"/>
            <a:ext cx="8643938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Федеральные органы исполнительной власти, исходя из статьи 7 Федерального закона от 12 февраля 1998 г. №28-ФЗ «О гражданской обороне», в отношении бюджетных организаций, находящихся в их ведении, вправе: </a:t>
            </a:r>
          </a:p>
          <a:p>
            <a:pPr>
              <a:defRPr/>
            </a:pPr>
            <a:r>
              <a:rPr lang="ru-RU"/>
              <a:t> 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определять организации, которые создают нештатные аварийно-спасательные формирования; </a:t>
            </a:r>
          </a:p>
          <a:p>
            <a:pPr>
              <a:buFont typeface="Wingdings" pitchFamily="2" charset="2"/>
              <a:buChar char="q"/>
              <a:defRPr/>
            </a:pPr>
            <a:endParaRPr lang="ru-RU"/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организовывать создание, подготовку и оснащение нештатных аварийно-спасательных формирований; </a:t>
            </a:r>
          </a:p>
          <a:p>
            <a:pPr>
              <a:defRPr/>
            </a:pPr>
            <a:r>
              <a:rPr lang="ru-RU"/>
              <a:t> 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вести реестры организаций, создающих нештатные аварийно-спасательные формирования; </a:t>
            </a:r>
          </a:p>
          <a:p>
            <a:pPr>
              <a:defRPr/>
            </a:pPr>
            <a:r>
              <a:rPr lang="ru-RU"/>
              <a:t> 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организовывать планирование применения нештатных аварийно-спасательных формирований; </a:t>
            </a:r>
          </a:p>
          <a:p>
            <a:pPr>
              <a:defRPr/>
            </a:pPr>
            <a:r>
              <a:rPr lang="ru-RU"/>
              <a:t> 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осуществлять контроль за созданием, подготовкой, оснащением и применением нештатных аварийно-спасательных формирований по предназначению. </a:t>
            </a:r>
          </a:p>
          <a:p>
            <a:pPr>
              <a:defRPr/>
            </a:pPr>
            <a:r>
              <a:rPr lang="ru-RU"/>
              <a:t> </a:t>
            </a:r>
          </a:p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4E"/>
            </a:gs>
            <a:gs pos="50000">
              <a:srgbClr val="FFFF66"/>
            </a:gs>
            <a:gs pos="100000">
              <a:srgbClr val="C2C24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>
            <a:extLst>
              <a:ext uri="{FF2B5EF4-FFF2-40B4-BE49-F238E27FC236}">
                <a16:creationId xmlns:a16="http://schemas.microsoft.com/office/drawing/2014/main" id="{6593E207-448C-4CFD-801B-E73803025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871537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Органы исполнительной власти субъектов Российской Федерации и органы местного самоуправления, исходя из статьи 8 Федерального закона от 12 февраля 1998 г. №28-ФЗ «О гражданской обороне», на соответствующих территориях вправе: </a:t>
            </a:r>
          </a:p>
          <a:p>
            <a:pPr>
              <a:defRPr/>
            </a:pPr>
            <a:r>
              <a:rPr lang="ru-RU"/>
              <a:t> 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определять организации, находящиеся в сфере их ведения, которые создают нештатные аварийно-спасательные формирования; </a:t>
            </a:r>
          </a:p>
          <a:p>
            <a:pPr>
              <a:buFont typeface="Wingdings" pitchFamily="2" charset="2"/>
              <a:buChar char="q"/>
              <a:defRPr/>
            </a:pPr>
            <a:endParaRPr lang="ru-RU"/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организовывать создание, подготовку и оснащение нештатных аварийно-спасательных формирований; </a:t>
            </a:r>
          </a:p>
          <a:p>
            <a:pPr>
              <a:buFont typeface="Wingdings" pitchFamily="2" charset="2"/>
              <a:buChar char="q"/>
              <a:defRPr/>
            </a:pPr>
            <a:endParaRPr lang="ru-RU"/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вести реестры организаций, создающих нештатные аварийно-спасательные формирования, и осуществляют их учет; </a:t>
            </a:r>
          </a:p>
          <a:p>
            <a:pPr>
              <a:buFont typeface="Wingdings" pitchFamily="2" charset="2"/>
              <a:buChar char="q"/>
              <a:defRPr/>
            </a:pPr>
            <a:endParaRPr lang="ru-RU"/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организовывать планирование применения нештатных аварийно-спасательных формирований; </a:t>
            </a:r>
          </a:p>
          <a:p>
            <a:pPr>
              <a:buFont typeface="Wingdings" pitchFamily="2" charset="2"/>
              <a:buChar char="q"/>
              <a:defRPr/>
            </a:pPr>
            <a:endParaRPr lang="ru-RU"/>
          </a:p>
          <a:p>
            <a:pPr>
              <a:buFont typeface="Wingdings" pitchFamily="2" charset="2"/>
              <a:buChar char="q"/>
              <a:defRPr/>
            </a:pPr>
            <a:r>
              <a:rPr lang="ru-RU"/>
              <a:t> осуществлять контроль за созданием, подготовкой, оснащением и применением нештатных аварийно-спасательных формирований по предназначению. </a:t>
            </a:r>
          </a:p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4E"/>
            </a:gs>
            <a:gs pos="50000">
              <a:srgbClr val="FFFF66"/>
            </a:gs>
            <a:gs pos="100000">
              <a:srgbClr val="C2C24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77AE7EBF-A052-4CA9-A501-0EE26005D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3725"/>
            <a:ext cx="8785225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0000"/>
                </a:solidFill>
              </a:rPr>
              <a:t>Статья 9. </a:t>
            </a:r>
            <a:r>
              <a:rPr lang="ru-RU" b="1" i="1">
                <a:solidFill>
                  <a:srgbClr val="000000"/>
                </a:solidFill>
              </a:rPr>
              <a:t>Полномочия организаций в области гражданской обороны</a:t>
            </a:r>
          </a:p>
          <a:p>
            <a:pPr>
              <a:defRPr/>
            </a:pPr>
            <a:endParaRPr lang="ru-RU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z="1600" b="1">
                <a:solidFill>
                  <a:srgbClr val="000000"/>
                </a:solidFill>
              </a:rPr>
              <a:t>1. Организации в пределах своих полномочий и в порядке, установленном федеральными законами и иными нормативными правовыми актами Российской Федерации:</a:t>
            </a:r>
          </a:p>
          <a:p>
            <a:pPr algn="just">
              <a:buFontTx/>
              <a:buChar char="•"/>
              <a:defRPr/>
            </a:pPr>
            <a:r>
              <a:rPr lang="ru-RU" sz="1600" b="1">
                <a:solidFill>
                  <a:srgbClr val="000000"/>
                </a:solidFill>
              </a:rPr>
              <a:t>планируют и организуют проведение мероприятий по гражданской обороне;</a:t>
            </a:r>
          </a:p>
          <a:p>
            <a:pPr algn="just">
              <a:buFontTx/>
              <a:buChar char="•"/>
              <a:defRPr/>
            </a:pPr>
            <a:r>
              <a:rPr lang="ru-RU" sz="1600" b="1">
                <a:solidFill>
                  <a:srgbClr val="000000"/>
                </a:solidFill>
              </a:rPr>
              <a:t>проводят мероприятия по поддержанию своего устойчивого функционирования в военное время;</a:t>
            </a:r>
          </a:p>
          <a:p>
            <a:pPr algn="just">
              <a:buFontTx/>
              <a:buChar char="•"/>
              <a:defRPr/>
            </a:pPr>
            <a:r>
              <a:rPr lang="ru-RU" sz="1600" b="1">
                <a:solidFill>
                  <a:srgbClr val="000000"/>
                </a:solidFill>
              </a:rPr>
              <a:t>осуществляют обучение своих работников способам защиты от опасностей, возникающих при ведении военных действий или вследствие этих действий;</a:t>
            </a:r>
          </a:p>
          <a:p>
            <a:pPr algn="just">
              <a:buFontTx/>
              <a:buChar char="•"/>
              <a:defRPr/>
            </a:pPr>
            <a:r>
              <a:rPr lang="ru-RU" sz="1600" b="1">
                <a:solidFill>
                  <a:srgbClr val="000000"/>
                </a:solidFill>
              </a:rPr>
              <a:t>создают и поддерживают в состоянии постоянной готовности к использованию локальные системы оповещения;</a:t>
            </a:r>
          </a:p>
          <a:p>
            <a:pPr algn="just">
              <a:buFontTx/>
              <a:buChar char="•"/>
              <a:defRPr/>
            </a:pPr>
            <a:r>
              <a:rPr lang="ru-RU" sz="1600" b="1">
                <a:solidFill>
                  <a:srgbClr val="000000"/>
                </a:solidFill>
              </a:rPr>
              <a:t>создают и содержат в целях гражданской обороны запасы материально-технических, продовольственных, медицинских и иных средств.</a:t>
            </a:r>
          </a:p>
          <a:p>
            <a:pPr algn="just">
              <a:defRPr/>
            </a:pPr>
            <a:endParaRPr lang="ru-RU" sz="1600" b="1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z="1600" b="1">
                <a:solidFill>
                  <a:srgbClr val="000000"/>
                </a:solidFill>
              </a:rPr>
              <a:t>2. Организации, имеющие потенциально опасные производственные объекты и эксплуатирующие их, а также имеющие важное оборонное и экономическое значение или представляющие высокую степень опасности возникновения чрезвычайных       ситуаций        в       военное       и       мирное      время,      </a:t>
            </a:r>
            <a:r>
              <a:rPr lang="ru-RU" sz="16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создают</a:t>
            </a:r>
            <a:r>
              <a:rPr lang="ru-RU" sz="1600" b="1">
                <a:solidFill>
                  <a:srgbClr val="000000"/>
                </a:solidFill>
              </a:rPr>
              <a:t>  </a:t>
            </a:r>
            <a:r>
              <a:rPr lang="ru-RU" sz="1600" b="1">
                <a:solidFill>
                  <a:srgbClr val="0000FF"/>
                </a:solidFill>
              </a:rPr>
              <a:t>нештатные    аварийно-спасательные    формирования   в   порядке,  установленном законодательством    Российской     Федерации, </a:t>
            </a:r>
            <a:r>
              <a:rPr lang="ru-RU" sz="1600" b="1">
                <a:solidFill>
                  <a:srgbClr val="000000"/>
                </a:solidFill>
              </a:rPr>
              <a:t>и поддерживают их в состоянии постоянной готовности.</a:t>
            </a:r>
          </a:p>
        </p:txBody>
      </p:sp>
      <p:sp>
        <p:nvSpPr>
          <p:cNvPr id="114691" name="Text Box 3">
            <a:extLst>
              <a:ext uri="{FF2B5EF4-FFF2-40B4-BE49-F238E27FC236}">
                <a16:creationId xmlns:a16="http://schemas.microsoft.com/office/drawing/2014/main" id="{22EA80D2-0B96-4DAB-82A1-1C5A0C36F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88913"/>
            <a:ext cx="165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en-US" sz="1600" b="1">
                <a:solidFill>
                  <a:srgbClr val="000000"/>
                </a:solidFill>
              </a:rPr>
              <a:t>N 28-ФЗ</a:t>
            </a:r>
            <a:r>
              <a:rPr lang="ru-RU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4692" name="Text Box 4">
            <a:extLst>
              <a:ext uri="{FF2B5EF4-FFF2-40B4-BE49-F238E27FC236}">
                <a16:creationId xmlns:a16="http://schemas.microsoft.com/office/drawing/2014/main" id="{1E03B689-5AB3-4F25-9398-20F905655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188913"/>
            <a:ext cx="1152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1600" b="1">
                <a:solidFill>
                  <a:srgbClr val="FF3300"/>
                </a:solidFill>
              </a:rPr>
              <a:t>+ 122 ФЗ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C2C29B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340B856F-86ED-4482-A532-30E565D8F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4813"/>
            <a:ext cx="8424862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Организации, создающие НАСФ:</a:t>
            </a:r>
          </a:p>
          <a:p>
            <a:pPr algn="just">
              <a:spcBef>
                <a:spcPct val="50000"/>
              </a:spcBef>
              <a:buClr>
                <a:srgbClr val="00FF00"/>
              </a:buClr>
              <a:buFont typeface="Wingdings" pitchFamily="2" charset="2"/>
              <a:buChar char="ü"/>
              <a:defRPr/>
            </a:pPr>
            <a:endParaRPr lang="ru-RU" sz="1600" b="1">
              <a:solidFill>
                <a:srgbClr val="000000"/>
              </a:solidFill>
            </a:endParaRPr>
          </a:p>
          <a:p>
            <a:pPr algn="just">
              <a:spcBef>
                <a:spcPct val="50000"/>
              </a:spcBef>
              <a:buClr>
                <a:srgbClr val="00FF00"/>
              </a:buClr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</a:rPr>
              <a:t> Разрабатывают структуру и табели оснащения НАСФ специальными техникой, оборудованием, снаряжением, инструментами и материалами</a:t>
            </a:r>
          </a:p>
          <a:p>
            <a:pPr algn="just">
              <a:spcBef>
                <a:spcPct val="50000"/>
              </a:spcBef>
              <a:buClr>
                <a:srgbClr val="00FF00"/>
              </a:buClr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</a:rPr>
              <a:t> Укомплектовывают НАСФ личным составом, оснащают их специальными техникой, оборудованием, снаряжением, инструментами и материалами, в том числе за счет существующих аварийно-восстановительных, ремонтно-восстановительных, медицинских и других подразделений</a:t>
            </a:r>
          </a:p>
          <a:p>
            <a:pPr algn="just">
              <a:spcBef>
                <a:spcPct val="50000"/>
              </a:spcBef>
              <a:buClr>
                <a:srgbClr val="00FF00"/>
              </a:buClr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</a:rPr>
              <a:t> Осуществляют подготовку и руководство деятельностью НАСФ</a:t>
            </a:r>
          </a:p>
          <a:p>
            <a:pPr algn="just">
              <a:spcBef>
                <a:spcPct val="50000"/>
              </a:spcBef>
              <a:buClr>
                <a:srgbClr val="00FF00"/>
              </a:buClr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</a:rPr>
              <a:t> Осуществляют всестороннее обеспечение применения НАСФ</a:t>
            </a:r>
          </a:p>
          <a:p>
            <a:pPr algn="just">
              <a:spcBef>
                <a:spcPct val="50000"/>
              </a:spcBef>
              <a:buClr>
                <a:srgbClr val="00FF00"/>
              </a:buClr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</a:rPr>
              <a:t> Осуществляют планирование и применение НАСФ</a:t>
            </a:r>
          </a:p>
          <a:p>
            <a:pPr algn="just">
              <a:spcBef>
                <a:spcPct val="50000"/>
              </a:spcBef>
              <a:buClr>
                <a:srgbClr val="00FF00"/>
              </a:buClr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</a:rPr>
              <a:t> Поддерживают НАСФ в состоянии готовности к выполнению задач по предназначению</a:t>
            </a:r>
          </a:p>
          <a:p>
            <a:pPr algn="just">
              <a:spcBef>
                <a:spcPct val="50000"/>
              </a:spcBef>
              <a:buClr>
                <a:srgbClr val="00FF00"/>
              </a:buClr>
              <a:buFont typeface="Wingdings" pitchFamily="2" charset="2"/>
              <a:buChar char="ü"/>
              <a:defRPr/>
            </a:pPr>
            <a:endParaRPr lang="ru-RU" sz="1600" b="1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>
            <a:extLst>
              <a:ext uri="{FF2B5EF4-FFF2-40B4-BE49-F238E27FC236}">
                <a16:creationId xmlns:a16="http://schemas.microsoft.com/office/drawing/2014/main" id="{ED5B5D18-0E49-4B57-8DEF-84E96944B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864235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>
                <a:solidFill>
                  <a:srgbClr val="0066FF"/>
                </a:solidFill>
              </a:rPr>
              <a:t>НАСФ подразделяются:</a:t>
            </a:r>
          </a:p>
          <a:p>
            <a:pPr algn="just" eaLnBrk="1" hangingPunct="1"/>
            <a:endParaRPr lang="ru-RU" altLang="en-US" sz="2000" b="1">
              <a:solidFill>
                <a:srgbClr val="000000"/>
              </a:solidFill>
            </a:endParaRPr>
          </a:p>
          <a:p>
            <a:pPr algn="just" eaLnBrk="1" hangingPunct="1"/>
            <a:r>
              <a:rPr lang="ru-RU" altLang="en-US" sz="2000" b="1" u="sng">
                <a:solidFill>
                  <a:srgbClr val="000000"/>
                </a:solidFill>
              </a:rPr>
              <a:t>по предназначению</a:t>
            </a:r>
            <a:r>
              <a:rPr lang="ru-RU" altLang="en-US" sz="2000" b="1">
                <a:solidFill>
                  <a:srgbClr val="000000"/>
                </a:solidFill>
              </a:rPr>
              <a:t> — </a:t>
            </a:r>
            <a:r>
              <a:rPr lang="ru-RU" altLang="en-US" sz="2000" b="1" i="1">
                <a:solidFill>
                  <a:srgbClr val="800000"/>
                </a:solidFill>
              </a:rPr>
              <a:t>радиационного, химического, биологического (бактериологического) наблюдения и разведки, инженерной разведки и разграждения, разбора завалов, спасательные, аварийно-технические, противопожарные, радиационной, химической и биологической (бактериологической) защиты</a:t>
            </a:r>
          </a:p>
          <a:p>
            <a:pPr algn="just" eaLnBrk="1" hangingPunct="1"/>
            <a:endParaRPr lang="ru-RU" altLang="en-US" sz="2000" b="1">
              <a:solidFill>
                <a:srgbClr val="000000"/>
              </a:solidFill>
            </a:endParaRPr>
          </a:p>
          <a:p>
            <a:pPr algn="just" eaLnBrk="1" hangingPunct="1"/>
            <a:r>
              <a:rPr lang="ru-RU" altLang="en-US" sz="2000" b="1" u="sng">
                <a:solidFill>
                  <a:srgbClr val="000000"/>
                </a:solidFill>
              </a:rPr>
              <a:t>по подчиненности</a:t>
            </a:r>
            <a:r>
              <a:rPr lang="ru-RU" altLang="en-US" sz="2000" b="1">
                <a:solidFill>
                  <a:srgbClr val="000000"/>
                </a:solidFill>
              </a:rPr>
              <a:t>  —  на </a:t>
            </a:r>
            <a:r>
              <a:rPr lang="ru-RU" altLang="en-US" sz="2000" b="1" i="1">
                <a:solidFill>
                  <a:srgbClr val="800000"/>
                </a:solidFill>
              </a:rPr>
              <a:t>территориальны</a:t>
            </a:r>
            <a:r>
              <a:rPr lang="ru-RU" altLang="en-US" sz="2000" b="1">
                <a:solidFill>
                  <a:srgbClr val="800000"/>
                </a:solidFill>
              </a:rPr>
              <a:t>е</a:t>
            </a:r>
            <a:r>
              <a:rPr lang="ru-RU" altLang="en-US" sz="2000" b="1">
                <a:solidFill>
                  <a:srgbClr val="000000"/>
                </a:solidFill>
              </a:rPr>
              <a:t> и </a:t>
            </a:r>
            <a:r>
              <a:rPr lang="ru-RU" altLang="en-US" sz="2000" b="1" i="1">
                <a:solidFill>
                  <a:srgbClr val="800000"/>
                </a:solidFill>
              </a:rPr>
              <a:t>организаций</a:t>
            </a:r>
          </a:p>
          <a:p>
            <a:pPr algn="just" eaLnBrk="1" hangingPunct="1"/>
            <a:endParaRPr lang="ru-RU" altLang="en-US" sz="2000" b="1">
              <a:solidFill>
                <a:srgbClr val="000000"/>
              </a:solidFill>
            </a:endParaRPr>
          </a:p>
          <a:p>
            <a:pPr algn="just" eaLnBrk="1" hangingPunct="1"/>
            <a:r>
              <a:rPr lang="ru-RU" altLang="en-US" sz="2000" b="1" u="sng">
                <a:solidFill>
                  <a:srgbClr val="000000"/>
                </a:solidFill>
              </a:rPr>
              <a:t>по составу</a:t>
            </a:r>
            <a:r>
              <a:rPr lang="ru-RU" altLang="en-US" sz="2000" b="1">
                <a:solidFill>
                  <a:srgbClr val="000000"/>
                </a:solidFill>
              </a:rPr>
              <a:t>  - </a:t>
            </a:r>
            <a:r>
              <a:rPr lang="ru-RU" altLang="en-US" b="1" i="1">
                <a:solidFill>
                  <a:srgbClr val="800000"/>
                </a:solidFill>
              </a:rPr>
              <a:t>посты, группы, звенья, команды,</a:t>
            </a:r>
            <a:r>
              <a:rPr lang="ru-RU" altLang="en-US">
                <a:solidFill>
                  <a:srgbClr val="000000"/>
                </a:solidFill>
              </a:rPr>
              <a:t> </a:t>
            </a:r>
            <a:r>
              <a:rPr lang="ru-RU" altLang="en-US" sz="2000" b="1">
                <a:solidFill>
                  <a:srgbClr val="000000"/>
                </a:solidFill>
              </a:rPr>
              <a:t>исходя из возможностей по созданию, комплектованию специальными техникой, оборудованием, снаряжением, инструментами и материалами  аттестации:</a:t>
            </a:r>
            <a:endParaRPr lang="ru-RU" altLang="en-US" sz="2000" b="1" i="1">
              <a:solidFill>
                <a:srgbClr val="800000"/>
              </a:solidFill>
            </a:endParaRPr>
          </a:p>
          <a:p>
            <a:pPr algn="just" eaLnBrk="1" hangingPunct="1"/>
            <a:endParaRPr lang="ru-RU" altLang="en-US" sz="2000" b="1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en-US" sz="2000" b="1">
                <a:solidFill>
                  <a:srgbClr val="006600"/>
                </a:solidFill>
              </a:rPr>
              <a:t>Сроки приведения в готовность НАСФ:</a:t>
            </a:r>
          </a:p>
          <a:p>
            <a:pPr algn="just" eaLnBrk="1" hangingPunct="1"/>
            <a:endParaRPr lang="ru-RU" altLang="en-US" sz="2000" b="1">
              <a:solidFill>
                <a:srgbClr val="006600"/>
              </a:solidFill>
            </a:endParaRPr>
          </a:p>
          <a:p>
            <a:pPr algn="just" eaLnBrk="1" hangingPunct="1"/>
            <a:r>
              <a:rPr lang="ru-RU" altLang="en-US" sz="2000" b="1">
                <a:solidFill>
                  <a:srgbClr val="006600"/>
                </a:solidFill>
              </a:rPr>
              <a:t>В мирное время – до</a:t>
            </a:r>
            <a:r>
              <a:rPr lang="ru-RU" altLang="en-US" sz="2000" b="1">
                <a:solidFill>
                  <a:srgbClr val="FF0000"/>
                </a:solidFill>
              </a:rPr>
              <a:t> 24</a:t>
            </a:r>
            <a:r>
              <a:rPr lang="ru-RU" altLang="en-US" sz="2000" b="1">
                <a:solidFill>
                  <a:srgbClr val="006600"/>
                </a:solidFill>
              </a:rPr>
              <a:t> часов</a:t>
            </a:r>
          </a:p>
          <a:p>
            <a:pPr algn="just" eaLnBrk="1" hangingPunct="1"/>
            <a:endParaRPr lang="ru-RU" altLang="en-US" sz="2000" b="1">
              <a:solidFill>
                <a:srgbClr val="006600"/>
              </a:solidFill>
            </a:endParaRPr>
          </a:p>
          <a:p>
            <a:pPr algn="just" eaLnBrk="1" hangingPunct="1"/>
            <a:r>
              <a:rPr lang="ru-RU" altLang="en-US" sz="2000" b="1">
                <a:solidFill>
                  <a:srgbClr val="006600"/>
                </a:solidFill>
              </a:rPr>
              <a:t>В военное время – до </a:t>
            </a:r>
            <a:r>
              <a:rPr lang="ru-RU" altLang="en-US" sz="2000" b="1">
                <a:solidFill>
                  <a:srgbClr val="FF0000"/>
                </a:solidFill>
              </a:rPr>
              <a:t>6</a:t>
            </a:r>
            <a:r>
              <a:rPr lang="ru-RU" altLang="en-US" sz="2000" b="1">
                <a:solidFill>
                  <a:srgbClr val="006600"/>
                </a:solidFill>
              </a:rPr>
              <a:t> часов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6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6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6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6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64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 show="0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2">
            <a:extLst>
              <a:ext uri="{FF2B5EF4-FFF2-40B4-BE49-F238E27FC236}">
                <a16:creationId xmlns:a16="http://schemas.microsoft.com/office/drawing/2014/main" id="{F53471ED-4C4B-4BA4-A029-93B2DD47B7A7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2531" name="Freeform 3">
              <a:extLst>
                <a:ext uri="{FF2B5EF4-FFF2-40B4-BE49-F238E27FC236}">
                  <a16:creationId xmlns:a16="http://schemas.microsoft.com/office/drawing/2014/main" id="{A0CDB1D5-6800-4098-8853-0C3EDB739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2532" name="Arc 4">
              <a:extLst>
                <a:ext uri="{FF2B5EF4-FFF2-40B4-BE49-F238E27FC236}">
                  <a16:creationId xmlns:a16="http://schemas.microsoft.com/office/drawing/2014/main" id="{D5DA3D41-A572-46E5-B594-E320F840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</p:grpSp>
      <p:graphicFrame>
        <p:nvGraphicFramePr>
          <p:cNvPr id="2050" name="Object 3">
            <a:extLst>
              <a:ext uri="{FF2B5EF4-FFF2-40B4-BE49-F238E27FC236}">
                <a16:creationId xmlns:a16="http://schemas.microsoft.com/office/drawing/2014/main" id="{3FF25CB5-54B7-4794-A9ED-1BFD0C03CE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2565400"/>
          <a:ext cx="8178800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Диаграмма" r:id="rId4" imgW="8648636" imgH="4067089" progId="MSGraph.Chart.8">
                  <p:embed followColorScheme="full"/>
                </p:oleObj>
              </mc:Choice>
              <mc:Fallback>
                <p:oleObj name="Диаграмма" r:id="rId4" imgW="8648636" imgH="4067089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565400"/>
                        <a:ext cx="8178800" cy="384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AutoShape 4">
            <a:extLst>
              <a:ext uri="{FF2B5EF4-FFF2-40B4-BE49-F238E27FC236}">
                <a16:creationId xmlns:a16="http://schemas.microsoft.com/office/drawing/2014/main" id="{E1B2C24C-7698-478A-BA62-372AF144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87313"/>
            <a:ext cx="6024562" cy="749300"/>
          </a:xfrm>
          <a:prstGeom prst="roundRect">
            <a:avLst>
              <a:gd name="adj" fmla="val 19685"/>
            </a:avLst>
          </a:prstGeom>
          <a:gradFill rotWithShape="1">
            <a:gsLst>
              <a:gs pos="0">
                <a:srgbClr val="FFD393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rgbClr val="BC7D3E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>
                <a:solidFill>
                  <a:srgbClr val="700000"/>
                </a:solidFill>
              </a:rPr>
              <a:t>Структура количественных показателей погибших по видам ЧС  в 2012 году</a:t>
            </a:r>
          </a:p>
        </p:txBody>
      </p:sp>
      <p:sp>
        <p:nvSpPr>
          <p:cNvPr id="2054" name="Rectangle 38">
            <a:extLst>
              <a:ext uri="{FF2B5EF4-FFF2-40B4-BE49-F238E27FC236}">
                <a16:creationId xmlns:a16="http://schemas.microsoft.com/office/drawing/2014/main" id="{216F857C-C138-4DB5-AC78-013DD2C21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63688"/>
            <a:ext cx="864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FFFF00"/>
                </a:solidFill>
              </a:rPr>
              <a:t>На территории Российской Федерации в 2012 г. в результате чрезвычайных ситуаций погибло 819 чел., пострадало 95 105 человек</a:t>
            </a:r>
          </a:p>
        </p:txBody>
      </p:sp>
      <p:pic>
        <p:nvPicPr>
          <p:cNvPr id="2055" name="Picture 6" descr="Безимени-2">
            <a:extLst>
              <a:ext uri="{FF2B5EF4-FFF2-40B4-BE49-F238E27FC236}">
                <a16:creationId xmlns:a16="http://schemas.microsoft.com/office/drawing/2014/main" id="{C45E017C-4264-4244-8EE5-BA8A9FFA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6363"/>
            <a:ext cx="1079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69C6FA-537E-4876-97CD-0A3CB2D81AD3}"/>
              </a:ext>
            </a:extLst>
          </p:cNvPr>
          <p:cNvSpPr txBox="1"/>
          <p:nvPr/>
        </p:nvSpPr>
        <p:spPr>
          <a:xfrm>
            <a:off x="214313" y="285750"/>
            <a:ext cx="8715375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Все формирования создаются для ведения и обеспечения аварийно-спасательных и других неотложных работ в соответствии с их предназначением</a:t>
            </a:r>
          </a:p>
          <a:p>
            <a:pPr>
              <a:defRPr/>
            </a:pPr>
            <a:r>
              <a: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</a:p>
          <a:p>
            <a:pPr>
              <a:defRPr/>
            </a:pPr>
            <a:r>
              <a:rPr lang="ru-RU" b="1" i="1">
                <a:solidFill>
                  <a:srgbClr val="C00000"/>
                </a:solidFill>
              </a:rPr>
              <a:t>СВОДНАЯ КОМАНДА (ГРУППА) </a:t>
            </a:r>
            <a:r>
              <a:rPr lang="ru-RU" b="1"/>
              <a:t>является основным формированием, предназначенным для ведения аварийно-спасательных и других неотложных работ. </a:t>
            </a:r>
          </a:p>
          <a:p>
            <a:pPr>
              <a:defRPr/>
            </a:pPr>
            <a:r>
              <a:rPr lang="ru-RU" b="1"/>
              <a:t> </a:t>
            </a:r>
          </a:p>
          <a:p>
            <a:pPr>
              <a:defRPr/>
            </a:pPr>
            <a:r>
              <a:rPr lang="ru-RU" b="1" i="1">
                <a:solidFill>
                  <a:srgbClr val="C00000"/>
                </a:solidFill>
              </a:rPr>
              <a:t>СВОДНАЯ КОМАНДА (ГРУППА) МЕХАНИЗАЦИИ РАБОТ </a:t>
            </a:r>
            <a:r>
              <a:rPr lang="ru-RU" b="1"/>
              <a:t>предназначается для усиления сводных и спасательных команд (групп) средствами механизации, а также для выполнения наиболее трудоемких работ самостоятельно. </a:t>
            </a:r>
          </a:p>
          <a:p>
            <a:pPr>
              <a:defRPr/>
            </a:pPr>
            <a:r>
              <a:rPr lang="ru-RU" b="1"/>
              <a:t> </a:t>
            </a:r>
          </a:p>
          <a:p>
            <a:pPr>
              <a:defRPr/>
            </a:pPr>
            <a:r>
              <a:rPr lang="ru-RU" b="1" i="1">
                <a:solidFill>
                  <a:srgbClr val="C00000"/>
                </a:solidFill>
              </a:rPr>
              <a:t>СПАСАТЕЛЬНАЯ КОМАНДА (ГРУППА) </a:t>
            </a:r>
            <a:r>
              <a:rPr lang="ru-RU" b="1"/>
              <a:t>предназначается для проведения спасательных работ. </a:t>
            </a:r>
          </a:p>
          <a:p>
            <a:pPr>
              <a:defRPr/>
            </a:pPr>
            <a:endParaRPr lang="ru-RU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025540-83C2-4E98-9B01-3C75F5A9D8FC}"/>
              </a:ext>
            </a:extLst>
          </p:cNvPr>
          <p:cNvSpPr txBox="1"/>
          <p:nvPr/>
        </p:nvSpPr>
        <p:spPr>
          <a:xfrm>
            <a:off x="214313" y="285750"/>
            <a:ext cx="8715375" cy="674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FF0000"/>
                </a:solidFill>
              </a:rPr>
              <a:t>Формирования, создаваемые на базе ремонтных, химических, медицинских, противопожарных, аварийно-технических, транспортных, охранных и иных специализированных организаций, служб, подразделений предназначаются </a:t>
            </a:r>
            <a:r>
              <a:rPr lang="ru-RU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для осуществления специальных мероприятий </a:t>
            </a:r>
            <a:r>
              <a:rPr lang="ru-RU" sz="1600" b="1">
                <a:solidFill>
                  <a:srgbClr val="FF0000"/>
                </a:solidFill>
              </a:rPr>
              <a:t>в ходе аварийно-спасательных и других неотложных работ</a:t>
            </a:r>
            <a:r>
              <a:rPr lang="ru-RU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усиления формирований общего назначения </a:t>
            </a:r>
            <a:r>
              <a:rPr lang="ru-RU" sz="1600" b="1">
                <a:solidFill>
                  <a:srgbClr val="FF0000"/>
                </a:solidFill>
              </a:rPr>
              <a:t>и </a:t>
            </a:r>
            <a:r>
              <a:rPr lang="ru-RU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всестороннего обеспечения их действий</a:t>
            </a:r>
            <a:r>
              <a:rPr lang="ru-RU" sz="1600" b="1">
                <a:solidFill>
                  <a:srgbClr val="FF0000"/>
                </a:solidFill>
              </a:rPr>
              <a:t>: </a:t>
            </a:r>
          </a:p>
          <a:p>
            <a:pPr>
              <a:defRPr/>
            </a:pPr>
            <a:endParaRPr lang="ru-RU" sz="1600" b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1600" b="1" i="1">
                <a:solidFill>
                  <a:srgbClr val="C00000"/>
                </a:solidFill>
                <a:latin typeface="Arial Black" pitchFamily="34" charset="0"/>
              </a:rPr>
              <a:t>Группы инженерной, радиационной, химической и биологической разведки </a:t>
            </a:r>
            <a:r>
              <a:rPr lang="ru-RU" sz="1600" b="1"/>
              <a:t>— для ведения разведки в очагах поражения (заражения), зонах катастрофического затопления, в районах массовых пожаров, на маршрутах выдвижения и в местах размещения формирований и населения</a:t>
            </a:r>
          </a:p>
          <a:p>
            <a:pPr>
              <a:defRPr/>
            </a:pPr>
            <a:r>
              <a:rPr lang="ru-RU" sz="1600" b="1"/>
              <a:t> </a:t>
            </a:r>
          </a:p>
          <a:p>
            <a:pPr>
              <a:defRPr/>
            </a:pPr>
            <a:r>
              <a:rPr lang="ru-RU" sz="1600" b="1" i="1">
                <a:solidFill>
                  <a:srgbClr val="C00000"/>
                </a:solidFill>
                <a:latin typeface="Arial Black" pitchFamily="34" charset="0"/>
              </a:rPr>
              <a:t>Посты радиационного, химического и биологического наблюдения </a:t>
            </a:r>
            <a:r>
              <a:rPr lang="ru-RU" sz="1600" b="1"/>
              <a:t>— для наблюдения за радиационной, химической и биологической обстановкой</a:t>
            </a:r>
          </a:p>
          <a:p>
            <a:pPr>
              <a:defRPr/>
            </a:pPr>
            <a:endParaRPr lang="ru-RU" sz="1600" b="1"/>
          </a:p>
          <a:p>
            <a:pPr>
              <a:defRPr/>
            </a:pPr>
            <a:r>
              <a:rPr lang="ru-RU" sz="1600" b="1" i="1">
                <a:solidFill>
                  <a:srgbClr val="C00000"/>
                </a:solidFill>
                <a:latin typeface="Arial Black" pitchFamily="34" charset="0"/>
              </a:rPr>
              <a:t>Команды, группы радиационной, химической и биологической защиты </a:t>
            </a:r>
            <a:r>
              <a:rPr lang="ru-RU" sz="1600" b="1"/>
              <a:t>— для ликвидации последствий радиационного, химического и биологического заражения, проведения дезактивации, дегазации, дезинфекции личного состава формирований, населения, территорий и сооружений, осуществления радиационного, химического, биологического контроля, а также для локализации и ликвидации вторичных очагов заражения</a:t>
            </a:r>
          </a:p>
          <a:p>
            <a:pPr>
              <a:defRPr/>
            </a:pPr>
            <a:r>
              <a:rPr lang="ru-RU" sz="1600" b="1"/>
              <a:t> </a:t>
            </a:r>
          </a:p>
          <a:p>
            <a:pPr>
              <a:defRPr/>
            </a:pPr>
            <a:r>
              <a:rPr lang="ru-RU" sz="1600" b="1" i="1">
                <a:solidFill>
                  <a:srgbClr val="C00000"/>
                </a:solidFill>
                <a:latin typeface="Arial Black" pitchFamily="34" charset="0"/>
              </a:rPr>
              <a:t>Команды и звенья связи </a:t>
            </a:r>
            <a:r>
              <a:rPr lang="ru-RU" sz="1600" b="1"/>
              <a:t>— для обеспечения связью руководителей органов управления гражданской обороны и пунктов управления с подчиненными и взаимодействующими силами, а также для ведения аварийно-восстановительных и ремонтных работ на линиях и сооружениях связи</a:t>
            </a:r>
            <a:endParaRPr lang="ru-RU" sz="1600" b="1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Box 1">
            <a:extLst>
              <a:ext uri="{FF2B5EF4-FFF2-40B4-BE49-F238E27FC236}">
                <a16:creationId xmlns:a16="http://schemas.microsoft.com/office/drawing/2014/main" id="{8E00A47E-EB7C-4DEB-965C-0A9228A2F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8643937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Медицинские отряды, бригады, санитарные дружины и санитарные посты </a:t>
            </a:r>
            <a:r>
              <a:rPr lang="ru-RU" altLang="en-US" sz="1600" b="1"/>
              <a:t>— для осуществления медицинского, санитарно-эпидемического и биологического контроля, оказания медицинской помощи пострадавшим в очагах поражения, проведения противоэпидемических и санитарно-гигиенических мероприятий в очагах заражения (загрязнения), на маршрутах эвакуации и ввода сил гражданской обороны, в загородной зоне, а также для ухода за пораженными </a:t>
            </a:r>
          </a:p>
          <a:p>
            <a:pPr eaLnBrk="1" hangingPunct="1"/>
            <a:r>
              <a:rPr lang="ru-RU" altLang="en-US" sz="1600" b="1"/>
              <a:t> </a:t>
            </a:r>
          </a:p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Инженерные команды, группы, звенья </a:t>
            </a:r>
            <a:r>
              <a:rPr lang="ru-RU" altLang="en-US" sz="1600" b="1"/>
              <a:t>— для ведения инженерной разведки, аварийно-спасательных и других неотложных работ, восстановления и ремонта дорог и дорожных сооружений, взрывных работ, строительства и обслуживания (эксплуатации) защитных сооружений</a:t>
            </a:r>
          </a:p>
          <a:p>
            <a:pPr eaLnBrk="1" hangingPunct="1"/>
            <a:r>
              <a:rPr lang="ru-RU" altLang="en-US" sz="1600" b="1"/>
              <a:t> </a:t>
            </a:r>
          </a:p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Аварийно-технические команды </a:t>
            </a:r>
            <a:r>
              <a:rPr lang="ru-RU" altLang="en-US" sz="1600" b="1"/>
              <a:t>— для выполнения аварийно-технических работ на сетях и сооружениях коммунально-энергетического хозяйства</a:t>
            </a:r>
          </a:p>
          <a:p>
            <a:pPr eaLnBrk="1" hangingPunct="1"/>
            <a:r>
              <a:rPr lang="ru-RU" altLang="en-US" sz="1600" b="1"/>
              <a:t> </a:t>
            </a:r>
          </a:p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Автомобильные и автотранспортные колонны </a:t>
            </a:r>
            <a:r>
              <a:rPr lang="ru-RU" altLang="en-US" sz="1600" b="1"/>
              <a:t>— для перевозки в загородную зону рассредоточиваемых рабочих, служащих и эвакуируемого населения, вывоза материальных и культурных ценностей, перевозки сил гражданской обороны к очагам поражения, эвакуации пораженных в лечебные учреждения загородной зоны, подвоза (вывоза) рабочих смен, доставки материальных средств</a:t>
            </a:r>
          </a:p>
          <a:p>
            <a:pPr eaLnBrk="1" hangingPunct="1"/>
            <a:endParaRPr lang="ru-RU" altLang="en-US" sz="1600" b="1"/>
          </a:p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Подвижные ремонтно-восстановительные и эвакуационные группы </a:t>
            </a:r>
            <a:r>
              <a:rPr lang="ru-RU" altLang="en-US" sz="1600" b="1"/>
              <a:t>— для проведения текущего ремонта техники в полевых условиях и ее эвакуации</a:t>
            </a:r>
          </a:p>
          <a:p>
            <a:pPr eaLnBrk="1" hangingPunct="1"/>
            <a:r>
              <a:rPr lang="ru-RU" altLang="en-US" sz="1600" b="1"/>
              <a:t> </a:t>
            </a:r>
          </a:p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Подвижные автозаправочные станции </a:t>
            </a:r>
            <a:r>
              <a:rPr lang="ru-RU" altLang="en-US" sz="1600" b="1"/>
              <a:t>— для обеспечения автотранспорта и другой техники формирований горючим и смазочными материалами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Box 1">
            <a:extLst>
              <a:ext uri="{FF2B5EF4-FFF2-40B4-BE49-F238E27FC236}">
                <a16:creationId xmlns:a16="http://schemas.microsoft.com/office/drawing/2014/main" id="{BA0ECB82-2E7B-4746-AB11-69AE5D5CD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8715375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Команды защиты и эвакуации культурных ценностей </a:t>
            </a:r>
            <a:r>
              <a:rPr lang="ru-RU" altLang="en-US" sz="1600" b="1"/>
              <a:t>— для выполнения мероприятий по защите и эвакуации предметов историко-художественного наследия, памятников истории, архитектуры и других культурных ценностей </a:t>
            </a:r>
          </a:p>
          <a:p>
            <a:pPr eaLnBrk="1" hangingPunct="1"/>
            <a:r>
              <a:rPr lang="ru-RU" altLang="en-US" sz="1600" b="1"/>
              <a:t> </a:t>
            </a:r>
          </a:p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Команды и группы охраны общественного порядка </a:t>
            </a:r>
            <a:r>
              <a:rPr lang="ru-RU" altLang="en-US" sz="1600" b="1"/>
              <a:t>— для участия в поддержании общественного порядка в населенных пунктах, на объектах работ, в районах размещения, а также в пунктах сбора, на маршрутах вывоза рабочих, служащих и населения в загородную зону и выдвижения сил гражданской обороны в очаги поражения (заражения)</a:t>
            </a:r>
          </a:p>
          <a:p>
            <a:pPr eaLnBrk="1" hangingPunct="1"/>
            <a:r>
              <a:rPr lang="ru-RU" altLang="en-US" sz="1600" b="1"/>
              <a:t> </a:t>
            </a:r>
          </a:p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Команды защиты животных </a:t>
            </a:r>
            <a:r>
              <a:rPr lang="ru-RU" altLang="en-US" sz="1600" b="1"/>
              <a:t>— для осуществления ветеринарного контроля, специальной обработки пораженных животных, защиты животных, фуража и источников воды, обеззараживания фуража и продуктов животного происхождения, ферм и других мест размещения скота, а также для проведения профилактических ветеринарно-санитарных и охранно-карантинных мероприятий </a:t>
            </a:r>
          </a:p>
          <a:p>
            <a:pPr eaLnBrk="1" hangingPunct="1"/>
            <a:r>
              <a:rPr lang="ru-RU" altLang="en-US" sz="1600" b="1"/>
              <a:t> </a:t>
            </a:r>
          </a:p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Команды защиты растений </a:t>
            </a:r>
            <a:r>
              <a:rPr lang="ru-RU" altLang="en-US" sz="1600" b="1"/>
              <a:t>— для осуществления фитопатологического и энтомологического контроля, проведения мероприятий по защите растений и продуктов растениеводства, обеззараживания сельскохозяйственных угодий и продуктов растениеводства</a:t>
            </a:r>
          </a:p>
          <a:p>
            <a:pPr eaLnBrk="1" hangingPunct="1"/>
            <a:endParaRPr lang="ru-RU" altLang="en-US" sz="1600" b="1"/>
          </a:p>
          <a:p>
            <a:pPr eaLnBrk="1" hangingPunct="1"/>
            <a:r>
              <a:rPr lang="ru-RU" altLang="en-US" sz="1600" b="1" i="1">
                <a:solidFill>
                  <a:srgbClr val="C00000"/>
                </a:solidFill>
                <a:latin typeface="Arial Black" panose="020B0A04020102020204" pitchFamily="34" charset="0"/>
              </a:rPr>
              <a:t>Противопожарные и лесопожарные команды, отделения и звенья </a:t>
            </a:r>
            <a:r>
              <a:rPr lang="ru-RU" altLang="en-US" sz="1600" b="1"/>
              <a:t>— для локализации и тушения пожаров на маршрутах выдвижения формирований, на объектах спасательных работ и в районах массовых лесных пожаров</a:t>
            </a:r>
          </a:p>
          <a:p>
            <a:pPr eaLnBrk="1" hangingPunct="1"/>
            <a:endParaRPr lang="ru-RU" altLang="en-US" sz="1600" b="1"/>
          </a:p>
          <a:p>
            <a:pPr eaLnBrk="1" hangingPunct="1"/>
            <a:endParaRPr lang="ru-RU" altLang="en-US" sz="16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A2E94-D117-429D-93E5-5F16053F7AEE}"/>
              </a:ext>
            </a:extLst>
          </p:cNvPr>
          <p:cNvSpPr txBox="1"/>
          <p:nvPr/>
        </p:nvSpPr>
        <p:spPr>
          <a:xfrm>
            <a:off x="214313" y="285750"/>
            <a:ext cx="8715375" cy="5570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/>
              <a:t> </a:t>
            </a:r>
          </a:p>
          <a:p>
            <a:pPr>
              <a:defRPr/>
            </a:pPr>
            <a:r>
              <a:rPr lang="ru-RU" sz="1600" b="1" i="1">
                <a:solidFill>
                  <a:srgbClr val="C00000"/>
                </a:solidFill>
                <a:latin typeface="Arial Black" pitchFamily="34" charset="0"/>
              </a:rPr>
              <a:t>Подвижные пункты питания </a:t>
            </a:r>
            <a:r>
              <a:rPr lang="ru-RU" sz="1600" b="1"/>
              <a:t>— для обеспечения горячим питанием личного состава формирований в районах размещения при выполнении аварийно-спасательных и других неотложных работ, а также обеспечения питанием пораженного населения</a:t>
            </a:r>
          </a:p>
          <a:p>
            <a:pPr>
              <a:defRPr/>
            </a:pPr>
            <a:r>
              <a:rPr lang="ru-RU" sz="1600" b="1"/>
              <a:t> </a:t>
            </a:r>
          </a:p>
          <a:p>
            <a:pPr>
              <a:defRPr/>
            </a:pPr>
            <a:r>
              <a:rPr lang="ru-RU" sz="1600" b="1" i="1">
                <a:solidFill>
                  <a:srgbClr val="C00000"/>
                </a:solidFill>
                <a:latin typeface="Arial Black" pitchFamily="34" charset="0"/>
              </a:rPr>
              <a:t>Подвижные пункты продовольственного снабжения </a:t>
            </a:r>
            <a:r>
              <a:rPr lang="ru-RU" sz="1600" b="1"/>
              <a:t>— для обеспечения личного состава формирований и пострадавшего населения продуктами питания (сухим пайком) при отсутствии возможности приготовления горячей пищи</a:t>
            </a:r>
          </a:p>
          <a:p>
            <a:pPr>
              <a:defRPr/>
            </a:pPr>
            <a:r>
              <a:rPr lang="ru-RU" sz="1600" b="1"/>
              <a:t> </a:t>
            </a:r>
          </a:p>
          <a:p>
            <a:pPr>
              <a:defRPr/>
            </a:pPr>
            <a:r>
              <a:rPr lang="ru-RU" sz="1600" b="1" i="1">
                <a:solidFill>
                  <a:srgbClr val="C00000"/>
                </a:solidFill>
                <a:latin typeface="Arial Black" pitchFamily="34" charset="0"/>
              </a:rPr>
              <a:t>Подвижные пункты вещевого снабжения </a:t>
            </a:r>
            <a:r>
              <a:rPr lang="ru-RU" sz="1600" b="1"/>
              <a:t>— для обеспечения пострадавшего населения и санитарно-обмывочных пунктов обменной одеждой, бельем и обувью</a:t>
            </a:r>
          </a:p>
          <a:p>
            <a:pPr>
              <a:defRPr/>
            </a:pPr>
            <a:r>
              <a:rPr lang="ru-RU" sz="1600" b="1"/>
              <a:t> </a:t>
            </a:r>
          </a:p>
          <a:p>
            <a:pPr>
              <a:defRPr/>
            </a:pPr>
            <a:r>
              <a:rPr lang="ru-RU" sz="1600" b="1" i="1">
                <a:solidFill>
                  <a:srgbClr val="C00000"/>
                </a:solidFill>
                <a:latin typeface="Arial Black" pitchFamily="34" charset="0"/>
              </a:rPr>
              <a:t>Звенья подвоза воды и обслуживания водозаборных пунктов </a:t>
            </a:r>
            <a:r>
              <a:rPr lang="ru-RU" sz="1600" b="1"/>
              <a:t>— для обеспечения личного состава формирований и пострадавшего населения водой</a:t>
            </a:r>
          </a:p>
          <a:p>
            <a:pPr>
              <a:defRPr/>
            </a:pPr>
            <a:endParaRPr lang="ru-RU" sz="1600" b="1"/>
          </a:p>
          <a:p>
            <a:pPr>
              <a:defRPr/>
            </a:pPr>
            <a:endParaRPr lang="ru-RU" sz="1600" b="1"/>
          </a:p>
          <a:p>
            <a:pPr>
              <a:defRPr/>
            </a:pPr>
            <a:endParaRPr lang="ru-RU" sz="1600" b="1"/>
          </a:p>
          <a:p>
            <a:pPr algn="ctr">
              <a:defRPr/>
            </a:pP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зависимости от местных условий и при наличии материально-технической базы могут создаваться и другие формирования. </a:t>
            </a:r>
          </a:p>
          <a:p>
            <a:pPr>
              <a:defRPr/>
            </a:pPr>
            <a:endParaRPr lang="ru-RU" sz="1600" b="1"/>
          </a:p>
          <a:p>
            <a:pPr>
              <a:defRPr/>
            </a:pPr>
            <a:endParaRPr lang="ru-RU" sz="16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>
            <a:extLst>
              <a:ext uri="{FF2B5EF4-FFF2-40B4-BE49-F238E27FC236}">
                <a16:creationId xmlns:a16="http://schemas.microsoft.com/office/drawing/2014/main" id="{838C07F6-4BF8-4EF0-8667-5B14A938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28625"/>
            <a:ext cx="8715375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Территориальные формирования</a:t>
            </a:r>
            <a:r>
              <a:rPr lang="ru-RU" sz="200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just">
              <a:defRPr/>
            </a:pPr>
            <a:endParaRPr lang="ru-RU" sz="1600">
              <a:solidFill>
                <a:srgbClr val="FF3300"/>
              </a:solidFill>
            </a:endParaRPr>
          </a:p>
          <a:p>
            <a:pPr algn="just">
              <a:lnSpc>
                <a:spcPct val="90000"/>
              </a:lnSpc>
              <a:defRPr/>
            </a:pPr>
            <a:endParaRPr lang="ru-RU" b="1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b="1">
                <a:solidFill>
                  <a:srgbClr val="FF3300"/>
                </a:solidFill>
              </a:rPr>
              <a:t>Предназначаются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/>
              <a:t>для выполнения мероприятий гражданской обороны и ликвидации чрезвычайных ситуаций на соответствующих территориях, наращивания группировки сил гражданской обороны и РСЧС при проведении аварийно-спасательных и других неотложных работ на наиболее важных участках. </a:t>
            </a:r>
            <a:endParaRPr lang="ru-RU" b="1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defRPr/>
            </a:pPr>
            <a:endParaRPr lang="ru-RU">
              <a:solidFill>
                <a:srgbClr val="FF3300"/>
              </a:solidFill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b="1">
                <a:solidFill>
                  <a:srgbClr val="FF3300"/>
                </a:solidFill>
              </a:rPr>
              <a:t>Подчиняются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/>
              <a:t>руководителям органов исполнительной власти субъектов Российской Федерации, органам местного самоуправления соответствующих территорий</a:t>
            </a:r>
            <a:endParaRPr lang="ru-RU" b="1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defRPr/>
            </a:pPr>
            <a:endParaRPr lang="ru-RU" b="1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b="1">
                <a:solidFill>
                  <a:srgbClr val="FF3300"/>
                </a:solidFill>
              </a:rPr>
              <a:t>Базой</a:t>
            </a:r>
            <a:r>
              <a:rPr lang="ru-RU" b="1">
                <a:solidFill>
                  <a:srgbClr val="000000"/>
                </a:solidFill>
              </a:rPr>
              <a:t> </a:t>
            </a:r>
            <a:r>
              <a:rPr lang="ru-RU"/>
              <a:t>для создания территориальных формирований являются организации, независимо от ведомственной принадлежности и форм собственности, продолжающие работу в военное время на территории, подведомственной органам исполнительной власти субъектов Российской Федерации, органам местного самоуправления </a:t>
            </a:r>
            <a:endParaRPr lang="ru-RU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>
            <a:extLst>
              <a:ext uri="{FF2B5EF4-FFF2-40B4-BE49-F238E27FC236}">
                <a16:creationId xmlns:a16="http://schemas.microsoft.com/office/drawing/2014/main" id="{AB869399-C528-4AD4-92C3-BAD1492C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785225" cy="64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Формирования организаций</a:t>
            </a:r>
          </a:p>
          <a:p>
            <a:pPr algn="r">
              <a:defRPr/>
            </a:pPr>
            <a:endParaRPr lang="ru-RU" sz="2400" b="1" i="1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defRPr/>
            </a:pPr>
            <a:r>
              <a:rPr lang="ru-RU" b="1">
                <a:solidFill>
                  <a:srgbClr val="FF3300"/>
                </a:solidFill>
              </a:rPr>
              <a:t>Предназначаются</a:t>
            </a:r>
            <a:r>
              <a:rPr lang="ru-RU"/>
              <a:t> для проведения аварийно-спасательных и других неотложных работ в тех организациях, на базе которых они созданы</a:t>
            </a:r>
          </a:p>
          <a:p>
            <a:pPr algn="just">
              <a:defRPr/>
            </a:pPr>
            <a:endParaRPr lang="ru-RU"/>
          </a:p>
          <a:p>
            <a:pPr algn="just">
              <a:defRPr/>
            </a:pPr>
            <a:r>
              <a:rPr lang="ru-RU" b="1">
                <a:solidFill>
                  <a:srgbClr val="FF3300"/>
                </a:solidFill>
              </a:rPr>
              <a:t>Подчиняются</a:t>
            </a:r>
            <a:r>
              <a:rPr lang="ru-RU"/>
              <a:t> их руководителям</a:t>
            </a:r>
          </a:p>
          <a:p>
            <a:pPr algn="just">
              <a:defRPr/>
            </a:pPr>
            <a:endParaRPr lang="ru-RU"/>
          </a:p>
          <a:p>
            <a:pPr algn="just">
              <a:defRPr/>
            </a:pPr>
            <a:r>
              <a:rPr lang="ru-RU"/>
              <a:t>  По решению органов исполнительной власти субъектов Российской Федерации и органов местного самоуправления формирования организаций могут привлекаться для ведения аварийно-спасательных работ в других организациях в установленном порядке</a:t>
            </a:r>
            <a:endParaRPr lang="ru-RU" b="1">
              <a:solidFill>
                <a:srgbClr val="FF3300"/>
              </a:solidFill>
            </a:endParaRPr>
          </a:p>
          <a:p>
            <a:pPr algn="just">
              <a:defRPr/>
            </a:pPr>
            <a:endParaRPr lang="ru-RU" b="1">
              <a:solidFill>
                <a:srgbClr val="FF3300"/>
              </a:solidFill>
            </a:endParaRPr>
          </a:p>
          <a:p>
            <a:pPr algn="just">
              <a:defRPr/>
            </a:pPr>
            <a:endParaRPr lang="ru-RU" b="1">
              <a:solidFill>
                <a:srgbClr val="000000"/>
              </a:solidFill>
            </a:endParaRPr>
          </a:p>
          <a:p>
            <a:pPr algn="just">
              <a:defRPr/>
            </a:pPr>
            <a:endParaRPr lang="ru-RU" sz="2000" b="1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>
                <a:solidFill>
                  <a:srgbClr val="000000"/>
                </a:solidFill>
              </a:rPr>
              <a:t>Основными формированиями общего назначения, создаваемыми </a:t>
            </a:r>
            <a:r>
              <a:rPr lang="ru-RU" b="1">
                <a:solidFill>
                  <a:srgbClr val="009900"/>
                </a:solidFill>
              </a:rPr>
              <a:t>промышленными организациями</a:t>
            </a:r>
            <a:r>
              <a:rPr lang="ru-RU" b="1">
                <a:solidFill>
                  <a:srgbClr val="000000"/>
                </a:solidFill>
              </a:rPr>
              <a:t>, являются сводные команды (группы) и спасательные команды (группы). </a:t>
            </a:r>
          </a:p>
          <a:p>
            <a:pPr algn="just">
              <a:defRPr/>
            </a:pPr>
            <a:endParaRPr lang="ru-RU" b="1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>
                <a:solidFill>
                  <a:srgbClr val="000000"/>
                </a:solidFill>
              </a:rPr>
              <a:t>В </a:t>
            </a:r>
            <a:r>
              <a:rPr lang="ru-RU" b="1">
                <a:solidFill>
                  <a:srgbClr val="009900"/>
                </a:solidFill>
              </a:rPr>
              <a:t>непромышленных организациях</a:t>
            </a:r>
            <a:r>
              <a:rPr lang="ru-RU" b="1">
                <a:solidFill>
                  <a:srgbClr val="000000"/>
                </a:solidFill>
              </a:rPr>
              <a:t> создаются, в основном, спасательные команды (группы).</a:t>
            </a:r>
          </a:p>
          <a:p>
            <a:pPr algn="just">
              <a:defRPr/>
            </a:pPr>
            <a:endParaRPr lang="ru-RU" b="1">
              <a:solidFill>
                <a:srgbClr val="000000"/>
              </a:solidFill>
            </a:endParaRPr>
          </a:p>
          <a:p>
            <a:pPr algn="just">
              <a:defRPr/>
            </a:pPr>
            <a:endParaRPr lang="ru-RU" b="1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>
            <a:extLst>
              <a:ext uri="{FF2B5EF4-FFF2-40B4-BE49-F238E27FC236}">
                <a16:creationId xmlns:a16="http://schemas.microsoft.com/office/drawing/2014/main" id="{77F0C946-7A50-4305-B2D7-D2C0F636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785225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i="1">
                <a:solidFill>
                  <a:srgbClr val="0066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Формирования комплектуются</a:t>
            </a:r>
          </a:p>
          <a:p>
            <a:pPr algn="just">
              <a:defRPr/>
            </a:pPr>
            <a:endParaRPr lang="ru-RU" b="1" i="1">
              <a:solidFill>
                <a:srgbClr val="006666"/>
              </a:solidFill>
            </a:endParaRPr>
          </a:p>
          <a:p>
            <a:pPr>
              <a:defRPr/>
            </a:pPr>
            <a:r>
              <a:rPr lang="ru-RU"/>
              <a:t>Личный состав нештатных аварийно-спасательных формирований комплектуется </a:t>
            </a:r>
            <a:r>
              <a:rPr lang="ru-RU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счет работников организаций</a:t>
            </a:r>
            <a:r>
              <a:rPr lang="ru-RU"/>
              <a:t>. </a:t>
            </a:r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Военнообязанные</a:t>
            </a:r>
            <a:r>
              <a:rPr lang="ru-RU"/>
              <a:t>, имеющие мобилизационные предписания, </a:t>
            </a:r>
            <a:r>
              <a:rPr lang="ru-RU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могут включаться в </a:t>
            </a:r>
            <a:r>
              <a:rPr lang="ru-RU"/>
              <a:t>нештатные аварийно-спасательные </a:t>
            </a:r>
            <a:r>
              <a:rPr lang="ru-RU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формирования</a:t>
            </a:r>
            <a:r>
              <a:rPr lang="ru-RU"/>
              <a:t> на период до их призыва (мобилизации).</a:t>
            </a:r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момента объявления состояния войны</a:t>
            </a:r>
            <a:r>
              <a:rPr lang="ru-RU"/>
              <a:t>, фактического начала военных действий или введения в установленном порядке военного положения на территории Российской Федерации или в отдельных ее местностях, нештатные аварийно-спасательные формирования </a:t>
            </a:r>
            <a:r>
              <a:rPr lang="ru-RU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доукомплектовываются невоеннообязанными</a:t>
            </a:r>
            <a:r>
              <a:rPr lang="ru-RU"/>
              <a:t>.</a:t>
            </a:r>
          </a:p>
          <a:p>
            <a:pPr algn="just">
              <a:defRPr/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24931" name="Text Box 3">
            <a:extLst>
              <a:ext uri="{FF2B5EF4-FFF2-40B4-BE49-F238E27FC236}">
                <a16:creationId xmlns:a16="http://schemas.microsoft.com/office/drawing/2014/main" id="{10F3C49C-669A-4268-A1D3-47E32BCC3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429125"/>
            <a:ext cx="8713787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b="1">
                <a:solidFill>
                  <a:srgbClr val="000000"/>
                </a:solidFill>
              </a:rPr>
              <a:t>Зачисление граждан в состав НАСФ производится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en-US" b="1">
                <a:solidFill>
                  <a:srgbClr val="000000"/>
                </a:solidFill>
              </a:rPr>
              <a:t> </a:t>
            </a:r>
            <a:r>
              <a:rPr lang="ru-RU" altLang="en-US" b="1">
                <a:solidFill>
                  <a:srgbClr val="FF0000"/>
                </a:solidFill>
              </a:rPr>
              <a:t>приказом руководителя организации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B38D3-78BD-49D9-8337-0F5E2D241F3A}"/>
              </a:ext>
            </a:extLst>
          </p:cNvPr>
          <p:cNvSpPr txBox="1"/>
          <p:nvPr/>
        </p:nvSpPr>
        <p:spPr>
          <a:xfrm>
            <a:off x="214313" y="5349875"/>
            <a:ext cx="8643937" cy="1446213"/>
          </a:xfrm>
          <a:prstGeom prst="rect">
            <a:avLst/>
          </a:prstGeom>
          <a:solidFill>
            <a:srgbClr val="CCFFF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i="1">
                <a:solidFill>
                  <a:srgbClr val="0000FF"/>
                </a:solidFill>
              </a:rPr>
              <a:t>Комплектование аварийно-спасательных служб, аварийно-спасательных формирований осуществляется </a:t>
            </a:r>
            <a:r>
              <a:rPr lang="ru-RU" sz="1600" b="1" i="1" u="sng">
                <a:solidFill>
                  <a:srgbClr val="0000FF"/>
                </a:solidFill>
              </a:rPr>
              <a:t>на добровольной основе</a:t>
            </a:r>
          </a:p>
          <a:p>
            <a:pPr algn="r">
              <a:defRPr/>
            </a:pPr>
            <a:r>
              <a:rPr lang="ru-RU" sz="1400" i="1"/>
              <a:t>(Федеральный закон от 22 августа 1995 г. N 151-ФЗ </a:t>
            </a:r>
          </a:p>
          <a:p>
            <a:pPr algn="r">
              <a:defRPr/>
            </a:pPr>
            <a:r>
              <a:rPr lang="ru-RU" sz="1400" i="1"/>
              <a:t>"Об аварийно-спасательных службах и статусе спасателей» </a:t>
            </a:r>
          </a:p>
          <a:p>
            <a:pPr algn="r">
              <a:defRPr/>
            </a:pPr>
            <a:r>
              <a:rPr lang="ru-RU" sz="1400" i="1"/>
              <a:t>(в  редакции от 22 августа 2004 года N 122-ФЗ)</a:t>
            </a:r>
          </a:p>
          <a:p>
            <a:pPr>
              <a:defRPr/>
            </a:pPr>
            <a:endParaRPr lang="ru-RU" sz="1400" i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Box 1">
            <a:extLst>
              <a:ext uri="{FF2B5EF4-FFF2-40B4-BE49-F238E27FC236}">
                <a16:creationId xmlns:a16="http://schemas.microsoft.com/office/drawing/2014/main" id="{24043ED1-D2EC-43E8-8CEB-4DF6E8745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87153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en-US" b="1"/>
              <a:t>Основной состав руководителей и специалистов нештатных аварийно-спасательных формирований, предназначенных для непосредственного выполнения аварийно-спасательных работ, в первую очередь,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en-US" b="1">
                <a:solidFill>
                  <a:srgbClr val="FF3300"/>
                </a:solidFill>
              </a:rPr>
              <a:t>комплектуется аттестованными спасателями</a:t>
            </a:r>
            <a:endParaRPr lang="ru-RU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81740-8DD7-4C28-84ED-72DAD31921FE}"/>
              </a:ext>
            </a:extLst>
          </p:cNvPr>
          <p:cNvSpPr txBox="1"/>
          <p:nvPr/>
        </p:nvSpPr>
        <p:spPr>
          <a:xfrm>
            <a:off x="357188" y="1857375"/>
            <a:ext cx="8572500" cy="1984375"/>
          </a:xfrm>
          <a:prstGeom prst="rect">
            <a:avLst/>
          </a:prstGeom>
          <a:solidFill>
            <a:srgbClr val="FFFF99"/>
          </a:solidFill>
          <a:ln w="28575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>
                <a:solidFill>
                  <a:srgbClr val="000000"/>
                </a:solidFill>
              </a:rPr>
              <a:t>Статья 12. Аттестация аварийно-спасательных служб</a:t>
            </a:r>
          </a:p>
          <a:p>
            <a:pPr algn="r"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(Федеральный закон от 22 августа 1995 г. N 151-ФЗ </a:t>
            </a:r>
          </a:p>
          <a:p>
            <a:pPr algn="r"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"Об аварийно-спасательных службах и статусе спасателей» </a:t>
            </a:r>
          </a:p>
          <a:p>
            <a:pPr algn="r"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(в  редакции от 22 августа 2004 года N 122-ФЗ)</a:t>
            </a:r>
          </a:p>
          <a:p>
            <a:pPr algn="just">
              <a:spcBef>
                <a:spcPct val="50000"/>
              </a:spcBef>
              <a:defRPr/>
            </a:pPr>
            <a:r>
              <a:rPr lang="ru-RU">
                <a:solidFill>
                  <a:srgbClr val="000000"/>
                </a:solidFill>
              </a:rPr>
              <a:t>1. Все аварийно-спасательные службы, аварийно-спасательные формирования </a:t>
            </a:r>
            <a:r>
              <a:rPr lang="ru-RU" b="1" i="1">
                <a:solidFill>
                  <a:srgbClr val="C00000"/>
                </a:solidFill>
              </a:rPr>
              <a:t>подлежат аттестации </a:t>
            </a:r>
            <a:r>
              <a:rPr lang="ru-RU">
                <a:solidFill>
                  <a:srgbClr val="000000"/>
                </a:solidFill>
              </a:rPr>
              <a:t>в порядке, устанавливаемом Правительством Российской Федерации</a:t>
            </a:r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57D45-4F7A-4D2E-853C-DC37B3DE01F4}"/>
              </a:ext>
            </a:extLst>
          </p:cNvPr>
          <p:cNvSpPr txBox="1"/>
          <p:nvPr/>
        </p:nvSpPr>
        <p:spPr>
          <a:xfrm>
            <a:off x="357188" y="4000500"/>
            <a:ext cx="8572500" cy="2668588"/>
          </a:xfrm>
          <a:prstGeom prst="rect">
            <a:avLst/>
          </a:prstGeom>
          <a:solidFill>
            <a:srgbClr val="FFFF99"/>
          </a:solidFill>
          <a:ln w="28575">
            <a:solidFill>
              <a:srgbClr val="800000"/>
            </a:solidFill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/>
              <a:t>Нештатные аварийно-спасательные формирования подлежат аттестации при условии, что не менее половины спасателей, непосредственно принимающих участие в ликвидации последствий чрезвычайных ситуаций, аттестованы на право ведения аварийно-спасательных и других неотложных работ</a:t>
            </a:r>
          </a:p>
          <a:p>
            <a:pPr algn="ctr">
              <a:spcBef>
                <a:spcPct val="50000"/>
              </a:spcBef>
              <a:defRPr/>
            </a:pPr>
            <a:endParaRPr lang="ru-RU"/>
          </a:p>
          <a:p>
            <a:pPr algn="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(Методические рекомендации</a:t>
            </a:r>
          </a:p>
          <a:p>
            <a:pPr algn="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 созданию, подготовке и оснащению </a:t>
            </a:r>
          </a:p>
          <a:p>
            <a:pPr algn="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нештатных аварийно-спасательных</a:t>
            </a:r>
          </a:p>
          <a:p>
            <a:pPr algn="r">
              <a:lnSpc>
                <a:spcPct val="90000"/>
              </a:lnSpc>
              <a:buClr>
                <a:srgbClr val="FF3300"/>
              </a:buClr>
              <a:defRPr/>
            </a:pPr>
            <a:r>
              <a:rPr lang="ru-RU" sz="14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формирований. Москва 2005)</a:t>
            </a:r>
          </a:p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2C29B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D7614F-DD7A-4DD4-8C0B-9353D54B7971}"/>
              </a:ext>
            </a:extLst>
          </p:cNvPr>
          <p:cNvSpPr txBox="1"/>
          <p:nvPr/>
        </p:nvSpPr>
        <p:spPr>
          <a:xfrm>
            <a:off x="142875" y="214313"/>
            <a:ext cx="8786813" cy="5170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/>
              <a:t>1. </a:t>
            </a:r>
            <a:r>
              <a:rPr lang="ru-RU" b="1">
                <a:solidFill>
                  <a:srgbClr val="800000"/>
                </a:solidFill>
              </a:rPr>
              <a:t>Аттестации подлежат </a:t>
            </a:r>
            <a:r>
              <a:rPr lang="ru-RU"/>
              <a:t>профессиональные аварийно - спасательные службы, профессиональные аварийно - спасательные формирования, </a:t>
            </a:r>
            <a:r>
              <a:rPr lang="ru-RU" b="1">
                <a:solidFill>
                  <a:srgbClr val="800000"/>
                </a:solidFill>
              </a:rPr>
              <a:t>нештатные аварийно - спасательные формирования</a:t>
            </a:r>
            <a:r>
              <a:rPr lang="ru-RU"/>
              <a:t>, общественные аварийно - спасательные формирования, далее именуются - аварийно - спасательные службы (формирования), и спасатели.</a:t>
            </a:r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2. Аттестация проводится с целью определения возможности выполнения аварийно - спасательными службами (формированиями) и спасателями возложенных на них задач.</a:t>
            </a:r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В ходе аттестации обязательной проверке подлежат профессиональная подготовка работников органов управления и спасателей аварийно - спасательных служб (формирований), их оснащенность аварийно - спасательными средствами и степень готовности к выполнению аварийно - спасательных работ.</a:t>
            </a:r>
          </a:p>
          <a:p>
            <a:pPr algn="r">
              <a:defRPr/>
            </a:pPr>
            <a:r>
              <a:rPr lang="ru-RU" sz="1400" i="1">
                <a:effectLst>
                  <a:outerShdw blurRad="38100" dist="38100" dir="2700000" algn="tl">
                    <a:srgbClr val="FFFFFF"/>
                  </a:outerShdw>
                </a:effectLst>
              </a:rPr>
              <a:t>(Постановление от 22 ноября 1997 г. N 1479 </a:t>
            </a:r>
          </a:p>
          <a:p>
            <a:pPr algn="r">
              <a:defRPr/>
            </a:pPr>
            <a:r>
              <a:rPr lang="ru-RU" sz="1400" i="1">
                <a:effectLst>
                  <a:outerShdw blurRad="38100" dist="38100" dir="2700000" algn="tl">
                    <a:srgbClr val="FFFFFF"/>
                  </a:outerShdw>
                </a:effectLst>
              </a:rPr>
              <a:t>«Об аттестации аварийно - спасательных служб, </a:t>
            </a:r>
          </a:p>
          <a:p>
            <a:pPr algn="r">
              <a:defRPr/>
            </a:pPr>
            <a:r>
              <a:rPr lang="ru-RU" sz="1400" i="1">
                <a:effectLst>
                  <a:outerShdw blurRad="38100" dist="38100" dir="2700000" algn="tl">
                    <a:srgbClr val="FFFFFF"/>
                  </a:outerShdw>
                </a:effectLst>
              </a:rPr>
              <a:t>аварийно - спасательных формирований и спасателей»)</a:t>
            </a:r>
          </a:p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3_Оформление по умолчанию">
  <a:themeElements>
    <a:clrScheme name="13_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3_Оформление по умолчанию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Оформление по умолчанию">
  <a:themeElements>
    <a:clrScheme name="10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Пульс">
  <a:themeElements>
    <a:clrScheme name="1_Пульс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1_Пульс">
      <a:majorFont>
        <a:latin typeface="Times New Roman Cyr"/>
        <a:ea typeface=""/>
        <a:cs typeface=""/>
      </a:majorFont>
      <a:minorFont>
        <a:latin typeface="Times New Roman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ульс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ульс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ульс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ульс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ульс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ульс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Новая презентация">
  <a:themeElements>
    <a:clrScheme name="3_Новая презентаци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Новая презентац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Новая презентац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Новая презентация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Новая презентация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Новая презентация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Новая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Новая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Новая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рек">
  <a:themeElements>
    <a:clrScheme name="Трек 1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FFFFFF"/>
      </a:accent3>
      <a:accent4>
        <a:srgbClr val="000000"/>
      </a:accent4>
      <a:accent5>
        <a:srgbClr val="F6CEAD"/>
      </a:accent5>
      <a:accent6>
        <a:srgbClr val="955A46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ек 1">
        <a:dk1>
          <a:srgbClr val="000000"/>
        </a:dk1>
        <a:lt1>
          <a:srgbClr val="FFFFFF"/>
        </a:lt1>
        <a:dk2>
          <a:srgbClr val="4E3B3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Апекс">
  <a:themeElements>
    <a:clrScheme name="2_Апекс 1">
      <a:dk1>
        <a:srgbClr val="69676D"/>
      </a:dk1>
      <a:lt1>
        <a:srgbClr val="FFFFFF"/>
      </a:lt1>
      <a:dk2>
        <a:srgbClr val="000000"/>
      </a:dk2>
      <a:lt2>
        <a:srgbClr val="C9C2D1"/>
      </a:lt2>
      <a:accent1>
        <a:srgbClr val="CEB966"/>
      </a:accent1>
      <a:accent2>
        <a:srgbClr val="9CB084"/>
      </a:accent2>
      <a:accent3>
        <a:srgbClr val="AAAAAA"/>
      </a:accent3>
      <a:accent4>
        <a:srgbClr val="DADADA"/>
      </a:accent4>
      <a:accent5>
        <a:srgbClr val="E3D9B8"/>
      </a:accent5>
      <a:accent6>
        <a:srgbClr val="8D9F77"/>
      </a:accent6>
      <a:hlink>
        <a:srgbClr val="410082"/>
      </a:hlink>
      <a:folHlink>
        <a:srgbClr val="932968"/>
      </a:folHlink>
    </a:clrScheme>
    <a:fontScheme name="2_Апекс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Апекс 1">
        <a:dk1>
          <a:srgbClr val="69676D"/>
        </a:dk1>
        <a:lt1>
          <a:srgbClr val="FFFFFF"/>
        </a:lt1>
        <a:dk2>
          <a:srgbClr val="000000"/>
        </a:dk2>
        <a:lt2>
          <a:srgbClr val="C9C2D1"/>
        </a:lt2>
        <a:accent1>
          <a:srgbClr val="CEB966"/>
        </a:accent1>
        <a:accent2>
          <a:srgbClr val="9CB084"/>
        </a:accent2>
        <a:accent3>
          <a:srgbClr val="AAAAAA"/>
        </a:accent3>
        <a:accent4>
          <a:srgbClr val="DADADA"/>
        </a:accent4>
        <a:accent5>
          <a:srgbClr val="E3D9B8"/>
        </a:accent5>
        <a:accent6>
          <a:srgbClr val="8D9F77"/>
        </a:accent6>
        <a:hlink>
          <a:srgbClr val="410082"/>
        </a:hlink>
        <a:folHlink>
          <a:srgbClr val="93296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Оформление по умолчанию">
  <a:themeElements>
    <a:clrScheme name="9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Лек 6-4 дем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Лек 6-4 дем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ек 6-4 дем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Лек 6-4 дем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Лек 6-4 дем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Трек">
  <a:themeElements>
    <a:clrScheme name="2_Трек 1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FFFFFF"/>
      </a:accent3>
      <a:accent4>
        <a:srgbClr val="000000"/>
      </a:accent4>
      <a:accent5>
        <a:srgbClr val="F6CEAD"/>
      </a:accent5>
      <a:accent6>
        <a:srgbClr val="955A46"/>
      </a:accent6>
      <a:hlink>
        <a:srgbClr val="AD1F1F"/>
      </a:hlink>
      <a:folHlink>
        <a:srgbClr val="FFC42F"/>
      </a:folHlink>
    </a:clrScheme>
    <a:fontScheme name="2_Трек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Трек 1">
        <a:dk1>
          <a:srgbClr val="000000"/>
        </a:dk1>
        <a:lt1>
          <a:srgbClr val="FFFFFF"/>
        </a:lt1>
        <a:dk2>
          <a:srgbClr val="4E3B3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Оформление по умолчанию">
  <a:themeElements>
    <a:clrScheme name="14_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4_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Синий обелиск">
  <a:themeElements>
    <a:clrScheme name="6_Синий обелиск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6_Синий обелиск">
      <a:majorFont>
        <a:latin typeface="Arial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Синий обелиск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иний обелиск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иний обелиск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иний обелиск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иний обелиск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6_Оформление по умолчанию">
  <a:themeElements>
    <a:clrScheme name="26_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6_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6_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Синий обелиск">
  <a:themeElements>
    <a:clrScheme name="5_Синий обелиск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5_Синий обелиск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Синий обелиск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иний обелиск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иний обелиск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иний обелиск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иний обелиск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Синий обелиск">
  <a:themeElements>
    <a:clrScheme name="12_Синий обелиск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12_Синий обелиск">
      <a:majorFont>
        <a:latin typeface="Arial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Синий обелиск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Синий обелиск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Синий обелиск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Синий обелиск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Синий обелиск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FFFFFF"/>
      </a:accent3>
      <a:accent4>
        <a:srgbClr val="000000"/>
      </a:accent4>
      <a:accent5>
        <a:srgbClr val="FEC3AE"/>
      </a:accent5>
      <a:accent6>
        <a:srgbClr val="6989C4"/>
      </a:accent6>
      <a:hlink>
        <a:srgbClr val="D2611C"/>
      </a:hlink>
      <a:folHlink>
        <a:srgbClr val="3B435B"/>
      </a:folHlink>
    </a:clrScheme>
    <a:fontScheme name="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575F6D"/>
        </a:dk2>
        <a:lt2>
          <a:srgbClr val="FFF39D"/>
        </a:lt2>
        <a:accent1>
          <a:srgbClr val="FE8637"/>
        </a:accent1>
        <a:accent2>
          <a:srgbClr val="7598D9"/>
        </a:accent2>
        <a:accent3>
          <a:srgbClr val="FFFFFF"/>
        </a:accent3>
        <a:accent4>
          <a:srgbClr val="000000"/>
        </a:accent4>
        <a:accent5>
          <a:srgbClr val="FEC3AE"/>
        </a:accent5>
        <a:accent6>
          <a:srgbClr val="6989C4"/>
        </a:accent6>
        <a:hlink>
          <a:srgbClr val="D2611C"/>
        </a:hlink>
        <a:folHlink>
          <a:srgbClr val="3B43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Трек">
  <a:themeElements>
    <a:clrScheme name="5_Трек 1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FFFFFF"/>
      </a:accent3>
      <a:accent4>
        <a:srgbClr val="000000"/>
      </a:accent4>
      <a:accent5>
        <a:srgbClr val="F6CEAD"/>
      </a:accent5>
      <a:accent6>
        <a:srgbClr val="955A46"/>
      </a:accent6>
      <a:hlink>
        <a:srgbClr val="AD1F1F"/>
      </a:hlink>
      <a:folHlink>
        <a:srgbClr val="FFC42F"/>
      </a:folHlink>
    </a:clrScheme>
    <a:fontScheme name="5_Трек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Трек 1">
        <a:dk1>
          <a:srgbClr val="000000"/>
        </a:dk1>
        <a:lt1>
          <a:srgbClr val="FFFFFF"/>
        </a:lt1>
        <a:dk2>
          <a:srgbClr val="4E3B3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Оформление по умолчанию">
  <a:themeElements>
    <a:clrScheme name="3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26_Оформление по умолчанию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3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4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13.xml><?xml version="1.0" encoding="utf-8"?>
<a:themeOverride xmlns:a="http://schemas.openxmlformats.org/drawingml/2006/main">
  <a:clrScheme name="13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14.xml><?xml version="1.0" encoding="utf-8"?>
<a:themeOverride xmlns:a="http://schemas.openxmlformats.org/drawingml/2006/main">
  <a:clrScheme name="13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15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16.xml><?xml version="1.0" encoding="utf-8"?>
<a:themeOverride xmlns:a="http://schemas.openxmlformats.org/drawingml/2006/main">
  <a:clrScheme name="13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17.xml><?xml version="1.0" encoding="utf-8"?>
<a:themeOverride xmlns:a="http://schemas.openxmlformats.org/drawingml/2006/main">
  <a:clrScheme name="13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18.xml><?xml version="1.0" encoding="utf-8"?>
<a:themeOverride xmlns:a="http://schemas.openxmlformats.org/drawingml/2006/main">
  <a:clrScheme name="10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2.xml><?xml version="1.0" encoding="utf-8"?>
<a:themeOverride xmlns:a="http://schemas.openxmlformats.org/drawingml/2006/main">
  <a:clrScheme name="12_Синий обелиск 1">
    <a:dk1>
      <a:srgbClr val="000000"/>
    </a:dk1>
    <a:lt1>
      <a:srgbClr val="FFFFFF"/>
    </a:lt1>
    <a:dk2>
      <a:srgbClr val="0000FF"/>
    </a:dk2>
    <a:lt2>
      <a:srgbClr val="FFCC66"/>
    </a:lt2>
    <a:accent1>
      <a:srgbClr val="00FFFF"/>
    </a:accent1>
    <a:accent2>
      <a:srgbClr val="3366FF"/>
    </a:accent2>
    <a:accent3>
      <a:srgbClr val="AAAAFF"/>
    </a:accent3>
    <a:accent4>
      <a:srgbClr val="DADADA"/>
    </a:accent4>
    <a:accent5>
      <a:srgbClr val="AAFFFF"/>
    </a:accent5>
    <a:accent6>
      <a:srgbClr val="2D5CE7"/>
    </a:accent6>
    <a:hlink>
      <a:srgbClr val="FF0033"/>
    </a:hlink>
    <a:folHlink>
      <a:srgbClr val="FFFF00"/>
    </a:folHlink>
  </a:clrScheme>
</a:themeOverride>
</file>

<file path=ppt/theme/themeOverride20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21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22.xml><?xml version="1.0" encoding="utf-8"?>
<a:themeOverride xmlns:a="http://schemas.openxmlformats.org/drawingml/2006/main">
  <a:clrScheme name="4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3.xml><?xml version="1.0" encoding="utf-8"?>
<a:themeOverride xmlns:a="http://schemas.openxmlformats.org/drawingml/2006/main">
  <a:clrScheme name="4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4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25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26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27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28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29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.xml><?xml version="1.0" encoding="utf-8"?>
<a:themeOverride xmlns:a="http://schemas.openxmlformats.org/drawingml/2006/main">
  <a:clrScheme name="12_Синий обелиск 1">
    <a:dk1>
      <a:srgbClr val="000000"/>
    </a:dk1>
    <a:lt1>
      <a:srgbClr val="FFFFFF"/>
    </a:lt1>
    <a:dk2>
      <a:srgbClr val="0000FF"/>
    </a:dk2>
    <a:lt2>
      <a:srgbClr val="FFCC66"/>
    </a:lt2>
    <a:accent1>
      <a:srgbClr val="00FFFF"/>
    </a:accent1>
    <a:accent2>
      <a:srgbClr val="3366FF"/>
    </a:accent2>
    <a:accent3>
      <a:srgbClr val="AAAAFF"/>
    </a:accent3>
    <a:accent4>
      <a:srgbClr val="DADADA"/>
    </a:accent4>
    <a:accent5>
      <a:srgbClr val="AAFFFF"/>
    </a:accent5>
    <a:accent6>
      <a:srgbClr val="2D5CE7"/>
    </a:accent6>
    <a:hlink>
      <a:srgbClr val="FF0033"/>
    </a:hlink>
    <a:folHlink>
      <a:srgbClr val="FFFF00"/>
    </a:folHlink>
  </a:clrScheme>
</a:themeOverride>
</file>

<file path=ppt/theme/themeOverride30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1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2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3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4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5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6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7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8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39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.xml><?xml version="1.0" encoding="utf-8"?>
<a:themeOverride xmlns:a="http://schemas.openxmlformats.org/drawingml/2006/main">
  <a:clrScheme name="12_Синий обелиск 1">
    <a:dk1>
      <a:srgbClr val="000000"/>
    </a:dk1>
    <a:lt1>
      <a:srgbClr val="FFFFFF"/>
    </a:lt1>
    <a:dk2>
      <a:srgbClr val="0000FF"/>
    </a:dk2>
    <a:lt2>
      <a:srgbClr val="FFCC66"/>
    </a:lt2>
    <a:accent1>
      <a:srgbClr val="00FFFF"/>
    </a:accent1>
    <a:accent2>
      <a:srgbClr val="3366FF"/>
    </a:accent2>
    <a:accent3>
      <a:srgbClr val="AAAAFF"/>
    </a:accent3>
    <a:accent4>
      <a:srgbClr val="DADADA"/>
    </a:accent4>
    <a:accent5>
      <a:srgbClr val="AAFFFF"/>
    </a:accent5>
    <a:accent6>
      <a:srgbClr val="2D5CE7"/>
    </a:accent6>
    <a:hlink>
      <a:srgbClr val="FF0033"/>
    </a:hlink>
    <a:folHlink>
      <a:srgbClr val="FFFF00"/>
    </a:folHlink>
  </a:clrScheme>
</a:themeOverride>
</file>

<file path=ppt/theme/themeOverride40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1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2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3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4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5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6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7.xml><?xml version="1.0" encoding="utf-8"?>
<a:themeOverride xmlns:a="http://schemas.openxmlformats.org/drawingml/2006/main">
  <a:clrScheme name="26_Оформление по умолчанию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8.xml><?xml version="1.0" encoding="utf-8"?>
<a:themeOverride xmlns:a="http://schemas.openxmlformats.org/drawingml/2006/main">
  <a:clrScheme name="3_Новая презентация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9.xml><?xml version="1.0" encoding="utf-8"?>
<a:themeOverride xmlns:a="http://schemas.openxmlformats.org/drawingml/2006/main">
  <a:clrScheme name="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5_Синий обелиск 1">
    <a:dk1>
      <a:srgbClr val="000000"/>
    </a:dk1>
    <a:lt1>
      <a:srgbClr val="FFFFFF"/>
    </a:lt1>
    <a:dk2>
      <a:srgbClr val="0000FF"/>
    </a:dk2>
    <a:lt2>
      <a:srgbClr val="FFCC66"/>
    </a:lt2>
    <a:accent1>
      <a:srgbClr val="00FFFF"/>
    </a:accent1>
    <a:accent2>
      <a:srgbClr val="3366FF"/>
    </a:accent2>
    <a:accent3>
      <a:srgbClr val="AAAAFF"/>
    </a:accent3>
    <a:accent4>
      <a:srgbClr val="DADADA"/>
    </a:accent4>
    <a:accent5>
      <a:srgbClr val="AAFFFF"/>
    </a:accent5>
    <a:accent6>
      <a:srgbClr val="2D5CE7"/>
    </a:accent6>
    <a:hlink>
      <a:srgbClr val="FF0033"/>
    </a:hlink>
    <a:folHlink>
      <a:srgbClr val="FFFF00"/>
    </a:folHlink>
  </a:clrScheme>
</a:themeOverride>
</file>

<file path=ppt/theme/themeOverride50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51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52.xml><?xml version="1.0" encoding="utf-8"?>
<a:themeOverride xmlns:a="http://schemas.openxmlformats.org/drawingml/2006/main">
  <a:clrScheme name="9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3.xml><?xml version="1.0" encoding="utf-8"?>
<a:themeOverride xmlns:a="http://schemas.openxmlformats.org/drawingml/2006/main">
  <a:clrScheme name="9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4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55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56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57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5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2AFAD"/>
    </a:accent3>
    <a:accent4>
      <a:srgbClr val="DADADA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59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5_Синий обелиск 1">
    <a:dk1>
      <a:srgbClr val="000000"/>
    </a:dk1>
    <a:lt1>
      <a:srgbClr val="FFFFFF"/>
    </a:lt1>
    <a:dk2>
      <a:srgbClr val="0000FF"/>
    </a:dk2>
    <a:lt2>
      <a:srgbClr val="FFCC66"/>
    </a:lt2>
    <a:accent1>
      <a:srgbClr val="00FFFF"/>
    </a:accent1>
    <a:accent2>
      <a:srgbClr val="3366FF"/>
    </a:accent2>
    <a:accent3>
      <a:srgbClr val="AAAAFF"/>
    </a:accent3>
    <a:accent4>
      <a:srgbClr val="DADADA"/>
    </a:accent4>
    <a:accent5>
      <a:srgbClr val="AAFFFF"/>
    </a:accent5>
    <a:accent6>
      <a:srgbClr val="2D5CE7"/>
    </a:accent6>
    <a:hlink>
      <a:srgbClr val="FF0033"/>
    </a:hlink>
    <a:folHlink>
      <a:srgbClr val="FFFF00"/>
    </a:folHlink>
  </a:clrScheme>
</a:themeOverride>
</file>

<file path=ppt/theme/themeOverride60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61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62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5_Синий обелиск 1">
    <a:dk1>
      <a:srgbClr val="000000"/>
    </a:dk1>
    <a:lt1>
      <a:srgbClr val="FFFFFF"/>
    </a:lt1>
    <a:dk2>
      <a:srgbClr val="0000FF"/>
    </a:dk2>
    <a:lt2>
      <a:srgbClr val="FFCC66"/>
    </a:lt2>
    <a:accent1>
      <a:srgbClr val="00FFFF"/>
    </a:accent1>
    <a:accent2>
      <a:srgbClr val="3366FF"/>
    </a:accent2>
    <a:accent3>
      <a:srgbClr val="AAAAFF"/>
    </a:accent3>
    <a:accent4>
      <a:srgbClr val="DADADA"/>
    </a:accent4>
    <a:accent5>
      <a:srgbClr val="AAFFFF"/>
    </a:accent5>
    <a:accent6>
      <a:srgbClr val="2D5CE7"/>
    </a:accent6>
    <a:hlink>
      <a:srgbClr val="FF0033"/>
    </a:hlink>
    <a:folHlink>
      <a:srgbClr val="FFFF00"/>
    </a:folHlink>
  </a:clrScheme>
</a:themeOverride>
</file>

<file path=ppt/theme/themeOverride8.xml><?xml version="1.0" encoding="utf-8"?>
<a:themeOverride xmlns:a="http://schemas.openxmlformats.org/drawingml/2006/main">
  <a:clrScheme name="5_Трек 1">
    <a:dk1>
      <a:srgbClr val="000000"/>
    </a:dk1>
    <a:lt1>
      <a:srgbClr val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FFFFFF"/>
    </a:accent3>
    <a:accent4>
      <a:srgbClr val="000000"/>
    </a:accent4>
    <a:accent5>
      <a:srgbClr val="F6CEAD"/>
    </a:accent5>
    <a:accent6>
      <a:srgbClr val="955A46"/>
    </a:accent6>
    <a:hlink>
      <a:srgbClr val="AD1F1F"/>
    </a:hlink>
    <a:folHlink>
      <a:srgbClr val="FFC42F"/>
    </a:folHlink>
  </a:clrScheme>
</a:themeOverride>
</file>

<file path=ppt/theme/themeOverride9.xml><?xml version="1.0" encoding="utf-8"?>
<a:themeOverride xmlns:a="http://schemas.openxmlformats.org/drawingml/2006/main">
  <a:clrScheme name="3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16001</Words>
  <Application>Microsoft Office PowerPoint</Application>
  <PresentationFormat>Экран (4:3)</PresentationFormat>
  <Paragraphs>2255</Paragraphs>
  <Slides>168</Slides>
  <Notes>3</Notes>
  <HiddenSlides>20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19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168</vt:i4>
      </vt:variant>
    </vt:vector>
  </HeadingPairs>
  <TitlesOfParts>
    <vt:vector size="206" baseType="lpstr">
      <vt:lpstr>Arial</vt:lpstr>
      <vt:lpstr>Arial Black</vt:lpstr>
      <vt:lpstr>Arial Unicode MS</vt:lpstr>
      <vt:lpstr>Calibri</vt:lpstr>
      <vt:lpstr>Courier New</vt:lpstr>
      <vt:lpstr>Franklin Gothic Book</vt:lpstr>
      <vt:lpstr>Franklin Gothic Medium</vt:lpstr>
      <vt:lpstr>Impact</vt:lpstr>
      <vt:lpstr>Lucida Sans</vt:lpstr>
      <vt:lpstr>Monotype Sorts</vt:lpstr>
      <vt:lpstr>Times New Roman</vt:lpstr>
      <vt:lpstr>Times New Roman Cyr</vt:lpstr>
      <vt:lpstr>Wingdings</vt:lpstr>
      <vt:lpstr>Wingdings 2</vt:lpstr>
      <vt:lpstr>Wingdings 3</vt:lpstr>
      <vt:lpstr>13_Оформление по умолчанию</vt:lpstr>
      <vt:lpstr>26_Оформление по умолчанию</vt:lpstr>
      <vt:lpstr>5_Синий обелиск</vt:lpstr>
      <vt:lpstr>12_Синий обелиск</vt:lpstr>
      <vt:lpstr>1_Оформление по умолчанию</vt:lpstr>
      <vt:lpstr>Тема Office</vt:lpstr>
      <vt:lpstr>5_Трек</vt:lpstr>
      <vt:lpstr>3_Оформление по умолчанию</vt:lpstr>
      <vt:lpstr>4_Оформление по умолчанию</vt:lpstr>
      <vt:lpstr>10_Оформление по умолчанию</vt:lpstr>
      <vt:lpstr>1_Пульс</vt:lpstr>
      <vt:lpstr>3_Новая презентация</vt:lpstr>
      <vt:lpstr>Трек</vt:lpstr>
      <vt:lpstr>2_Апекс</vt:lpstr>
      <vt:lpstr>9_Оформление по умолчанию</vt:lpstr>
      <vt:lpstr>Лек 6-4 дем</vt:lpstr>
      <vt:lpstr>2_Трек</vt:lpstr>
      <vt:lpstr>14_Оформление по умолчанию</vt:lpstr>
      <vt:lpstr>6_Синий обелиск</vt:lpstr>
      <vt:lpstr>Диаграмма</vt:lpstr>
      <vt:lpstr>Документ</vt:lpstr>
      <vt:lpstr>VISIO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Специальные формирования создаются (вариант)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rsuh</dc:creator>
  <cp:lastModifiedBy>Пользователь Windows</cp:lastModifiedBy>
  <cp:revision>17</cp:revision>
  <dcterms:created xsi:type="dcterms:W3CDTF">2014-01-14T08:09:02Z</dcterms:created>
  <dcterms:modified xsi:type="dcterms:W3CDTF">2022-04-20T05:01:35Z</dcterms:modified>
</cp:coreProperties>
</file>