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59" r:id="rId5"/>
    <p:sldId id="261" r:id="rId6"/>
    <p:sldId id="262" r:id="rId7"/>
    <p:sldId id="270" r:id="rId8"/>
    <p:sldId id="263" r:id="rId9"/>
    <p:sldId id="265" r:id="rId10"/>
    <p:sldId id="266" r:id="rId11"/>
    <p:sldId id="264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45559B-8F9F-D3BF-7D0F-0DA65F132DD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FF89C4-935F-2C35-4944-7DB2C85B2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D5F2C41-4A0A-E9A2-D761-B6BD2B21C0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D9CF5C-C6EE-437D-A121-171E1235C28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3214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053A476-9320-61A5-129A-7A7CC27B06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56AA2D0-E459-6083-A62B-47FEC3886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7C89B9-F2C2-EC12-CFF7-30424A805F0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031D4-3ACF-4F97-BA5B-F34D3032269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421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F1A6B27-0DC1-63E7-681C-65BB9B4D4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0C501F-2852-D091-0BCE-328CE89D3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E0465AD-DC0A-8BCB-0FA5-A5871C8EB8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0E5253-8696-4B2F-87D5-BA122E0C1EF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35990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5316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0014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915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903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08128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4278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052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9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6A41BC1-2475-15F6-F415-5436E4D437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4DC4C6F-E12D-23A5-2BA6-2BB7031B07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23DC0C-2633-F747-7FC3-84883787AD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88085F-7A01-4AFC-8A4E-955A7BB476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6519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14773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1791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3881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BE30AB-F9E6-61DF-BD64-82C5C22DB0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85A757-DFEF-99DE-6E73-033A7FE5D8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9E72705-8C09-D394-41AA-25A5D6E585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659B0-D236-42F0-8019-18B12E7C49A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8143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760055E-D8E4-5021-FA51-DC9B6BF264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B85DB27-9280-497D-E2AC-172352F1A1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80E8607-38C1-02AB-FB1C-FDBAFA0167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18D509-6AE6-4F3C-82A9-60AC7ADBD0F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848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882C922-F8D0-3B57-1709-900EB35E07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F23B4A5-AA2D-B9A4-3A6E-7A8AF93AD8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FAAC9E5-1DAA-8572-8CBE-F13F3DDB90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5E5CDD-63E9-49F5-9D3C-EC159B0EB97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05945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576D97D-AF48-21FA-C619-910A1436B4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E3836BF-A03D-C59D-0020-F11083376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04EADCC-8419-1FE9-9DFF-6DED7FEA061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EA5B4F-D59A-4EAB-8ACA-B9CA34B5D1B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93047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02C40AA-F228-7EA9-ED1B-7FDAE31740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8EEB627-6B51-C534-5ECE-2551534FBD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86DDF72-F97C-7F4B-AA50-F0395D71E60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B05A6B-C47C-421D-8B4F-D7ABFDC6BC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3450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68D0BE3-1899-0458-DFA0-93C6F3CB0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2024D14-7DD2-F8DF-C72A-69539FAACE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91B20BB-AAC0-8AD1-4E46-B12DBA6EF0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B71B0-606B-4EF8-9825-C14019D30C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7469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CFF713-6F45-5CE8-1EE8-0E530B1827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039E1E-84DB-B116-B627-427578DA8F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697890-4C35-A638-1D2F-07758D7D0D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FB6BFB-FD29-475B-A2E5-6D650D7B02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917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DECF705-9826-00D2-7889-0610470E8D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942A729-02AD-E85B-4AD9-F81CEA0CF5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B059823-DAC5-DD72-6115-2D17403095E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9F3E102-4725-1975-402E-3901316BA05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016AEED-3125-22E2-21FD-A96C9AD5E1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FD6676C-FA07-4BCB-924F-1323EB5C095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712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41771-A479-46F9-890E-016FABA65D93}" type="datetimeFigureOut">
              <a:rPr lang="ru-RU" smtClean="0"/>
              <a:pPr/>
              <a:t>13.06.2022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7657C-CCC5-4F45-A662-E7B3C299E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03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861E823-69C3-21B3-75EE-0B7F208CC9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2" y="1322388"/>
            <a:ext cx="8029575" cy="4318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</a:rPr>
              <a:t>Специальность</a:t>
            </a:r>
            <a:r>
              <a:rPr lang="ru-RU" sz="2000" dirty="0">
                <a:latin typeface="Times New Roman" panose="02020603050405020304" pitchFamily="18" charset="0"/>
              </a:rPr>
              <a:t> 01.04.07 – Физика конденсированного состояния</a:t>
            </a:r>
            <a:endParaRPr lang="ru-RU" sz="2000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45B061E-E46C-0516-66A6-7032069AF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90" y="831850"/>
            <a:ext cx="90693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Научный руководитель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  <a:r>
              <a:rPr lang="ru-RU" altLang="ru-RU" sz="2000" dirty="0">
                <a:latin typeface="Times New Roman" panose="02020603050405020304" pitchFamily="18" charset="0"/>
              </a:rPr>
              <a:t>– д.ф.-м.н. Носов Александр Павлович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1960302-B7BF-964B-311B-6460FF4DE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90" y="1962150"/>
            <a:ext cx="81438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Тема работы  </a:t>
            </a:r>
            <a:r>
              <a:rPr lang="ru-RU" altLang="ru-RU" sz="2000" dirty="0">
                <a:latin typeface="Times New Roman" panose="02020603050405020304" pitchFamily="18" charset="0"/>
              </a:rPr>
              <a:t>–  Спиновые волны в тонких пленках слабых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ферромагнетиков</a:t>
            </a:r>
            <a:endParaRPr lang="ru-RU" altLang="ru-RU" sz="2000" dirty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184DDB5C-8C18-9FA6-26D2-050AE55C49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90" y="2897188"/>
            <a:ext cx="8034337" cy="16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Задача текущего года</a:t>
            </a:r>
          </a:p>
          <a:p>
            <a:pPr algn="just" eaLnBrk="1" hangingPunct="1">
              <a:lnSpc>
                <a:spcPct val="150000"/>
              </a:lnSpc>
              <a:buFontTx/>
              <a:buNone/>
            </a:pPr>
            <a:r>
              <a:rPr lang="ru-RU" altLang="ru-RU" sz="1800" dirty="0">
                <a:latin typeface="Times New Roman" panose="02020603050405020304" pitchFamily="18" charset="0"/>
              </a:rPr>
              <a:t>Знакомство с методикой работы и эксплуатацией исследовательского оборудования, проведение серии экспериментов с рабочими образцами и описание полученных результатов.</a:t>
            </a:r>
            <a:endParaRPr lang="ru-RU" altLang="ru-RU" sz="2400" dirty="0">
              <a:solidFill>
                <a:srgbClr val="00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716EDE58-B287-701C-D1D0-968354DEA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90" y="4508500"/>
            <a:ext cx="80343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Результаты, полученные в текущем году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B06F8C-E996-17B4-F992-DAE797A185B0}"/>
              </a:ext>
            </a:extLst>
          </p:cNvPr>
          <p:cNvSpPr txBox="1"/>
          <p:nvPr/>
        </p:nvSpPr>
        <p:spPr>
          <a:xfrm>
            <a:off x="534989" y="5011738"/>
            <a:ext cx="90693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и закреплена методика измерений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BCAEB2A-D696-9164-770E-93469D48B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815" y="1471095"/>
            <a:ext cx="4354185" cy="339015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2A74EE1-4E21-5704-FAA3-B839179E9AFB}"/>
              </a:ext>
            </a:extLst>
          </p:cNvPr>
          <p:cNvSpPr txBox="1"/>
          <p:nvPr/>
        </p:nvSpPr>
        <p:spPr>
          <a:xfrm>
            <a:off x="539750" y="897749"/>
            <a:ext cx="828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полевых зависимостей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668268-2C0D-92EA-0DE9-F10C43858667}"/>
              </a:ext>
            </a:extLst>
          </p:cNvPr>
          <p:cNvSpPr txBox="1"/>
          <p:nvPr/>
        </p:nvSpPr>
        <p:spPr>
          <a:xfrm>
            <a:off x="2224072" y="4795396"/>
            <a:ext cx="728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(а)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3CAABC-A516-255D-8BE5-6981E06AE69C}"/>
              </a:ext>
            </a:extLst>
          </p:cNvPr>
          <p:cNvSpPr txBox="1"/>
          <p:nvPr/>
        </p:nvSpPr>
        <p:spPr>
          <a:xfrm>
            <a:off x="6624908" y="4795396"/>
            <a:ext cx="839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3BA4E9D-1C0E-9209-1730-6DDD66FBEDFA}"/>
              </a:ext>
            </a:extLst>
          </p:cNvPr>
          <p:cNvSpPr txBox="1"/>
          <p:nvPr/>
        </p:nvSpPr>
        <p:spPr>
          <a:xfrm>
            <a:off x="315961" y="5303303"/>
            <a:ext cx="850478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Рис.4 – Сравнение полевых зависимостей. Литературные данные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SMR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(черные кружки) и SMR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(красные квадраты) структуры 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(0001)/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300 K (а) . Данные для нашей структуры 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ориентации. </a:t>
            </a:r>
          </a:p>
        </p:txBody>
      </p:sp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F1FE4164-8FF0-A21B-CDC3-D2C1E5DA0C1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1143409"/>
              </p:ext>
            </p:extLst>
          </p:nvPr>
        </p:nvGraphicFramePr>
        <p:xfrm>
          <a:off x="4425950" y="1082415"/>
          <a:ext cx="5135530" cy="3929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3" imgW="3920760" imgH="3000960" progId="Origin50.Graph">
                  <p:embed/>
                </p:oleObj>
              </mc:Choice>
              <mc:Fallback>
                <p:oleObj name="Graph" r:id="rId3" imgW="3920760" imgH="30009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25950" y="1082415"/>
                        <a:ext cx="5135530" cy="39296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4018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9D457A-E7E0-8175-C2BC-3B8EF2256138}"/>
              </a:ext>
            </a:extLst>
          </p:cNvPr>
          <p:cNvSpPr txBox="1"/>
          <p:nvPr/>
        </p:nvSpPr>
        <p:spPr>
          <a:xfrm>
            <a:off x="615819" y="976940"/>
            <a:ext cx="3621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47B97E-D588-2F52-EBD5-7E603F6C3B21}"/>
              </a:ext>
            </a:extLst>
          </p:cNvPr>
          <p:cNvSpPr txBox="1"/>
          <p:nvPr/>
        </p:nvSpPr>
        <p:spPr>
          <a:xfrm>
            <a:off x="615819" y="1629088"/>
            <a:ext cx="7772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ходе проделанной работы разработана экспериментальная установка и приготовлены образцы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измерений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спин-холловского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магнитосопротивления. 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Чувствительность установки позволяет зафиксировать нужные эффекты. </a:t>
            </a: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образцах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удалось добиться результатов соответствующих литературным данным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структур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Это не связано с недостаточной чувствительностью установки, а обусловлено качеством исследуемых образцов.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Была изучена и апробирована методика измерений и планируется дальнейшая работа с новыми образцами аналогичного состава. </a:t>
            </a:r>
          </a:p>
        </p:txBody>
      </p:sp>
    </p:spTree>
    <p:extLst>
      <p:ext uri="{BB962C8B-B14F-4D97-AF65-F5344CB8AC3E}">
        <p14:creationId xmlns:p14="http://schemas.microsoft.com/office/powerpoint/2010/main" val="31888420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9D457A-E7E0-8175-C2BC-3B8EF2256138}"/>
              </a:ext>
            </a:extLst>
          </p:cNvPr>
          <p:cNvSpPr txBox="1"/>
          <p:nvPr/>
        </p:nvSpPr>
        <p:spPr>
          <a:xfrm>
            <a:off x="615819" y="976940"/>
            <a:ext cx="5915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используемых источников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47B97E-D588-2F52-EBD5-7E603F6C3B21}"/>
              </a:ext>
            </a:extLst>
          </p:cNvPr>
          <p:cNvSpPr txBox="1"/>
          <p:nvPr/>
        </p:nvSpPr>
        <p:spPr>
          <a:xfrm>
            <a:off x="615818" y="1629088"/>
            <a:ext cx="80709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Johanna Fischer, Matthias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Althammer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Nynke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Vlietstra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Hans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Huebl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Sebastian T.B.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Goennenwein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Rudolf Gross, Stephan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Geprägs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Matthias Opel.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Large Spin Hall Magnetoresistance in Antiferromagnetic α−Fe2O3/Pt Heterostructures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/ // 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Phys. Rev. Applied. 2020. V. 13, 014019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DOI:</a:t>
            </a:r>
            <a:r>
              <a:rPr lang="ru-RU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https://doi.org/10.1103/PhysRevApplied.13.014019</a:t>
            </a: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81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E58496F-0D22-83B2-14F8-37FA945A5D9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мультиферроиков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CD41DD1-9AEE-51B2-40B0-15CAD906DB5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8313" y="1309688"/>
            <a:ext cx="8496300" cy="1223962"/>
          </a:xfrm>
        </p:spPr>
        <p:txBody>
          <a:bodyPr>
            <a:normAutofit fontScale="85000" lnSpcReduction="20000"/>
          </a:bodyPr>
          <a:lstStyle/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</a:endParaRPr>
          </a:p>
          <a:p>
            <a:pPr algn="just">
              <a:defRPr/>
            </a:pPr>
            <a:endParaRPr lang="ru-RU" sz="20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endParaRPr lang="en-US" sz="2000" dirty="0">
              <a:latin typeface="Times New Roman" panose="02020603050405020304" pitchFamily="18" charset="0"/>
            </a:endParaRPr>
          </a:p>
          <a:p>
            <a:pPr algn="l" eaLnBrk="1" hangingPunct="1">
              <a:lnSpc>
                <a:spcPct val="80000"/>
              </a:lnSpc>
              <a:defRPr/>
            </a:pPr>
            <a:r>
              <a:rPr lang="ru-RU" sz="2000" dirty="0"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4D02979-63E8-69D6-92FA-7D9FB5402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0125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Публикации</a:t>
            </a:r>
            <a:endParaRPr lang="ru-RU" altLang="ru-RU" sz="2400" dirty="0">
              <a:latin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4416010-E3BC-40D5-D367-D81FF78B20DD}"/>
              </a:ext>
            </a:extLst>
          </p:cNvPr>
          <p:cNvSpPr txBox="1"/>
          <p:nvPr/>
        </p:nvSpPr>
        <p:spPr>
          <a:xfrm>
            <a:off x="539750" y="1502230"/>
            <a:ext cx="81359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Tx/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Статьи</a:t>
            </a:r>
            <a:endParaRPr lang="ru-RU" altLang="ru-RU" sz="2000" dirty="0">
              <a:latin typeface="Times New Roman" panose="02020603050405020304" pitchFamily="18" charset="0"/>
            </a:endParaRPr>
          </a:p>
          <a:p>
            <a:endParaRPr lang="ru-RU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142A61-EC87-AAB1-35C6-67F4588D1E47}"/>
              </a:ext>
            </a:extLst>
          </p:cNvPr>
          <p:cNvSpPr txBox="1"/>
          <p:nvPr/>
        </p:nvSpPr>
        <p:spPr>
          <a:xfrm>
            <a:off x="539750" y="2080728"/>
            <a:ext cx="8135937" cy="2120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/>
              <a:t>1.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Low-frequency resonance in laminated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FeGa-FeCoGa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Metglas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/PZT structures / A. P.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 V.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Gribov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 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Moskvina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 V.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Druzhinin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S.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Dubinin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V. V.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Izyurov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K. A.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Merentsova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M. S.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Artemiev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Diagnostics, Resource and Mechanics of materials and structures. – 2021.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5. – P. 15–23. – DOI: 10.17804/2410-9908.2021.5.015-023. </a:t>
            </a:r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B64FD7E-AA53-4579-BDC2-3A854906AB0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мультиферроиков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68F9ACB-25F9-0D61-5AD7-EF5CDDE609D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9750" y="1268415"/>
            <a:ext cx="8496300" cy="7207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философии</a:t>
            </a:r>
            <a:r>
              <a:rPr lang="ru-RU" altLang="ru-RU" sz="2400" dirty="0">
                <a:latin typeface="Times New Roman" panose="02020603050405020304" pitchFamily="18" charset="0"/>
              </a:rPr>
              <a:t> </a:t>
            </a:r>
          </a:p>
          <a:p>
            <a:pPr algn="just" eaLnBrk="1" hangingPunct="1">
              <a:lnSpc>
                <a:spcPct val="80000"/>
              </a:lnSpc>
            </a:pPr>
            <a:r>
              <a:rPr lang="ru-RU" altLang="ru-RU" sz="2000" dirty="0">
                <a:latin typeface="Times New Roman" panose="02020603050405020304" pitchFamily="18" charset="0"/>
              </a:rPr>
              <a:t>Сдан – «Отлично»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1FB7C218-C14A-70A2-3D56-F15CA78F8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" y="857250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Экзамены</a:t>
            </a:r>
            <a:endParaRPr lang="ru-RU" alt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3" name="Rectangle 6">
            <a:extLst>
              <a:ext uri="{FF2B5EF4-FFF2-40B4-BE49-F238E27FC236}">
                <a16:creationId xmlns:a16="http://schemas.microsoft.com/office/drawing/2014/main" id="{790F1FC9-B6A3-0D74-D01A-AB51657FF7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" y="3309938"/>
            <a:ext cx="8064500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90000"/>
              </a:lnSpc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Участие в грантах</a:t>
            </a:r>
          </a:p>
          <a:p>
            <a:pPr algn="just" fontAlgn="base">
              <a:lnSpc>
                <a:spcPct val="90000"/>
              </a:lnSpc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Не участвовал</a:t>
            </a:r>
          </a:p>
        </p:txBody>
      </p:sp>
      <p:sp>
        <p:nvSpPr>
          <p:cNvPr id="12294" name="Rectangle 7">
            <a:extLst>
              <a:ext uri="{FF2B5EF4-FFF2-40B4-BE49-F238E27FC236}">
                <a16:creationId xmlns:a16="http://schemas.microsoft.com/office/drawing/2014/main" id="{6EC64B14-94D8-B81F-5D1C-73A39F1D0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1989140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иностранному языку</a:t>
            </a:r>
          </a:p>
          <a:p>
            <a:pPr algn="just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Июнь 2023</a:t>
            </a:r>
          </a:p>
        </p:txBody>
      </p:sp>
      <p:sp>
        <p:nvSpPr>
          <p:cNvPr id="12295" name="Rectangle 8">
            <a:extLst>
              <a:ext uri="{FF2B5EF4-FFF2-40B4-BE49-F238E27FC236}">
                <a16:creationId xmlns:a16="http://schemas.microsoft.com/office/drawing/2014/main" id="{E3146237-9F5A-B8C6-A0DA-83BF65179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575" y="4210050"/>
            <a:ext cx="8496300" cy="720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Выступления на конференциях</a:t>
            </a:r>
            <a:r>
              <a:rPr lang="ru-RU" altLang="ru-RU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  <a:p>
            <a:pPr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Не выступал</a:t>
            </a:r>
          </a:p>
        </p:txBody>
      </p:sp>
      <p:sp>
        <p:nvSpPr>
          <p:cNvPr id="12296" name="Rectangle 7">
            <a:extLst>
              <a:ext uri="{FF2B5EF4-FFF2-40B4-BE49-F238E27FC236}">
                <a16:creationId xmlns:a16="http://schemas.microsoft.com/office/drawing/2014/main" id="{B6C9DBB9-29F5-B473-F90C-413954826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2665415"/>
            <a:ext cx="84963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33CC"/>
                </a:solidFill>
                <a:latin typeface="Times New Roman" panose="02020603050405020304" pitchFamily="18" charset="0"/>
              </a:rPr>
              <a:t>Экзамен по специальности 01.04.07</a:t>
            </a:r>
          </a:p>
          <a:p>
            <a:pPr algn="just" fontAlgn="base">
              <a:lnSpc>
                <a:spcPct val="80000"/>
              </a:lnSpc>
              <a:spcAft>
                <a:spcPct val="0"/>
              </a:spcAft>
              <a:buNone/>
            </a:pPr>
            <a:r>
              <a:rPr lang="ru-RU" altLang="ru-RU" sz="2000" dirty="0">
                <a:latin typeface="Times New Roman" panose="02020603050405020304" pitchFamily="18" charset="0"/>
              </a:rPr>
              <a:t>Сентябрь 2024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F7DBE92-5FCF-1691-314F-9867924FF7C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0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</a:t>
            </a:r>
            <a:r>
              <a:rPr lang="ru-RU" altLang="ru-RU" sz="1800" b="1" dirty="0" err="1">
                <a:latin typeface="Times New Roman" panose="02020603050405020304" pitchFamily="18" charset="0"/>
              </a:rPr>
              <a:t>мультиферроиков</a:t>
            </a:r>
            <a:endParaRPr lang="ru-RU" altLang="ru-RU" sz="1800" b="1" dirty="0">
              <a:latin typeface="Times New Roman" panose="02020603050405020304" pitchFamily="18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361EFEB-C135-088E-8809-450F9D2FD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5550" y="549275"/>
            <a:ext cx="64008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Aft>
                <a:spcPct val="0"/>
              </a:spcAft>
              <a:buNone/>
            </a:pPr>
            <a:r>
              <a:rPr lang="ru-RU" altLang="ru-RU" sz="2400">
                <a:solidFill>
                  <a:srgbClr val="0033CC"/>
                </a:solidFill>
                <a:latin typeface="Times New Roman" panose="02020603050405020304" pitchFamily="18" charset="0"/>
              </a:rPr>
              <a:t>Таблица показателей</a:t>
            </a:r>
            <a:endParaRPr lang="ru-RU" altLang="ru-RU" sz="24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8669" name="Group 477">
            <a:extLst>
              <a:ext uri="{FF2B5EF4-FFF2-40B4-BE49-F238E27FC236}">
                <a16:creationId xmlns:a16="http://schemas.microsoft.com/office/drawing/2014/main" id="{F9A9129A-1EA1-FE6C-CA72-7B79BEDDFA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971455"/>
              </p:ext>
            </p:extLst>
          </p:nvPr>
        </p:nvGraphicFramePr>
        <p:xfrm>
          <a:off x="468313" y="985840"/>
          <a:ext cx="8280400" cy="5751509"/>
        </p:xfrm>
        <a:graphic>
          <a:graphicData uri="http://schemas.openxmlformats.org/drawingml/2006/table">
            <a:tbl>
              <a:tblPr/>
              <a:tblGrid>
                <a:gridCol w="525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9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0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7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Баллы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(вышедшие из печати)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изданиях ВАК (принятые в печать)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патент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соавторство в монографии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оформленное ноу-хау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публикации в других изданиях (не тезисы)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международной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351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тезисы доклада на российской конференции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 устным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конференции со стендовым докладом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«отлично»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«хорошо»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сданный на «удовлетворительно» кандидатский экзамен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исполнителя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участие в грантах в качестве: руководителя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079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Общая сумма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5" marB="4571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202EA-1415-828E-3B36-2F0C41F44A90}"/>
              </a:ext>
            </a:extLst>
          </p:cNvPr>
          <p:cNvSpPr txBox="1"/>
          <p:nvPr/>
        </p:nvSpPr>
        <p:spPr>
          <a:xfrm>
            <a:off x="574543" y="3031890"/>
            <a:ext cx="3704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Исследуемые образцы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9D457A-E7E0-8175-C2BC-3B8EF2256138}"/>
              </a:ext>
            </a:extLst>
          </p:cNvPr>
          <p:cNvSpPr txBox="1"/>
          <p:nvPr/>
        </p:nvSpPr>
        <p:spPr>
          <a:xfrm>
            <a:off x="615819" y="976940"/>
            <a:ext cx="3621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Исследуемая область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4B4B8C-C733-BBBC-FEBA-0B751645DB5A}"/>
              </a:ext>
            </a:extLst>
          </p:cNvPr>
          <p:cNvSpPr txBox="1"/>
          <p:nvPr/>
        </p:nvSpPr>
        <p:spPr>
          <a:xfrm>
            <a:off x="615819" y="1554562"/>
            <a:ext cx="800566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Исследовали спин-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холловское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магнитосопротивление (СМС)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тонкопленочных гетероструктурах антиферромагнетик/тяжелый металл при комнатной температуре.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16139C-C712-2876-C3B8-CA5FB8E444EC}"/>
              </a:ext>
            </a:extLst>
          </p:cNvPr>
          <p:cNvSpPr txBox="1"/>
          <p:nvPr/>
        </p:nvSpPr>
        <p:spPr>
          <a:xfrm>
            <a:off x="602757" y="3424480"/>
            <a:ext cx="8005667" cy="2806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объектов исследование были выбраны гетероструктуры тонкопленочных антиферромагнитных 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гематит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полученные магнетронным распылением.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Толщина пленки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20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толщина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– 10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 как в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lang="en-US" sz="20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Phys. Rev. Applied. 2020. V. 13, 014019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установлено, что на структурах с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Pt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наблюдали спиновый эффект Холла 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спин-холловское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магнитосопротивление. </a:t>
            </a:r>
          </a:p>
        </p:txBody>
      </p:sp>
    </p:spTree>
    <p:extLst>
      <p:ext uri="{BB962C8B-B14F-4D97-AF65-F5344CB8AC3E}">
        <p14:creationId xmlns:p14="http://schemas.microsoft.com/office/powerpoint/2010/main" val="2334230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D2202EA-1415-828E-3B36-2F0C41F44A90}"/>
              </a:ext>
            </a:extLst>
          </p:cNvPr>
          <p:cNvSpPr txBox="1"/>
          <p:nvPr/>
        </p:nvSpPr>
        <p:spPr>
          <a:xfrm>
            <a:off x="574543" y="3031890"/>
            <a:ext cx="37042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Прикладная цель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9D457A-E7E0-8175-C2BC-3B8EF2256138}"/>
              </a:ext>
            </a:extLst>
          </p:cNvPr>
          <p:cNvSpPr txBox="1"/>
          <p:nvPr/>
        </p:nvSpPr>
        <p:spPr>
          <a:xfrm>
            <a:off x="574543" y="995601"/>
            <a:ext cx="40494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Фундаментальная цель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B10D58D-D717-744F-382E-80E05199A8CA}"/>
              </a:ext>
            </a:extLst>
          </p:cNvPr>
          <p:cNvSpPr txBox="1"/>
          <p:nvPr/>
        </p:nvSpPr>
        <p:spPr>
          <a:xfrm>
            <a:off x="574543" y="1518821"/>
            <a:ext cx="7841669" cy="113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спинзависящих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явлений в гетероструктурах антиферромагнетик – тяжелый металл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98F9D-0CE0-626B-F141-4B06E6A1B395}"/>
              </a:ext>
            </a:extLst>
          </p:cNvPr>
          <p:cNvSpPr txBox="1"/>
          <p:nvPr/>
        </p:nvSpPr>
        <p:spPr>
          <a:xfrm>
            <a:off x="574542" y="3560679"/>
            <a:ext cx="7841669" cy="16879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полученных результатов в системах для электрической регистрации спиновых токов в антиферромагнетиках в ГГц диапазоне частот</a:t>
            </a:r>
          </a:p>
        </p:txBody>
      </p:sp>
    </p:spTree>
    <p:extLst>
      <p:ext uri="{BB962C8B-B14F-4D97-AF65-F5344CB8AC3E}">
        <p14:creationId xmlns:p14="http://schemas.microsoft.com/office/powerpoint/2010/main" val="3154043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pic>
        <p:nvPicPr>
          <p:cNvPr id="4" name="Рисунок 3" descr="Изображение выглядит как здание, внутренний, с плиткой&#10;&#10;Автоматически созданное описание">
            <a:extLst>
              <a:ext uri="{FF2B5EF4-FFF2-40B4-BE49-F238E27FC236}">
                <a16:creationId xmlns:a16="http://schemas.microsoft.com/office/drawing/2014/main" id="{519A532E-4DBB-3CA0-4A0B-6C4ACFE465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1436686"/>
            <a:ext cx="3248787" cy="3689819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2F29F191-C6DB-8729-8035-7F0974D07F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877" y="1436686"/>
            <a:ext cx="4336373" cy="368981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1C3F462-6B70-B500-EB11-F7764C3D7611}"/>
              </a:ext>
            </a:extLst>
          </p:cNvPr>
          <p:cNvSpPr txBox="1"/>
          <p:nvPr/>
        </p:nvSpPr>
        <p:spPr>
          <a:xfrm>
            <a:off x="539750" y="905817"/>
            <a:ext cx="7839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исследуемых образцов</a:t>
            </a:r>
            <a:r>
              <a:rPr lang="en-US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2400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Fe2O3/Ta</a:t>
            </a:r>
            <a:endParaRPr lang="ru-RU" sz="2400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ABC07F-89D3-D7FA-F563-B1257506996E}"/>
              </a:ext>
            </a:extLst>
          </p:cNvPr>
          <p:cNvSpPr txBox="1"/>
          <p:nvPr/>
        </p:nvSpPr>
        <p:spPr>
          <a:xfrm>
            <a:off x="1949539" y="5191765"/>
            <a:ext cx="42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248A29-D997-7742-3141-0DA7E14B6640}"/>
              </a:ext>
            </a:extLst>
          </p:cNvPr>
          <p:cNvSpPr txBox="1"/>
          <p:nvPr/>
        </p:nvSpPr>
        <p:spPr>
          <a:xfrm>
            <a:off x="6282107" y="5191765"/>
            <a:ext cx="307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B867F4-255C-AA95-EE25-35C66FE2EDF1}"/>
              </a:ext>
            </a:extLst>
          </p:cNvPr>
          <p:cNvSpPr txBox="1"/>
          <p:nvPr/>
        </p:nvSpPr>
        <p:spPr>
          <a:xfrm>
            <a:off x="393700" y="5561456"/>
            <a:ext cx="8064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Рис.1 – Топология образца (а). Черные прямоугольники - контактные площадки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Ширина токового проводника – 198,73 мкм, потенциальных – 99,72 мкм(б).  </a:t>
            </a:r>
          </a:p>
        </p:txBody>
      </p:sp>
    </p:spTree>
    <p:extLst>
      <p:ext uri="{BB962C8B-B14F-4D97-AF65-F5344CB8AC3E}">
        <p14:creationId xmlns:p14="http://schemas.microsoft.com/office/powerpoint/2010/main" val="3244941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1C36A1E-F16D-67F7-9F24-CC52A5D2D8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953" y="1267081"/>
            <a:ext cx="4645816" cy="38929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11DF2E-A35F-A94D-9070-30FB578EE62C}"/>
              </a:ext>
            </a:extLst>
          </p:cNvPr>
          <p:cNvSpPr txBox="1"/>
          <p:nvPr/>
        </p:nvSpPr>
        <p:spPr>
          <a:xfrm>
            <a:off x="539750" y="796287"/>
            <a:ext cx="828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 ориентации и угловая зависимость для структуры </a:t>
            </a:r>
            <a:r>
              <a:rPr lang="en-US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aFe2O3/Pt [1]</a:t>
            </a:r>
            <a:endParaRPr lang="ru-RU" dirty="0">
              <a:solidFill>
                <a:srgbClr val="00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9D4655-1413-B119-EEA2-EDB240D9B656}"/>
              </a:ext>
            </a:extLst>
          </p:cNvPr>
          <p:cNvSpPr txBox="1"/>
          <p:nvPr/>
        </p:nvSpPr>
        <p:spPr>
          <a:xfrm>
            <a:off x="539750" y="5160032"/>
            <a:ext cx="82809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Рис.2 – Угловая зависимость спин-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холловского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магнитосопротивления структуры 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 α-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/Pt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Внешнее магнитное поле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ориентировано в трех разных плоскостях: а) в плоскости пленки (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угол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α), (b) перпендикулярно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плоскости пленки и направлению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тока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oopj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β), и (c) перпендикулярно плоскости пленки и вдоль направления тока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oopt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,γ). Вектор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обозначает нормаль к плоскости пленки.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Продольное сопротивление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ρ</a:t>
            </a:r>
            <a:r>
              <a:rPr lang="en-US" sz="1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300 К и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 =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Тл для всех трех ориентаций: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(черные кружки),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oopj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(синие квадраты) 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oopt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(зеленые треугольники). Черная линия соответствует данным 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соответствии с формулой в (1), синяя и зеленая линии только экспериментальные данные.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4BF8142-1CF0-49F9-2513-D16E73301843}"/>
                  </a:ext>
                </a:extLst>
              </p:cNvPr>
              <p:cNvSpPr txBox="1"/>
              <p:nvPr/>
            </p:nvSpPr>
            <p:spPr>
              <a:xfrm>
                <a:off x="4969074" y="1078569"/>
                <a:ext cx="3735973" cy="41034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 </a:t>
                </a:r>
                <a:r>
                  <a:rPr lang="ru-RU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и </a:t>
                </a:r>
                <a:r>
                  <a:rPr lang="en-US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ru-RU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оба тяжелые металлы с большим спин-орбитальным взаимодействием</a:t>
                </a:r>
                <a:r>
                  <a:rPr lang="en-US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algn="just"/>
                <a:endParaRPr lang="ru-RU" sz="1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Максимальный эффект исходя из графиков наблюдается в геометрии когда поле ориентировано в плоскости пленки. </a:t>
                </a:r>
                <a:endParaRPr lang="en-US" sz="1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sz="1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При направлении поля вдоль направления тока наблюдается минимум, перпендикулярно току максимум</a:t>
                </a:r>
                <a:r>
                  <a:rPr lang="en-US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1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endParaRPr lang="ru-RU" sz="1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el-GR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n-US" sz="17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long</a:t>
                </a:r>
                <a:r>
                  <a:rPr lang="en-US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l-GR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ρ</a:t>
                </a:r>
                <a:r>
                  <a:rPr lang="el-GR" sz="1700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l-GR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170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sz="17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𝜌</m:t>
                        </m:r>
                        <m:r>
                          <a:rPr lang="el-GR" sz="1700" i="1" baseline="-250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17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l-GR" sz="17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l-GR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(1 − </a:t>
                </a:r>
                <a:r>
                  <a:rPr lang="en-US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cos 2</a:t>
                </a:r>
                <a:r>
                  <a:rPr lang="el-GR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α)</a:t>
                </a:r>
                <a:r>
                  <a:rPr lang="ru-RU" sz="1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  (1)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4BF8142-1CF0-49F9-2513-D16E733018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074" y="1078569"/>
                <a:ext cx="3735973" cy="4103496"/>
              </a:xfrm>
              <a:prstGeom prst="rect">
                <a:avLst/>
              </a:prstGeom>
              <a:blipFill>
                <a:blip r:embed="rId3"/>
                <a:stretch>
                  <a:fillRect l="-979" t="-446" r="-11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060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9857FF5-9F23-5C81-82D7-DFB24059B1F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9750" y="188913"/>
            <a:ext cx="7772400" cy="647700"/>
          </a:xfrm>
        </p:spPr>
        <p:txBody>
          <a:bodyPr/>
          <a:lstStyle/>
          <a:p>
            <a:pPr eaLnBrk="1" hangingPunct="1"/>
            <a:r>
              <a:rPr lang="ru-RU" altLang="ru-RU" sz="1800" b="1" dirty="0">
                <a:latin typeface="Times New Roman" panose="02020603050405020304" pitchFamily="18" charset="0"/>
              </a:rPr>
              <a:t>Аспирант 1 года обучения Артемьев Михаил Сергеевич</a:t>
            </a:r>
            <a:br>
              <a:rPr lang="ru-RU" altLang="ru-RU" sz="1800" b="1" dirty="0">
                <a:latin typeface="Times New Roman" panose="02020603050405020304" pitchFamily="18" charset="0"/>
              </a:rPr>
            </a:br>
            <a:r>
              <a:rPr lang="ru-RU" altLang="ru-RU" sz="1800" b="1" dirty="0">
                <a:latin typeface="Times New Roman" panose="02020603050405020304" pitchFamily="18" charset="0"/>
              </a:rPr>
              <a:t>лаборатории нанокомпозитных мультиферроиков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1C36A1E-F16D-67F7-9F24-CC52A5D2D8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6653"/>
          <a:stretch/>
        </p:blipFill>
        <p:spPr>
          <a:xfrm>
            <a:off x="0" y="1716885"/>
            <a:ext cx="4749382" cy="360959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E11DF2E-A35F-A94D-9070-30FB578EE62C}"/>
              </a:ext>
            </a:extLst>
          </p:cNvPr>
          <p:cNvSpPr txBox="1"/>
          <p:nvPr/>
        </p:nvSpPr>
        <p:spPr>
          <a:xfrm>
            <a:off x="539750" y="897749"/>
            <a:ext cx="8280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угловых зависимостей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9D4655-1413-B119-EEA2-EDB240D9B656}"/>
              </a:ext>
            </a:extLst>
          </p:cNvPr>
          <p:cNvSpPr txBox="1"/>
          <p:nvPr/>
        </p:nvSpPr>
        <p:spPr>
          <a:xfrm>
            <a:off x="539750" y="5776279"/>
            <a:ext cx="82809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Рис.3 – Сравнение данных из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(а), наши экспериментальные данные для </a:t>
            </a:r>
            <a:r>
              <a:rPr lang="el-G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α-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/Ta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ориентации (б). 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35466AD-1268-6515-0376-8FDEEEB021D5}"/>
              </a:ext>
            </a:extLst>
          </p:cNvPr>
          <p:cNvSpPr txBox="1"/>
          <p:nvPr/>
        </p:nvSpPr>
        <p:spPr>
          <a:xfrm>
            <a:off x="2160087" y="5345811"/>
            <a:ext cx="429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7C8498-2F94-F431-C02A-04EC756D8CF7}"/>
              </a:ext>
            </a:extLst>
          </p:cNvPr>
          <p:cNvSpPr txBox="1"/>
          <p:nvPr/>
        </p:nvSpPr>
        <p:spPr>
          <a:xfrm>
            <a:off x="7205055" y="5326475"/>
            <a:ext cx="3079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2F9D5A80-9EFE-81F0-7CB7-22FF11718854}"/>
              </a:ext>
            </a:extLst>
          </p:cNvPr>
          <p:cNvSpPr/>
          <p:nvPr/>
        </p:nvSpPr>
        <p:spPr>
          <a:xfrm>
            <a:off x="5094514" y="1156996"/>
            <a:ext cx="205274" cy="369332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DD4E41F-29A9-B952-D174-C4064C7E88D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9623626"/>
              </p:ext>
            </p:extLst>
          </p:nvPr>
        </p:nvGraphicFramePr>
        <p:xfrm>
          <a:off x="4680245" y="1418537"/>
          <a:ext cx="5049621" cy="3926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Graph" r:id="rId3" imgW="4031640" imgH="3085560" progId="Origin50.Graph">
                  <p:embed/>
                </p:oleObj>
              </mc:Choice>
              <mc:Fallback>
                <p:oleObj name="Graph" r:id="rId3" imgW="4031640" imgH="3085560" progId="Origin50.Graph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80245" y="1418537"/>
                        <a:ext cx="5049621" cy="39265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9290851"/>
      </p:ext>
    </p:extLst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1089</Words>
  <Application>Microsoft Office PowerPoint</Application>
  <PresentationFormat>Экран (4:3)</PresentationFormat>
  <Paragraphs>148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Times New Roman</vt:lpstr>
      <vt:lpstr>Оформление по умолчанию</vt:lpstr>
      <vt:lpstr>Тема Office</vt:lpstr>
      <vt:lpstr>Graph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  <vt:lpstr>Аспирант 1 года обучения Артемьев Михаил Сергеевич лаборатории нанокомпозитных мультиферроиков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 1 года обучения Артемьев Михаил Сергеевич лаборатории нанокомпозитных мультиферроиков</dc:title>
  <dc:creator>Михаил Артемьев</dc:creator>
  <cp:lastModifiedBy>Михаил Артемьев</cp:lastModifiedBy>
  <cp:revision>18</cp:revision>
  <dcterms:created xsi:type="dcterms:W3CDTF">2022-05-23T09:24:58Z</dcterms:created>
  <dcterms:modified xsi:type="dcterms:W3CDTF">2022-06-13T19:14:20Z</dcterms:modified>
</cp:coreProperties>
</file>