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08" r:id="rId3"/>
    <p:sldId id="320" r:id="rId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04" autoAdjust="0"/>
  </p:normalViewPr>
  <p:slideViewPr>
    <p:cSldViewPr>
      <p:cViewPr varScale="1">
        <p:scale>
          <a:sx n="115" d="100"/>
          <a:sy n="115" d="100"/>
        </p:scale>
        <p:origin x="14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13.10.2025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54853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1908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smtClean="0">
                <a:latin typeface="Times New Roman" panose="02020603050405020304" pitchFamily="18" charset="0"/>
              </a:rPr>
              <a:t>Барташевич Александр Михайлович, 3 год </a:t>
            </a:r>
            <a:r>
              <a:rPr lang="ru-RU" altLang="ru-RU" sz="2000" b="1" dirty="0">
                <a:latin typeface="Times New Roman" panose="02020603050405020304" pitchFamily="18" charset="0"/>
              </a:rPr>
              <a:t>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1124744"/>
            <a:ext cx="7200800" cy="36004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ts val="0"/>
              </a:spcAft>
            </a:pPr>
            <a:r>
              <a:rPr lang="ru-RU" sz="2000" b="1" kern="1200" dirty="0" smtClean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 smtClean="0">
                <a:latin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8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1.3.12 – физика магнитных явлений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99592" y="692696"/>
            <a:ext cx="7787208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руководитель: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к</a:t>
            </a:r>
            <a:r>
              <a:rPr lang="ru-RU" altLang="ru-RU" sz="20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</a:rPr>
              <a:t>.ф.-</a:t>
            </a:r>
            <a:r>
              <a:rPr lang="ru-RU" altLang="ru-RU" sz="2000" b="1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</a:rPr>
              <a:t>м.н. </a:t>
            </a:r>
            <a:r>
              <a:rPr lang="ru-RU" altLang="ru-RU" sz="20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</a:rPr>
              <a:t>Герасимов Евгений Германович</a:t>
            </a:r>
            <a:endParaRPr lang="ru-RU" altLang="ru-RU" sz="20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3E9B2DCA-B070-4782-A515-C3AB5F0A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pPr/>
              <a:t>1</a:t>
            </a:fld>
            <a:endParaRPr lang="ru-RU" sz="2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9512" y="1916831"/>
            <a:ext cx="8568952" cy="446449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Английский язык – отлично</a:t>
            </a: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Философия – хорошо</a:t>
            </a:r>
            <a:endParaRPr lang="en-US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Экзамен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специальности –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отлично</a:t>
            </a:r>
          </a:p>
          <a:p>
            <a:pPr marL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исследования: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Магнитные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свойства и структура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нестехиометрических 	фаз 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Лавеса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основе редкоземельных </a:t>
            </a:r>
            <a:r>
              <a:rPr lang="ru-RU" sz="20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20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3d переходных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металлов</a:t>
            </a: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467544" y="980728"/>
            <a:ext cx="8034337" cy="53277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(тезисы, статьи,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технических наук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акты внедрения) по результатам исследования за все время обучения в аспирантуре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(сортировка по дате публикации, новые - вверху)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1600" dirty="0">
                <a:solidFill>
                  <a:srgbClr val="000000"/>
                </a:solidFill>
              </a:rPr>
              <a:t>[1] </a:t>
            </a:r>
            <a:r>
              <a:rPr lang="en-US" sz="1600" dirty="0">
                <a:solidFill>
                  <a:srgbClr val="000000"/>
                </a:solidFill>
              </a:rPr>
              <a:t>A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>
                <a:solidFill>
                  <a:srgbClr val="000000"/>
                </a:solidFill>
              </a:rPr>
              <a:t>M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 err="1">
                <a:solidFill>
                  <a:srgbClr val="000000"/>
                </a:solidFill>
              </a:rPr>
              <a:t>Bartashevich</a:t>
            </a:r>
            <a:r>
              <a:rPr lang="ru-RU" sz="1600" dirty="0">
                <a:solidFill>
                  <a:srgbClr val="000000"/>
                </a:solidFill>
              </a:rPr>
              <a:t>, </a:t>
            </a:r>
            <a:r>
              <a:rPr lang="en-US" sz="1600" dirty="0">
                <a:solidFill>
                  <a:srgbClr val="000000"/>
                </a:solidFill>
              </a:rPr>
              <a:t>E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>
                <a:solidFill>
                  <a:srgbClr val="000000"/>
                </a:solidFill>
              </a:rPr>
              <a:t>G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 err="1">
                <a:solidFill>
                  <a:srgbClr val="000000"/>
                </a:solidFill>
              </a:rPr>
              <a:t>Gerasimov</a:t>
            </a:r>
            <a:r>
              <a:rPr lang="ru-RU" sz="1600" dirty="0">
                <a:solidFill>
                  <a:srgbClr val="000000"/>
                </a:solidFill>
              </a:rPr>
              <a:t>, </a:t>
            </a:r>
            <a:r>
              <a:rPr lang="en-US" sz="1600" dirty="0">
                <a:solidFill>
                  <a:srgbClr val="000000"/>
                </a:solidFill>
              </a:rPr>
              <a:t>N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>
                <a:solidFill>
                  <a:srgbClr val="000000"/>
                </a:solidFill>
              </a:rPr>
              <a:t>V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 err="1">
                <a:solidFill>
                  <a:srgbClr val="000000"/>
                </a:solidFill>
              </a:rPr>
              <a:t>Mushnikov</a:t>
            </a:r>
            <a:r>
              <a:rPr lang="ru-RU" sz="1600" dirty="0">
                <a:solidFill>
                  <a:srgbClr val="000000"/>
                </a:solidFill>
              </a:rPr>
              <a:t>, </a:t>
            </a:r>
            <a:r>
              <a:rPr lang="en-US" sz="1600" dirty="0">
                <a:solidFill>
                  <a:srgbClr val="000000"/>
                </a:solidFill>
              </a:rPr>
              <a:t>A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>
                <a:solidFill>
                  <a:srgbClr val="000000"/>
                </a:solidFill>
              </a:rPr>
              <a:t>A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 err="1">
                <a:solidFill>
                  <a:srgbClr val="000000"/>
                </a:solidFill>
              </a:rPr>
              <a:t>Inishev</a:t>
            </a:r>
            <a:r>
              <a:rPr lang="ru-RU" sz="1600" dirty="0">
                <a:solidFill>
                  <a:srgbClr val="000000"/>
                </a:solidFill>
              </a:rPr>
              <a:t>, </a:t>
            </a:r>
            <a:r>
              <a:rPr lang="en-US" sz="1600" dirty="0">
                <a:solidFill>
                  <a:srgbClr val="000000"/>
                </a:solidFill>
              </a:rPr>
              <a:t>P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>
                <a:solidFill>
                  <a:srgbClr val="000000"/>
                </a:solidFill>
              </a:rPr>
              <a:t>B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 err="1">
                <a:solidFill>
                  <a:srgbClr val="000000"/>
                </a:solidFill>
              </a:rPr>
              <a:t>Terentev</a:t>
            </a:r>
            <a:r>
              <a:rPr lang="ru-RU" sz="1600" dirty="0">
                <a:solidFill>
                  <a:srgbClr val="000000"/>
                </a:solidFill>
              </a:rPr>
              <a:t>, </a:t>
            </a:r>
            <a:r>
              <a:rPr lang="en-US" sz="1600" dirty="0">
                <a:solidFill>
                  <a:srgbClr val="000000"/>
                </a:solidFill>
              </a:rPr>
              <a:t>D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>
                <a:solidFill>
                  <a:srgbClr val="000000"/>
                </a:solidFill>
              </a:rPr>
              <a:t>A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 err="1">
                <a:solidFill>
                  <a:srgbClr val="000000"/>
                </a:solidFill>
              </a:rPr>
              <a:t>Kolodkin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  <a:r>
              <a:rPr lang="en-US" sz="1600" dirty="0">
                <a:solidFill>
                  <a:srgbClr val="000000"/>
                </a:solidFill>
              </a:rPr>
              <a:t>  Structural and </a:t>
            </a:r>
            <a:r>
              <a:rPr lang="en-US" sz="1600" dirty="0" err="1">
                <a:solidFill>
                  <a:srgbClr val="000000"/>
                </a:solidFill>
              </a:rPr>
              <a:t>magnetoelastic</a:t>
            </a:r>
            <a:r>
              <a:rPr lang="en-US" sz="1600" dirty="0">
                <a:solidFill>
                  <a:srgbClr val="000000"/>
                </a:solidFill>
              </a:rPr>
              <a:t> properties of non-stoichiometric TbFe</a:t>
            </a:r>
            <a:r>
              <a:rPr lang="en-US" sz="1600" baseline="-25000" dirty="0">
                <a:solidFill>
                  <a:srgbClr val="000000"/>
                </a:solidFill>
              </a:rPr>
              <a:t>2</a:t>
            </a:r>
            <a:r>
              <a:rPr lang="en-US" sz="1600" dirty="0">
                <a:solidFill>
                  <a:srgbClr val="000000"/>
                </a:solidFill>
              </a:rPr>
              <a:t>Mn</a:t>
            </a:r>
            <a:r>
              <a:rPr lang="en-US" sz="1600" i="1" baseline="-25000" dirty="0">
                <a:solidFill>
                  <a:srgbClr val="000000"/>
                </a:solidFill>
              </a:rPr>
              <a:t>x</a:t>
            </a:r>
            <a:r>
              <a:rPr lang="en-US" sz="1600" dirty="0">
                <a:solidFill>
                  <a:srgbClr val="000000"/>
                </a:solidFill>
              </a:rPr>
              <a:t> Laves phase. // Journal of Alloys and Compounds — 2022. — Vol. 923. — pp. 166360. </a:t>
            </a:r>
            <a:r>
              <a:rPr lang="ru-RU" sz="1600" dirty="0">
                <a:solidFill>
                  <a:srgbClr val="000000"/>
                </a:solidFill>
              </a:rPr>
              <a:t>(</a:t>
            </a:r>
            <a:r>
              <a:rPr lang="en-US" sz="1600" dirty="0" err="1">
                <a:solidFill>
                  <a:srgbClr val="000000"/>
                </a:solidFill>
              </a:rPr>
              <a:t>WoS</a:t>
            </a:r>
            <a:r>
              <a:rPr lang="ru-RU" sz="1600" dirty="0">
                <a:solidFill>
                  <a:srgbClr val="000000"/>
                </a:solidFill>
              </a:rPr>
              <a:t>, ВАК).</a:t>
            </a:r>
          </a:p>
          <a:p>
            <a:pPr lvl="0"/>
            <a:r>
              <a:rPr lang="ru-RU" sz="1600" dirty="0">
                <a:solidFill>
                  <a:srgbClr val="000000"/>
                </a:solidFill>
              </a:rPr>
              <a:t>[2] </a:t>
            </a:r>
            <a:r>
              <a:rPr lang="ru-RU" sz="1600" dirty="0" err="1">
                <a:solidFill>
                  <a:srgbClr val="000000"/>
                </a:solidFill>
              </a:rPr>
              <a:t>A.M.Bartashevich</a:t>
            </a:r>
            <a:r>
              <a:rPr lang="ru-RU" sz="1600" dirty="0">
                <a:solidFill>
                  <a:srgbClr val="000000"/>
                </a:solidFill>
              </a:rPr>
              <a:t>, </a:t>
            </a:r>
            <a:r>
              <a:rPr lang="ru-RU" sz="1600" dirty="0" err="1">
                <a:solidFill>
                  <a:srgbClr val="000000"/>
                </a:solidFill>
              </a:rPr>
              <a:t>E.G.Gerasimov</a:t>
            </a:r>
            <a:r>
              <a:rPr lang="ru-RU" sz="1600" dirty="0">
                <a:solidFill>
                  <a:srgbClr val="000000"/>
                </a:solidFill>
              </a:rPr>
              <a:t>, </a:t>
            </a:r>
            <a:r>
              <a:rPr lang="ru-RU" sz="1600" dirty="0" err="1">
                <a:solidFill>
                  <a:srgbClr val="000000"/>
                </a:solidFill>
              </a:rPr>
              <a:t>P.B.Terentev</a:t>
            </a:r>
            <a:r>
              <a:rPr lang="ru-RU" sz="1600" dirty="0">
                <a:solidFill>
                  <a:srgbClr val="000000"/>
                </a:solidFill>
              </a:rPr>
              <a:t>, </a:t>
            </a:r>
            <a:r>
              <a:rPr lang="ru-RU" sz="1600" dirty="0" err="1">
                <a:solidFill>
                  <a:srgbClr val="000000"/>
                </a:solidFill>
              </a:rPr>
              <a:t>A.A.Inishev</a:t>
            </a:r>
            <a:r>
              <a:rPr lang="ru-RU" sz="1600" dirty="0">
                <a:solidFill>
                  <a:srgbClr val="000000"/>
                </a:solidFill>
              </a:rPr>
              <a:t>, </a:t>
            </a:r>
            <a:r>
              <a:rPr lang="ru-RU" sz="1600" dirty="0" err="1">
                <a:solidFill>
                  <a:srgbClr val="000000"/>
                </a:solidFill>
              </a:rPr>
              <a:t>N.V.Mushnikov</a:t>
            </a:r>
            <a:r>
              <a:rPr lang="ru-RU" sz="1600" dirty="0">
                <a:solidFill>
                  <a:srgbClr val="000000"/>
                </a:solidFill>
              </a:rPr>
              <a:t>, </a:t>
            </a:r>
            <a:r>
              <a:rPr lang="ru-RU" sz="1600" dirty="0" err="1">
                <a:solidFill>
                  <a:srgbClr val="000000"/>
                </a:solidFill>
              </a:rPr>
              <a:t>D.S.Neznakhin</a:t>
            </a:r>
            <a:r>
              <a:rPr lang="ru-RU" sz="1600" dirty="0">
                <a:solidFill>
                  <a:srgbClr val="000000"/>
                </a:solidFill>
              </a:rPr>
              <a:t>, </a:t>
            </a:r>
            <a:r>
              <a:rPr lang="ru-RU" sz="1600" dirty="0" err="1">
                <a:solidFill>
                  <a:srgbClr val="000000"/>
                </a:solidFill>
              </a:rPr>
              <a:t>S.G.Titova</a:t>
            </a:r>
            <a:r>
              <a:rPr lang="ru-RU" sz="1600" dirty="0">
                <a:solidFill>
                  <a:srgbClr val="000000"/>
                </a:solidFill>
              </a:rPr>
              <a:t>, T.V. </a:t>
            </a:r>
            <a:r>
              <a:rPr lang="ru-RU" sz="1600" dirty="0" err="1">
                <a:solidFill>
                  <a:srgbClr val="000000"/>
                </a:solidFill>
              </a:rPr>
              <a:t>Kuznetsova</a:t>
            </a:r>
            <a:r>
              <a:rPr lang="ru-RU" sz="1600" dirty="0">
                <a:solidFill>
                  <a:srgbClr val="000000"/>
                </a:solidFill>
              </a:rPr>
              <a:t>. </a:t>
            </a:r>
            <a:r>
              <a:rPr lang="en-US" sz="1600" dirty="0">
                <a:solidFill>
                  <a:srgbClr val="000000"/>
                </a:solidFill>
              </a:rPr>
              <a:t>Non-stoichiometric TbFe</a:t>
            </a:r>
            <a:r>
              <a:rPr lang="en-US" sz="1600" baseline="-25000" dirty="0">
                <a:solidFill>
                  <a:srgbClr val="000000"/>
                </a:solidFill>
              </a:rPr>
              <a:t>2</a:t>
            </a:r>
            <a:r>
              <a:rPr lang="en-US" sz="1600" dirty="0">
                <a:solidFill>
                  <a:srgbClr val="000000"/>
                </a:solidFill>
              </a:rPr>
              <a:t>Mn</a:t>
            </a:r>
            <a:r>
              <a:rPr lang="en-US" sz="1600" i="1" baseline="-25000" dirty="0">
                <a:solidFill>
                  <a:srgbClr val="000000"/>
                </a:solidFill>
              </a:rPr>
              <a:t>x</a:t>
            </a:r>
            <a:r>
              <a:rPr lang="en-US" sz="1600" dirty="0">
                <a:solidFill>
                  <a:srgbClr val="000000"/>
                </a:solidFill>
              </a:rPr>
              <a:t> compounds: Magnetic anisotropy, </a:t>
            </a:r>
            <a:r>
              <a:rPr lang="en-US" sz="1600" dirty="0" err="1">
                <a:solidFill>
                  <a:srgbClr val="000000"/>
                </a:solidFill>
              </a:rPr>
              <a:t>magnetostriction</a:t>
            </a:r>
            <a:r>
              <a:rPr lang="en-US" sz="1600" dirty="0">
                <a:solidFill>
                  <a:srgbClr val="000000"/>
                </a:solidFill>
              </a:rPr>
              <a:t> and thermal expansion. // Journal of Alloys and Compounds — 2024. — Vol. 975. — pp. 173023. </a:t>
            </a:r>
            <a:r>
              <a:rPr lang="ru-RU" sz="1600" dirty="0">
                <a:solidFill>
                  <a:srgbClr val="000000"/>
                </a:solidFill>
              </a:rPr>
              <a:t>(</a:t>
            </a:r>
            <a:r>
              <a:rPr lang="en-US" sz="1600" dirty="0" err="1">
                <a:solidFill>
                  <a:srgbClr val="000000"/>
                </a:solidFill>
              </a:rPr>
              <a:t>WoS</a:t>
            </a:r>
            <a:r>
              <a:rPr lang="ru-RU" sz="1600" dirty="0">
                <a:solidFill>
                  <a:srgbClr val="000000"/>
                </a:solidFill>
              </a:rPr>
              <a:t>, ВАК</a:t>
            </a:r>
            <a:r>
              <a:rPr lang="ru-RU" sz="1600" dirty="0" smtClean="0">
                <a:solidFill>
                  <a:srgbClr val="000000"/>
                </a:solidFill>
              </a:rPr>
              <a:t>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/>
              <a:t>[3] А. М. Барташевич, В. А. Ваганов, Е. Г. Герасимов, П. Б. Терентьев, Н. В. Мушников, А. А. Инишев, В. С. Гавико, Д. А. Колодкин. СТРУКТУРНЫЕ И МАГНИТНЫЕ </a:t>
            </a:r>
            <a:r>
              <a:rPr lang="ru-RU" sz="1600" dirty="0" smtClean="0"/>
              <a:t>СВОЙСТВА НЕСТЕХИОМЕТРИЧЕСКИХ СОЕДИНЕНИЙ </a:t>
            </a:r>
            <a:r>
              <a:rPr lang="en-US" sz="1600" dirty="0" smtClean="0"/>
              <a:t>Tb</a:t>
            </a:r>
            <a:r>
              <a:rPr lang="ru-RU" sz="1600" baseline="-25000" dirty="0" smtClean="0"/>
              <a:t>0.27</a:t>
            </a:r>
            <a:r>
              <a:rPr lang="en-US" sz="1600" dirty="0" err="1" smtClean="0"/>
              <a:t>Dy</a:t>
            </a:r>
            <a:r>
              <a:rPr lang="ru-RU" sz="1600" baseline="-25000" dirty="0" smtClean="0"/>
              <a:t>0.73</a:t>
            </a:r>
            <a:r>
              <a:rPr lang="en-US" sz="1600" dirty="0" smtClean="0"/>
              <a:t>Fe</a:t>
            </a:r>
            <a:r>
              <a:rPr lang="ru-RU" sz="1600" baseline="-25000" dirty="0" smtClean="0"/>
              <a:t>1.9</a:t>
            </a:r>
            <a:r>
              <a:rPr lang="en-US" sz="1600" dirty="0" err="1" smtClean="0"/>
              <a:t>Mn</a:t>
            </a:r>
            <a:r>
              <a:rPr lang="en-US" sz="1600" i="1" baseline="-25000" dirty="0" err="1" smtClean="0"/>
              <a:t>x</a:t>
            </a:r>
            <a:r>
              <a:rPr lang="ru-RU" sz="1600" dirty="0" smtClean="0"/>
              <a:t>. // </a:t>
            </a:r>
            <a:r>
              <a:rPr lang="en-US" sz="1600" dirty="0" smtClean="0"/>
              <a:t>Physics of Metals and Metallography</a:t>
            </a:r>
            <a:r>
              <a:rPr lang="ru-RU" sz="1600" dirty="0" smtClean="0"/>
              <a:t>— 2025. — </a:t>
            </a:r>
            <a:r>
              <a:rPr lang="en-US" sz="1600" dirty="0" smtClean="0"/>
              <a:t>Vol</a:t>
            </a:r>
            <a:r>
              <a:rPr lang="ru-RU" sz="1600" dirty="0" smtClean="0"/>
              <a:t>. 126. — </a:t>
            </a:r>
            <a:r>
              <a:rPr lang="en-US" sz="1600" dirty="0" smtClean="0"/>
              <a:t>pp</a:t>
            </a:r>
            <a:r>
              <a:rPr lang="ru-RU" sz="1600" dirty="0" smtClean="0"/>
              <a:t>. 1555-6190. (</a:t>
            </a:r>
            <a:r>
              <a:rPr lang="en-US" sz="1600" dirty="0" err="1" smtClean="0"/>
              <a:t>WoS</a:t>
            </a:r>
            <a:r>
              <a:rPr lang="ru-RU" sz="1600" dirty="0" smtClean="0"/>
              <a:t>, ВАК)</a:t>
            </a:r>
          </a:p>
          <a:p>
            <a:r>
              <a:rPr lang="en-US" sz="1600" dirty="0" smtClean="0"/>
              <a:t>[</a:t>
            </a:r>
            <a:r>
              <a:rPr lang="en-US" sz="1600" dirty="0"/>
              <a:t>4] A.A. Inishev, E.G. Gerasimov, A.M. Bartashevich, P.B. Terentev, V.S. Gaviko, N.V. Mushnikov, Non-stoichiometric ErFe</a:t>
            </a:r>
            <a:r>
              <a:rPr lang="en-US" sz="1600" baseline="-25000" dirty="0"/>
              <a:t>2</a:t>
            </a:r>
            <a:r>
              <a:rPr lang="en-US" sz="1600" dirty="0"/>
              <a:t>Mn</a:t>
            </a:r>
            <a:r>
              <a:rPr lang="en-US" sz="1600" i="1" dirty="0"/>
              <a:t>x</a:t>
            </a:r>
            <a:r>
              <a:rPr lang="en-US" sz="1600" dirty="0"/>
              <a:t> compounds: Structure, magnetic, magnetoelastic and magnetothermal properties, Journal of Alloys and Compounds, — 2023. — Vol. 968. — pp. 172186. (</a:t>
            </a:r>
            <a:r>
              <a:rPr lang="en-US" sz="1600" dirty="0" err="1"/>
              <a:t>WoS</a:t>
            </a:r>
            <a:r>
              <a:rPr lang="en-US" sz="1600" dirty="0"/>
              <a:t>, </a:t>
            </a:r>
            <a:r>
              <a:rPr lang="ru-RU" sz="1600" dirty="0"/>
              <a:t>ВАК</a:t>
            </a:r>
            <a:r>
              <a:rPr lang="en-US" sz="1600" dirty="0" smtClean="0"/>
              <a:t>).</a:t>
            </a:r>
          </a:p>
          <a:p>
            <a:endParaRPr lang="ru-RU" sz="1600" dirty="0"/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92150" y="341313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kern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Барташевич Александр Михайлович, 3 год обучения </a:t>
            </a:r>
            <a:endParaRPr lang="ru-RU" altLang="ru-RU" sz="2000" b="1" kern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72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467544" y="980728"/>
            <a:ext cx="8034337" cy="53277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(тезисы, статьи,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технических наук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акты внедрения) по результатам исследования за все время обучения в аспирантуре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(сортировка по дате публикации, новые - вверху)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/>
              <a:t>Тезисы:</a:t>
            </a:r>
          </a:p>
          <a:p>
            <a:r>
              <a:rPr lang="ru-RU" sz="1600" dirty="0"/>
              <a:t>[5] А.М. Барташевич, Е.Г. Герасимов, Н.В. Мушников, А.А. Инишев, П.Б. Терентьев, В.С. Гавико, Д.А. Колодкин, Н.А. Кулеш. Структурные и магнитострикционные свойства нестехиометрических фаз Лавеса TbFe</a:t>
            </a:r>
            <a:r>
              <a:rPr lang="ru-RU" sz="1600" baseline="-25000" dirty="0"/>
              <a:t>2</a:t>
            </a:r>
            <a:r>
              <a:rPr lang="ru-RU" sz="1600" dirty="0"/>
              <a:t>Mn</a:t>
            </a:r>
            <a:r>
              <a:rPr lang="ru-RU" sz="1600" i="1" baseline="-25000" dirty="0"/>
              <a:t>x</a:t>
            </a:r>
            <a:r>
              <a:rPr lang="ru-RU" sz="1600" dirty="0"/>
              <a:t>. Заседание секции “Магнетизм” Научного совета РАН по физике конденсированных сред (Институт физических проблем им. П. Л. </a:t>
            </a:r>
            <a:r>
              <a:rPr lang="ru-RU" sz="1600" dirty="0" err="1"/>
              <a:t>Капицы</a:t>
            </a:r>
            <a:r>
              <a:rPr lang="ru-RU" sz="1600" dirty="0"/>
              <a:t> РАН). Москва, 2022, с. 2.</a:t>
            </a:r>
          </a:p>
          <a:p>
            <a:r>
              <a:rPr lang="ru-RU" sz="1600" dirty="0"/>
              <a:t>[6] А. М. Барташевич, Е. Г. Герасимов, Н. В. Мушников, А. А. Инишев, П. Б. Терентьев, В. С. Гавико, Д. А. Колодкин, Н. А. Кулеш СТРУКТУРНЫЕ И МАГНИТОСТРИКЦИОННЫЕ СВОЙСТВА НЕСТЕХИОМЕТРИЧЕСКИХ ФАЗ ЛАВЕСА TbFe</a:t>
            </a:r>
            <a:r>
              <a:rPr lang="ru-RU" sz="1600" baseline="-25000" dirty="0"/>
              <a:t>2</a:t>
            </a:r>
            <a:r>
              <a:rPr lang="ru-RU" sz="1600" dirty="0"/>
              <a:t>Mn</a:t>
            </a:r>
            <a:r>
              <a:rPr lang="en-US" sz="1600" i="1" baseline="-25000" dirty="0"/>
              <a:t>x</a:t>
            </a:r>
            <a:r>
              <a:rPr lang="ru-RU" sz="1600" dirty="0"/>
              <a:t>. I ВСЕРОССИЙСКАЯ ШКОЛА ПО ПРОБЛЕМАМ ИССЛЕДОВАНИЙ В СИЛЬНЫХ И СВЕРХСИЛЬНЫХ МАГНИТНЫХ ПОЛЯХ (Саров), 2023. С. 23.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92150" y="341313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kern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Барташевич Александр Михайлович, 3 год обучения </a:t>
            </a:r>
            <a:endParaRPr lang="ru-RU" altLang="ru-RU" sz="2000" b="1" kern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87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3717</TotalTime>
  <Words>334</Words>
  <Application>Microsoft Office PowerPoint</Application>
  <PresentationFormat>Экран (4:3)</PresentationFormat>
  <Paragraphs>25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Оформление по умолчанию</vt:lpstr>
      <vt:lpstr>Барташевич Александр Михайлович, 3 год обучения </vt:lpstr>
      <vt:lpstr>Презентация PowerPoint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219</cp:revision>
  <dcterms:created xsi:type="dcterms:W3CDTF">2012-04-17T05:54:14Z</dcterms:created>
  <dcterms:modified xsi:type="dcterms:W3CDTF">2025-10-13T08:48:41Z</dcterms:modified>
</cp:coreProperties>
</file>