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-11798300" y="-11796712"/>
            <a:ext cx="11796712" cy="1249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df58dd289_2_16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2df58dd289_2_16:notes"/>
          <p:cNvSpPr/>
          <p:nvPr>
            <p:ph idx="2" type="sldImg"/>
          </p:nvPr>
        </p:nvSpPr>
        <p:spPr>
          <a:xfrm>
            <a:off x="-11798300" y="-11796712"/>
            <a:ext cx="11796600" cy="1249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df58dd289_2_26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2df58dd289_2_26:notes"/>
          <p:cNvSpPr/>
          <p:nvPr>
            <p:ph idx="2" type="sldImg"/>
          </p:nvPr>
        </p:nvSpPr>
        <p:spPr>
          <a:xfrm>
            <a:off x="-11798300" y="-11796712"/>
            <a:ext cx="11796600" cy="1249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8:notes"/>
          <p:cNvSpPr/>
          <p:nvPr>
            <p:ph idx="2" type="sldImg"/>
          </p:nvPr>
        </p:nvSpPr>
        <p:spPr>
          <a:xfrm>
            <a:off x="-11798300" y="-11796712"/>
            <a:ext cx="11796712" cy="1249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-11798300" y="-11796712"/>
            <a:ext cx="11796712" cy="1249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/>
          <p:nvPr>
            <p:ph idx="2" type="sldImg"/>
          </p:nvPr>
        </p:nvSpPr>
        <p:spPr>
          <a:xfrm>
            <a:off x="-14227175" y="-11796712"/>
            <a:ext cx="16656050" cy="1249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df58dd289_2_83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2df58dd289_2_83:notes"/>
          <p:cNvSpPr/>
          <p:nvPr>
            <p:ph idx="2" type="sldImg"/>
          </p:nvPr>
        </p:nvSpPr>
        <p:spPr>
          <a:xfrm>
            <a:off x="-11798300" y="-11796712"/>
            <a:ext cx="11796600" cy="1249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/>
          <p:nvPr>
            <p:ph idx="2" type="sldImg"/>
          </p:nvPr>
        </p:nvSpPr>
        <p:spPr>
          <a:xfrm>
            <a:off x="-14227175" y="-11796712"/>
            <a:ext cx="16656050" cy="1249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8" name="Google Shape;218;p3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e6ec0b7d3_0_7:notes"/>
          <p:cNvSpPr/>
          <p:nvPr>
            <p:ph idx="2" type="sldImg"/>
          </p:nvPr>
        </p:nvSpPr>
        <p:spPr>
          <a:xfrm>
            <a:off x="-14227175" y="-11796712"/>
            <a:ext cx="16656000" cy="1249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0" name="Google Shape;230;g12e6ec0b7d3_0_7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:notes"/>
          <p:cNvSpPr/>
          <p:nvPr>
            <p:ph idx="2" type="sldImg"/>
          </p:nvPr>
        </p:nvSpPr>
        <p:spPr>
          <a:xfrm>
            <a:off x="-11798300" y="-11796712"/>
            <a:ext cx="11796712" cy="1249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457200" y="1600200"/>
            <a:ext cx="8226425" cy="452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 rot="5400000">
            <a:off x="4731544" y="2170907"/>
            <a:ext cx="5848350" cy="205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 rot="5400000">
            <a:off x="542132" y="189707"/>
            <a:ext cx="5848350" cy="6018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 rot="5400000">
            <a:off x="2309019" y="-251619"/>
            <a:ext cx="4522787" cy="822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8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57200" y="1600200"/>
            <a:ext cx="4037013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646613" y="1600200"/>
            <a:ext cx="4037012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00200"/>
            <a:ext cx="8226425" cy="452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1063/5.0032316" TargetMode="External"/><Relationship Id="rId4" Type="http://schemas.openxmlformats.org/officeDocument/2006/relationships/hyperlink" Target="https://doi.org/10.1063/5.003297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539750" y="188912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года обучения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Батуева Анастасия Владимировна</a:t>
            </a:r>
            <a:br>
              <a:rPr b="1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539750" y="1322387"/>
            <a:ext cx="802957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04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.11 –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Физика магнитных явлений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534987" y="831850"/>
            <a:ext cx="906938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Научный руководитель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.т.н.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Василенко Ольга Николаевна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534987" y="1962150"/>
            <a:ext cx="814387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работы 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Намагничивающие устройства для многоцелевых систем магнитной структуроскопиии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534987" y="2897187"/>
            <a:ext cx="803433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 текущего года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Моделирование приставного трехполюсного электромагнита при отсутствии объекта контроля и при его наличии.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 теоретических и экспериментальных исследований распределения магнитных полей и потоков, анализ полученных данных.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537400" y="4819800"/>
            <a:ext cx="80343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Результаты, полученные в текущем году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Корректность модельных исследований подтверждена экспериментально, информация о распределении магнитных полей и потоков, полученная в результате выполненной работы, должна быть учтена при разработке методик и средств контроля и диагностики массивных объектов.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/>
        </p:nvSpPr>
        <p:spPr>
          <a:xfrm>
            <a:off x="539750" y="19050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7" name="Google Shape;2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50" y="1789800"/>
            <a:ext cx="4109725" cy="32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/>
          <p:nvPr/>
        </p:nvSpPr>
        <p:spPr>
          <a:xfrm>
            <a:off x="4744950" y="3597175"/>
            <a:ext cx="632100" cy="64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22"/>
          <p:cNvPicPr preferRelativeResize="0"/>
          <p:nvPr/>
        </p:nvPicPr>
        <p:blipFill rotWithShape="1">
          <a:blip r:embed="rId4">
            <a:alphaModFix/>
          </a:blip>
          <a:srcRect b="1181" l="8403" r="5493" t="7252"/>
          <a:stretch/>
        </p:blipFill>
        <p:spPr>
          <a:xfrm>
            <a:off x="4744950" y="1737113"/>
            <a:ext cx="4234625" cy="338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2"/>
          <p:cNvSpPr/>
          <p:nvPr/>
        </p:nvSpPr>
        <p:spPr>
          <a:xfrm>
            <a:off x="4631750" y="1840175"/>
            <a:ext cx="632100" cy="64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"/>
          <p:cNvSpPr txBox="1"/>
          <p:nvPr/>
        </p:nvSpPr>
        <p:spPr>
          <a:xfrm>
            <a:off x="-873" y="5711475"/>
            <a:ext cx="4413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вид модели трехполюсного электромагнита с массивным объектом контроля (размеры 170x100x34мм)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4752975" y="5665275"/>
            <a:ext cx="409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Распределение индукции магнитного поля при силе тока в обмотках 0.3А в плоскости ХY</a:t>
            </a:r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8433350" y="1613100"/>
            <a:ext cx="641400" cy="63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 txBox="1"/>
          <p:nvPr/>
        </p:nvSpPr>
        <p:spPr>
          <a:xfrm>
            <a:off x="539750" y="19050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9" name="Google Shape;2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5" y="1637563"/>
            <a:ext cx="4102249" cy="368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100" y="1625263"/>
            <a:ext cx="4010575" cy="360747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3"/>
          <p:cNvSpPr txBox="1"/>
          <p:nvPr/>
        </p:nvSpPr>
        <p:spPr>
          <a:xfrm>
            <a:off x="129948" y="5797600"/>
            <a:ext cx="8592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Зависимость нормальной составляющей напряженности магнитного поля от координаты в межполюсном пространстве трехполюсного электромагнита, намагничивающего массивный ОК при силе тока в обмотках а) 0.3А и б) 3А</a:t>
            </a:r>
            <a:endParaRPr sz="1600"/>
          </a:p>
        </p:txBody>
      </p:sp>
      <p:sp>
        <p:nvSpPr>
          <p:cNvPr id="272" name="Google Shape;272;p23"/>
          <p:cNvSpPr txBox="1"/>
          <p:nvPr/>
        </p:nvSpPr>
        <p:spPr>
          <a:xfrm>
            <a:off x="871850" y="53974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 sz="1600"/>
          </a:p>
        </p:txBody>
      </p:sp>
      <p:sp>
        <p:nvSpPr>
          <p:cNvPr id="273" name="Google Shape;273;p23"/>
          <p:cNvSpPr txBox="1"/>
          <p:nvPr/>
        </p:nvSpPr>
        <p:spPr>
          <a:xfrm>
            <a:off x="5584675" y="53974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/>
        </p:nvSpPr>
        <p:spPr>
          <a:xfrm>
            <a:off x="1403350" y="2781300"/>
            <a:ext cx="6716712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0" i="0" lang="en-US" sz="5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539750" y="188912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971550" y="776287"/>
            <a:ext cx="6400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Апробация работы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95287" y="1208087"/>
            <a:ext cx="8496300" cy="190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Тезисы докладов на международных конференциях </a:t>
            </a:r>
            <a:endParaRPr/>
          </a:p>
          <a:p>
            <a:pPr indent="-34290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А.В.Бызов. О возможности магнитной маркировки бурильных труб [Текст] / А.В.Бызов, В.Н.Костин, А.В.Батуева // VII Международная молодежная научная конференция Физика. Технологии. Инновации (ФТИ-2020), Екатеринбург, 18-22 мая, 2020: Тез.докл.-Екатеринбург:УРФУ.- 157 c.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С.Г.Сандомирский. О возможностях построения и применения обобщенных магнитных параметров твердометрии сталей после закалки и отпуска [Текст] / С.Г.Сандомирский, О.Н.Василенко, В.Н.Костин, Н.П.Лукиных, А.В.Батуева // VII Международная молодежная научная конференция Физика. Технологии. Инновации (ФТИ-2020), Екатеринбург, 18-22 мая, 2020: Тез.докл.-Екатеринбург:УРФУ.- 141 c.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39762" y="4624375"/>
            <a:ext cx="84963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Статьи</a:t>
            </a:r>
            <a:endParaRPr/>
          </a:p>
          <a:p>
            <a:pPr indent="-11430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 ability of the magnetic marking of drill pipes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[Текст] / A. V. Byzov, V. N. Kostin, A. V. Batueva // AIP Conference Proceedings. — 2020. — V. 2313. — P. 40015—40021.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About the possibilities of construction and application of the generalized magnetic parameters of steel hardometry after hardening and release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[Текст] / S. G. Sandomirskii, V. N. Kostin, O. N. Vasilenko, N. P. Lukinikh, A. V. Batueva // AIP Conference Proceedings. — 2020. — V. 2313. — P. 30030—30036.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539750" y="188912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20700" y="908050"/>
            <a:ext cx="8496300" cy="122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Выступления на конференциях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Сделано докладов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стендовый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539750" y="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225550" y="549275"/>
            <a:ext cx="6400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показателей</a:t>
            </a:r>
            <a:endParaRPr/>
          </a:p>
        </p:txBody>
      </p:sp>
      <p:grpSp>
        <p:nvGrpSpPr>
          <p:cNvPr id="89" name="Google Shape;89;p16"/>
          <p:cNvGrpSpPr/>
          <p:nvPr/>
        </p:nvGrpSpPr>
        <p:grpSpPr>
          <a:xfrm>
            <a:off x="468312" y="985837"/>
            <a:ext cx="7561125" cy="5749924"/>
            <a:chOff x="295" y="621"/>
            <a:chExt cx="5215" cy="3622"/>
          </a:xfrm>
        </p:grpSpPr>
        <p:sp>
          <p:nvSpPr>
            <p:cNvPr id="90" name="Google Shape;90;p16"/>
            <p:cNvSpPr txBox="1"/>
            <p:nvPr/>
          </p:nvSpPr>
          <p:spPr>
            <a:xfrm>
              <a:off x="295" y="621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Показатель</a:t>
              </a:r>
              <a:endParaRPr/>
            </a:p>
          </p:txBody>
        </p:sp>
        <p:sp>
          <p:nvSpPr>
            <p:cNvPr id="91" name="Google Shape;91;p16"/>
            <p:cNvSpPr txBox="1"/>
            <p:nvPr/>
          </p:nvSpPr>
          <p:spPr>
            <a:xfrm>
              <a:off x="3603" y="621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Баллы</a:t>
              </a:r>
              <a:endParaRPr/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4214" y="621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Кол-во</a:t>
              </a:r>
              <a:endParaRPr/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4863" y="621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Сумма</a:t>
              </a:r>
              <a:endParaRPr/>
            </a:p>
          </p:txBody>
        </p:sp>
        <p:sp>
          <p:nvSpPr>
            <p:cNvPr id="94" name="Google Shape;94;p16"/>
            <p:cNvSpPr txBox="1"/>
            <p:nvPr/>
          </p:nvSpPr>
          <p:spPr>
            <a:xfrm>
              <a:off x="295" y="815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публикации в изданиях ВАК (вышедшие из печати)</a:t>
              </a:r>
              <a:endParaRPr/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3603" y="815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/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4214" y="815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97" name="Google Shape;97;p16"/>
            <p:cNvSpPr txBox="1"/>
            <p:nvPr/>
          </p:nvSpPr>
          <p:spPr>
            <a:xfrm>
              <a:off x="4863" y="815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40</a:t>
              </a:r>
              <a:endParaRPr/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295" y="1009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публикации в изданиях ВАК (принятые в печать)</a:t>
              </a:r>
              <a:endParaRPr/>
            </a:p>
          </p:txBody>
        </p:sp>
        <p:sp>
          <p:nvSpPr>
            <p:cNvPr id="99" name="Google Shape;99;p16"/>
            <p:cNvSpPr txBox="1"/>
            <p:nvPr/>
          </p:nvSpPr>
          <p:spPr>
            <a:xfrm>
              <a:off x="3603" y="1009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4214" y="1009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4863" y="1009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295" y="1203"/>
              <a:ext cx="3306" cy="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свидетельство о программах для ЭВМ, зарегистрированных в установленном порядке</a:t>
              </a:r>
              <a:endParaRPr/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3603" y="1203"/>
              <a:ext cx="609" cy="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/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4214" y="1203"/>
              <a:ext cx="647" cy="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4863" y="1203"/>
              <a:ext cx="645" cy="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06" name="Google Shape;106;p16"/>
            <p:cNvSpPr txBox="1"/>
            <p:nvPr/>
          </p:nvSpPr>
          <p:spPr>
            <a:xfrm>
              <a:off x="295" y="1528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патент</a:t>
              </a:r>
              <a:endParaRPr/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3603" y="1528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/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4214" y="1528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4863" y="1528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295" y="1723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соавторство в монографии</a:t>
              </a:r>
              <a:endParaRPr/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3603" y="1723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4214" y="1723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4863" y="1723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295" y="1916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оформленное ноу-хау</a:t>
              </a: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3603" y="1916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4214" y="1916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4863" y="1916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295" y="2110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публикации в других изданиях (не тезисы)</a:t>
              </a: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3603" y="2110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4214" y="2110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4863" y="2110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295" y="2304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тезисы доклада на международной конференции</a:t>
              </a: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3603" y="2304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4214" y="2304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4863" y="2304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295" y="2498"/>
              <a:ext cx="3306" cy="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тезисы доклада на российской конференции</a:t>
              </a:r>
              <a:endParaRPr/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3603" y="2498"/>
              <a:ext cx="609" cy="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4214" y="2498"/>
              <a:ext cx="647" cy="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4863" y="2498"/>
              <a:ext cx="645" cy="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295" y="2691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участие в конференции с устным докладом</a:t>
              </a: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3603" y="2691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4214" y="2691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4863" y="2691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295" y="2885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участие в конференции со стендовым докладом</a:t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3603" y="2885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4214" y="2885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4863" y="2885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295" y="3079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сданный на «отлично» кандидатский экзамен</a:t>
              </a:r>
              <a:endParaRPr/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3603" y="3079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4214" y="3079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4863" y="3079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42" name="Google Shape;142;p16"/>
            <p:cNvSpPr txBox="1"/>
            <p:nvPr/>
          </p:nvSpPr>
          <p:spPr>
            <a:xfrm>
              <a:off x="295" y="3273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сданный на «хорошо» кандидатский экзамен</a:t>
              </a: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3603" y="3273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4214" y="3273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4863" y="3273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295" y="3467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сданный на «удовлетворительно» кандидатский экзамен</a:t>
              </a:r>
              <a:endParaRPr/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3603" y="3467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4214" y="3467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4863" y="3467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295" y="3661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участие в грантах в качестве: исполнителя</a:t>
              </a:r>
              <a:endParaRPr/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3603" y="3661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4214" y="3661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4863" y="3661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295" y="3855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участие в грантах в качестве: руководителя</a:t>
              </a:r>
              <a:endParaRPr/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3603" y="3855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4214" y="3855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4863" y="3855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295" y="4049"/>
              <a:ext cx="33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Общая сумма</a:t>
              </a:r>
              <a:endParaRPr/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3603" y="4049"/>
              <a:ext cx="609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4214" y="4049"/>
              <a:ext cx="647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4863" y="4049"/>
              <a:ext cx="6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51</a:t>
              </a:r>
              <a:endParaRPr/>
            </a:p>
          </p:txBody>
        </p:sp>
        <p:cxnSp>
          <p:nvCxnSpPr>
            <p:cNvPr id="162" name="Google Shape;162;p16"/>
            <p:cNvCxnSpPr/>
            <p:nvPr/>
          </p:nvCxnSpPr>
          <p:spPr>
            <a:xfrm>
              <a:off x="3603" y="621"/>
              <a:ext cx="0" cy="362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3" name="Google Shape;163;p16"/>
            <p:cNvCxnSpPr/>
            <p:nvPr/>
          </p:nvCxnSpPr>
          <p:spPr>
            <a:xfrm>
              <a:off x="4214" y="621"/>
              <a:ext cx="0" cy="362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4" name="Google Shape;164;p16"/>
            <p:cNvCxnSpPr/>
            <p:nvPr/>
          </p:nvCxnSpPr>
          <p:spPr>
            <a:xfrm>
              <a:off x="4863" y="621"/>
              <a:ext cx="0" cy="362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5" name="Google Shape;165;p16"/>
            <p:cNvCxnSpPr/>
            <p:nvPr/>
          </p:nvCxnSpPr>
          <p:spPr>
            <a:xfrm>
              <a:off x="295" y="815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6" name="Google Shape;166;p16"/>
            <p:cNvCxnSpPr/>
            <p:nvPr/>
          </p:nvCxnSpPr>
          <p:spPr>
            <a:xfrm>
              <a:off x="295" y="1009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7" name="Google Shape;167;p16"/>
            <p:cNvCxnSpPr/>
            <p:nvPr/>
          </p:nvCxnSpPr>
          <p:spPr>
            <a:xfrm>
              <a:off x="295" y="1203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8" name="Google Shape;168;p16"/>
            <p:cNvCxnSpPr/>
            <p:nvPr/>
          </p:nvCxnSpPr>
          <p:spPr>
            <a:xfrm>
              <a:off x="295" y="1528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9" name="Google Shape;169;p16"/>
            <p:cNvCxnSpPr/>
            <p:nvPr/>
          </p:nvCxnSpPr>
          <p:spPr>
            <a:xfrm>
              <a:off x="295" y="1723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0" name="Google Shape;170;p16"/>
            <p:cNvCxnSpPr/>
            <p:nvPr/>
          </p:nvCxnSpPr>
          <p:spPr>
            <a:xfrm>
              <a:off x="295" y="1916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1" name="Google Shape;171;p16"/>
            <p:cNvCxnSpPr/>
            <p:nvPr/>
          </p:nvCxnSpPr>
          <p:spPr>
            <a:xfrm>
              <a:off x="295" y="2110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2" name="Google Shape;172;p16"/>
            <p:cNvCxnSpPr/>
            <p:nvPr/>
          </p:nvCxnSpPr>
          <p:spPr>
            <a:xfrm>
              <a:off x="295" y="2304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3" name="Google Shape;173;p16"/>
            <p:cNvCxnSpPr/>
            <p:nvPr/>
          </p:nvCxnSpPr>
          <p:spPr>
            <a:xfrm>
              <a:off x="295" y="2498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4" name="Google Shape;174;p16"/>
            <p:cNvCxnSpPr/>
            <p:nvPr/>
          </p:nvCxnSpPr>
          <p:spPr>
            <a:xfrm>
              <a:off x="295" y="2691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5" name="Google Shape;175;p16"/>
            <p:cNvCxnSpPr/>
            <p:nvPr/>
          </p:nvCxnSpPr>
          <p:spPr>
            <a:xfrm>
              <a:off x="295" y="2885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6" name="Google Shape;176;p16"/>
            <p:cNvCxnSpPr/>
            <p:nvPr/>
          </p:nvCxnSpPr>
          <p:spPr>
            <a:xfrm>
              <a:off x="295" y="3079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7" name="Google Shape;177;p16"/>
            <p:cNvCxnSpPr/>
            <p:nvPr/>
          </p:nvCxnSpPr>
          <p:spPr>
            <a:xfrm>
              <a:off x="295" y="3273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8" name="Google Shape;178;p16"/>
            <p:cNvCxnSpPr/>
            <p:nvPr/>
          </p:nvCxnSpPr>
          <p:spPr>
            <a:xfrm>
              <a:off x="295" y="3467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9" name="Google Shape;179;p16"/>
            <p:cNvCxnSpPr/>
            <p:nvPr/>
          </p:nvCxnSpPr>
          <p:spPr>
            <a:xfrm>
              <a:off x="295" y="3661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0" name="Google Shape;180;p16"/>
            <p:cNvCxnSpPr/>
            <p:nvPr/>
          </p:nvCxnSpPr>
          <p:spPr>
            <a:xfrm>
              <a:off x="295" y="3855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1" name="Google Shape;181;p16"/>
            <p:cNvCxnSpPr/>
            <p:nvPr/>
          </p:nvCxnSpPr>
          <p:spPr>
            <a:xfrm>
              <a:off x="295" y="4049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2" name="Google Shape;182;p16"/>
            <p:cNvCxnSpPr/>
            <p:nvPr/>
          </p:nvCxnSpPr>
          <p:spPr>
            <a:xfrm>
              <a:off x="295" y="621"/>
              <a:ext cx="0" cy="362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3" name="Google Shape;183;p16"/>
            <p:cNvCxnSpPr/>
            <p:nvPr/>
          </p:nvCxnSpPr>
          <p:spPr>
            <a:xfrm>
              <a:off x="5510" y="621"/>
              <a:ext cx="0" cy="362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4" name="Google Shape;184;p16"/>
            <p:cNvCxnSpPr/>
            <p:nvPr/>
          </p:nvCxnSpPr>
          <p:spPr>
            <a:xfrm>
              <a:off x="295" y="621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5" name="Google Shape;185;p16"/>
            <p:cNvCxnSpPr/>
            <p:nvPr/>
          </p:nvCxnSpPr>
          <p:spPr>
            <a:xfrm>
              <a:off x="295" y="4243"/>
              <a:ext cx="5213" cy="0"/>
            </a:xfrm>
            <a:prstGeom prst="straightConnector1">
              <a:avLst/>
            </a:prstGeom>
            <a:noFill/>
            <a:ln cap="sq" cmpd="sng" w="126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/>
        </p:nvSpPr>
        <p:spPr>
          <a:xfrm>
            <a:off x="539750" y="188912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499338" y="5442525"/>
            <a:ext cx="389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вид модели трехполюсного электромагнита</a:t>
            </a:r>
            <a:endParaRPr sz="2000"/>
          </a:p>
        </p:txBody>
      </p:sp>
      <p:sp>
        <p:nvSpPr>
          <p:cNvPr id="192" name="Google Shape;192;p17"/>
          <p:cNvSpPr txBox="1"/>
          <p:nvPr/>
        </p:nvSpPr>
        <p:spPr>
          <a:xfrm>
            <a:off x="5520900" y="5442525"/>
            <a:ext cx="2674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Экспериментальное оборудование</a:t>
            </a:r>
            <a:endParaRPr sz="2000"/>
          </a:p>
        </p:txBody>
      </p:sp>
      <p:pic>
        <p:nvPicPr>
          <p:cNvPr id="193" name="Google Shape;1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185987"/>
            <a:ext cx="44196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50" y="1792162"/>
            <a:ext cx="4343400" cy="327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/>
          <p:nvPr/>
        </p:nvSpPr>
        <p:spPr>
          <a:xfrm>
            <a:off x="539750" y="19050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47125" y="5770525"/>
            <a:ext cx="918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Контуры (а) А1В1 -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1MP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 (б) А2В2 -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2MP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трехполюсного электромагнита со Ст3СП</a:t>
            </a:r>
            <a:endParaRPr sz="1800"/>
          </a:p>
        </p:txBody>
      </p:sp>
      <p:sp>
        <p:nvSpPr>
          <p:cNvPr id="201" name="Google Shape;201;p18"/>
          <p:cNvSpPr txBox="1"/>
          <p:nvPr/>
        </p:nvSpPr>
        <p:spPr>
          <a:xfrm>
            <a:off x="2001125" y="5176950"/>
            <a:ext cx="56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</a:t>
            </a:r>
            <a:endParaRPr sz="1600"/>
          </a:p>
        </p:txBody>
      </p:sp>
      <p:sp>
        <p:nvSpPr>
          <p:cNvPr id="202" name="Google Shape;202;p18"/>
          <p:cNvSpPr txBox="1"/>
          <p:nvPr/>
        </p:nvSpPr>
        <p:spPr>
          <a:xfrm>
            <a:off x="6521375" y="5176950"/>
            <a:ext cx="56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</a:t>
            </a:r>
            <a:endParaRPr sz="1600"/>
          </a:p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3">
            <a:alphaModFix/>
          </a:blip>
          <a:srcRect b="2673" l="10032" r="11653" t="3172"/>
          <a:stretch/>
        </p:blipFill>
        <p:spPr>
          <a:xfrm>
            <a:off x="197713" y="1305450"/>
            <a:ext cx="4106811" cy="36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4">
            <a:alphaModFix/>
          </a:blip>
          <a:srcRect b="2673" l="11421" r="11406" t="3172"/>
          <a:stretch/>
        </p:blipFill>
        <p:spPr>
          <a:xfrm>
            <a:off x="4851350" y="1305450"/>
            <a:ext cx="4044249" cy="36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/>
          <p:nvPr/>
        </p:nvSpPr>
        <p:spPr>
          <a:xfrm>
            <a:off x="4109900" y="1305450"/>
            <a:ext cx="842700" cy="64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8642350" y="1305450"/>
            <a:ext cx="3759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197725" y="1203150"/>
            <a:ext cx="3759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Google Shape;208;p18"/>
          <p:cNvCxnSpPr/>
          <p:nvPr/>
        </p:nvCxnSpPr>
        <p:spPr>
          <a:xfrm>
            <a:off x="2641325" y="1886650"/>
            <a:ext cx="0" cy="29433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18"/>
          <p:cNvCxnSpPr/>
          <p:nvPr/>
        </p:nvCxnSpPr>
        <p:spPr>
          <a:xfrm>
            <a:off x="6527825" y="1896100"/>
            <a:ext cx="0" cy="29619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18"/>
          <p:cNvSpPr txBox="1"/>
          <p:nvPr/>
        </p:nvSpPr>
        <p:spPr>
          <a:xfrm>
            <a:off x="2234950" y="4507700"/>
            <a:ext cx="46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А1</a:t>
            </a:r>
            <a:endParaRPr b="1" sz="1600"/>
          </a:p>
        </p:txBody>
      </p:sp>
      <p:sp>
        <p:nvSpPr>
          <p:cNvPr id="211" name="Google Shape;211;p18"/>
          <p:cNvSpPr/>
          <p:nvPr/>
        </p:nvSpPr>
        <p:spPr>
          <a:xfrm>
            <a:off x="2697250" y="4726150"/>
            <a:ext cx="375900" cy="10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"/>
          <p:cNvSpPr txBox="1"/>
          <p:nvPr/>
        </p:nvSpPr>
        <p:spPr>
          <a:xfrm>
            <a:off x="2435525" y="1582300"/>
            <a:ext cx="56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B</a:t>
            </a:r>
            <a:r>
              <a:rPr b="1" lang="en-US" sz="1600"/>
              <a:t>1</a:t>
            </a:r>
            <a:endParaRPr b="1" sz="1600"/>
          </a:p>
        </p:txBody>
      </p:sp>
      <p:sp>
        <p:nvSpPr>
          <p:cNvPr id="213" name="Google Shape;213;p18"/>
          <p:cNvSpPr txBox="1"/>
          <p:nvPr/>
        </p:nvSpPr>
        <p:spPr>
          <a:xfrm>
            <a:off x="6150425" y="4507700"/>
            <a:ext cx="46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А2</a:t>
            </a:r>
            <a:endParaRPr b="1" sz="1600"/>
          </a:p>
        </p:txBody>
      </p:sp>
      <p:sp>
        <p:nvSpPr>
          <p:cNvPr id="214" name="Google Shape;214;p18"/>
          <p:cNvSpPr txBox="1"/>
          <p:nvPr/>
        </p:nvSpPr>
        <p:spPr>
          <a:xfrm>
            <a:off x="6344975" y="1580825"/>
            <a:ext cx="56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B2</a:t>
            </a:r>
            <a:endParaRPr b="1" sz="1600"/>
          </a:p>
        </p:txBody>
      </p:sp>
      <p:sp>
        <p:nvSpPr>
          <p:cNvPr id="215" name="Google Shape;215;p18"/>
          <p:cNvSpPr/>
          <p:nvPr/>
        </p:nvSpPr>
        <p:spPr>
          <a:xfrm>
            <a:off x="6571800" y="4726150"/>
            <a:ext cx="375900" cy="10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/>
        </p:nvSpPr>
        <p:spPr>
          <a:xfrm>
            <a:off x="539750" y="19050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76198" y="5279025"/>
            <a:ext cx="8734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Теоретические и экспериментальные зависимости нормальной составляющей напряженности магнитного поля от координаты в межполюсном пространстве трехполюсного электромагнита при наличии тока питания: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2 катушек б) 3 катушек</a:t>
            </a:r>
            <a:endParaRPr sz="2000"/>
          </a:p>
        </p:txBody>
      </p:sp>
      <p:pic>
        <p:nvPicPr>
          <p:cNvPr id="222" name="Google Shape;2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75613"/>
            <a:ext cx="4412999" cy="31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609" y="1522250"/>
            <a:ext cx="447669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/>
        </p:nvSpPr>
        <p:spPr>
          <a:xfrm>
            <a:off x="643525" y="47264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 sz="2000"/>
          </a:p>
        </p:txBody>
      </p:sp>
      <p:sp>
        <p:nvSpPr>
          <p:cNvPr id="225" name="Google Shape;225;p19"/>
          <p:cNvSpPr txBox="1"/>
          <p:nvPr/>
        </p:nvSpPr>
        <p:spPr>
          <a:xfrm>
            <a:off x="5246100" y="47798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</a:t>
            </a:r>
            <a:endParaRPr sz="2000"/>
          </a:p>
        </p:txBody>
      </p:sp>
      <p:sp>
        <p:nvSpPr>
          <p:cNvPr id="226" name="Google Shape;226;p19"/>
          <p:cNvSpPr/>
          <p:nvPr/>
        </p:nvSpPr>
        <p:spPr>
          <a:xfrm>
            <a:off x="3933675" y="2160225"/>
            <a:ext cx="556500" cy="37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8491425" y="1954150"/>
            <a:ext cx="556500" cy="37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/>
        </p:nvSpPr>
        <p:spPr>
          <a:xfrm>
            <a:off x="539750" y="19050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3933675" y="2160225"/>
            <a:ext cx="556500" cy="37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8491425" y="1954150"/>
            <a:ext cx="556500" cy="37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75" y="1134925"/>
            <a:ext cx="5136550" cy="386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/>
        </p:nvSpPr>
        <p:spPr>
          <a:xfrm>
            <a:off x="271250" y="5171975"/>
            <a:ext cx="513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вид модели трехполюсного электромагнита на пластине из Ст3СП</a:t>
            </a:r>
            <a:endParaRPr sz="2000"/>
          </a:p>
        </p:txBody>
      </p:sp>
      <p:sp>
        <p:nvSpPr>
          <p:cNvPr id="237" name="Google Shape;237;p20"/>
          <p:cNvSpPr txBox="1"/>
          <p:nvPr/>
        </p:nvSpPr>
        <p:spPr>
          <a:xfrm>
            <a:off x="5933525" y="1134925"/>
            <a:ext cx="3000000" cy="4617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Характеристики преобразователя: </a:t>
            </a:r>
            <a:endParaRPr b="1"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В</a:t>
            </a:r>
            <a:r>
              <a:rPr lang="en-US" sz="1500"/>
              <a:t>ысота 80 мм, расстояние между центральным и боковыми полюсами 20 мм, сечение центрального полюса 28x28 мм, сечение боковых полюсов 12x28 мм, количество витков в катушке для центрального полюса 330 шт, 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для боковых полюсов – 600 шт, 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материал магнитопровода армко-железо.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Пластина – листовая сталь Ст3СП (категория 5), размеры 90x90x2мм.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"/>
          <p:cNvSpPr txBox="1"/>
          <p:nvPr/>
        </p:nvSpPr>
        <p:spPr>
          <a:xfrm>
            <a:off x="2980875" y="1442750"/>
            <a:ext cx="7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1МP</a:t>
            </a:r>
            <a:endParaRPr/>
          </a:p>
        </p:txBody>
      </p:sp>
      <p:sp>
        <p:nvSpPr>
          <p:cNvPr id="239" name="Google Shape;239;p20"/>
          <p:cNvSpPr txBox="1"/>
          <p:nvPr/>
        </p:nvSpPr>
        <p:spPr>
          <a:xfrm>
            <a:off x="1282950" y="20767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</a:t>
            </a:r>
            <a:r>
              <a:rPr lang="en-US">
                <a:solidFill>
                  <a:schemeClr val="dk1"/>
                </a:solidFill>
              </a:rPr>
              <a:t>МP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/>
          <p:nvPr/>
        </p:nvSpPr>
        <p:spPr>
          <a:xfrm>
            <a:off x="539750" y="19050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Аспирант 1 года обучения Батуева Анастасия Владимировна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 интеллектуальных технологий диагностики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5" name="Google Shape;2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0550"/>
            <a:ext cx="4395976" cy="313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910" y="1650825"/>
            <a:ext cx="4395966" cy="30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 txBox="1"/>
          <p:nvPr/>
        </p:nvSpPr>
        <p:spPr>
          <a:xfrm>
            <a:off x="-18900" y="5356425"/>
            <a:ext cx="918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Теоретические и экспериментальные зависимости нормальной составляющей напряженности магнитного поля в межполюсных пространствах преобразователя: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а) 1MP  и б) 2MP</a:t>
            </a:r>
            <a:endParaRPr sz="2000"/>
          </a:p>
        </p:txBody>
      </p:sp>
      <p:sp>
        <p:nvSpPr>
          <p:cNvPr id="248" name="Google Shape;248;p21"/>
          <p:cNvSpPr txBox="1"/>
          <p:nvPr/>
        </p:nvSpPr>
        <p:spPr>
          <a:xfrm>
            <a:off x="1803175" y="4813750"/>
            <a:ext cx="56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</a:t>
            </a:r>
            <a:endParaRPr sz="2000"/>
          </a:p>
        </p:txBody>
      </p:sp>
      <p:sp>
        <p:nvSpPr>
          <p:cNvPr id="249" name="Google Shape;249;p21"/>
          <p:cNvSpPr txBox="1"/>
          <p:nvPr/>
        </p:nvSpPr>
        <p:spPr>
          <a:xfrm>
            <a:off x="6514900" y="4917000"/>
            <a:ext cx="56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</a:t>
            </a:r>
            <a:endParaRPr sz="2000"/>
          </a:p>
        </p:txBody>
      </p:sp>
      <p:sp>
        <p:nvSpPr>
          <p:cNvPr id="250" name="Google Shape;250;p21"/>
          <p:cNvSpPr/>
          <p:nvPr/>
        </p:nvSpPr>
        <p:spPr>
          <a:xfrm>
            <a:off x="3782725" y="2339450"/>
            <a:ext cx="556500" cy="37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8472550" y="2199425"/>
            <a:ext cx="556500" cy="37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