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95" r:id="rId3"/>
    <p:sldId id="296" r:id="rId4"/>
    <p:sldId id="297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216" autoAdjust="0"/>
  </p:normalViewPr>
  <p:slideViewPr>
    <p:cSldViewPr>
      <p:cViewPr varScale="1">
        <p:scale>
          <a:sx n="84" d="100"/>
          <a:sy n="84" d="100"/>
        </p:scale>
        <p:origin x="23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4705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4333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latin typeface="Century Gothic" panose="020B0502020202020204" pitchFamily="34" charset="0"/>
              </a:rPr>
              <a:t>Беляев Данил Викторович, 3 год обучения</a:t>
            </a:r>
            <a:br>
              <a:rPr lang="ru-RU" altLang="ru-RU" sz="2000" b="1" dirty="0">
                <a:latin typeface="Century Gothic" panose="020B0502020202020204" pitchFamily="34" charset="0"/>
              </a:rPr>
            </a:br>
            <a:r>
              <a:rPr lang="ru-RU" altLang="ru-RU" sz="2000" b="1" dirty="0">
                <a:latin typeface="Century Gothic" panose="020B0502020202020204" pitchFamily="34" charset="0"/>
              </a:rPr>
              <a:t>лаборатория электрических явлений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1012" y="1412776"/>
            <a:ext cx="8174508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Century Gothic" panose="020B0502020202020204" pitchFamily="34" charset="0"/>
              </a:rPr>
              <a:t>Специальность:</a:t>
            </a:r>
            <a:r>
              <a:rPr lang="ru-RU" sz="2000" b="1" dirty="0">
                <a:latin typeface="Century Gothic" panose="020B0502020202020204" pitchFamily="34" charset="0"/>
              </a:rPr>
              <a:t> 1.3.8. Физика конденсированного состояния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2108" y="908720"/>
            <a:ext cx="914400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Century Gothic" panose="020B0502020202020204" pitchFamily="34" charset="0"/>
              </a:rPr>
              <a:t>Научный руководитель:</a:t>
            </a:r>
            <a:r>
              <a:rPr lang="ru-RU" altLang="ru-RU" sz="2000" dirty="0">
                <a:latin typeface="Century Gothic" panose="020B0502020202020204" pitchFamily="34" charset="0"/>
              </a:rPr>
              <a:t> </a:t>
            </a:r>
            <a:r>
              <a:rPr lang="ru-RU" altLang="ru-RU" sz="2000" b="1" dirty="0">
                <a:latin typeface="Century Gothic" panose="020B0502020202020204" pitchFamily="34" charset="0"/>
              </a:rPr>
              <a:t>:</a:t>
            </a:r>
            <a:r>
              <a:rPr lang="ru-RU" altLang="ru-RU" sz="2000" dirty="0">
                <a:latin typeface="Century Gothic" panose="020B0502020202020204" pitchFamily="34" charset="0"/>
              </a:rPr>
              <a:t> </a:t>
            </a:r>
            <a:r>
              <a:rPr lang="ru-RU" altLang="ru-RU" sz="2000" b="1" dirty="0">
                <a:latin typeface="Century Gothic" panose="020B0502020202020204" pitchFamily="34" charset="0"/>
              </a:rPr>
              <a:t>к.ф.-м.н. Кузнецова Татьяна Владимировна</a:t>
            </a:r>
            <a:endParaRPr lang="ru-RU" altLang="ru-RU" sz="2000" b="1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409134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Century Gothic" panose="020B0502020202020204" pitchFamily="34" charset="0"/>
              </a:rPr>
              <a:pPr/>
              <a:t>1</a:t>
            </a:fld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9512" y="1772816"/>
            <a:ext cx="8568952" cy="46085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по иностранному языку – «Отлично» 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по философии – «Отлично» 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Зачет по педагогике – «Сдан» 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исследования: Атомная </a:t>
            </a:r>
            <a:r>
              <a:rPr lang="ru-RU" b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и электронные свойства </a:t>
            </a:r>
            <a:r>
              <a:rPr lang="ru-RU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халькогенидных </a:t>
            </a:r>
            <a:r>
              <a:rPr lang="ru-RU" b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материалов с сильным спин-орбитальным </a:t>
            </a:r>
            <a:r>
              <a:rPr lang="ru-RU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взаимодействием </a:t>
            </a:r>
            <a:r>
              <a:rPr lang="ru-RU" b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гибридных </a:t>
            </a:r>
            <a:r>
              <a:rPr lang="ru-RU" b="1" dirty="0" err="1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наноструктур</a:t>
            </a:r>
            <a:r>
              <a:rPr lang="ru-RU" b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их основе</a:t>
            </a:r>
            <a:endParaRPr lang="ru-RU" sz="1050" b="1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endParaRPr lang="ru-RU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dirty="0">
                <a:solidFill>
                  <a:srgbClr val="0033CC"/>
                </a:solidFill>
                <a:latin typeface="Century Gothic" panose="020B0502020202020204" pitchFamily="34" charset="0"/>
              </a:rPr>
              <a:t> </a:t>
            </a:r>
            <a:endParaRPr lang="en-US" altLang="ru-RU" dirty="0">
              <a:latin typeface="Century Gothic" panose="020B0502020202020204" pitchFamily="34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F24E27B-2D08-4353-9CAE-BF25AF46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68" y="-3820"/>
            <a:ext cx="8748464" cy="599343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16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Тезисы:</a:t>
            </a:r>
          </a:p>
          <a:p>
            <a:r>
              <a:rPr lang="ru-RU" sz="16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конференции:</a:t>
            </a:r>
          </a:p>
          <a:p>
            <a:pPr algn="just"/>
            <a:r>
              <a:rPr lang="ru-RU" sz="1600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600" dirty="0">
                <a:latin typeface="Century Gothic" panose="020B0502020202020204" pitchFamily="34" charset="0"/>
              </a:rPr>
              <a:t>Effect of irradiation on electronic properties and optical properties of Bi</a:t>
            </a:r>
            <a:r>
              <a:rPr lang="en-US" sz="1600" baseline="-25000" dirty="0">
                <a:latin typeface="Century Gothic" panose="020B0502020202020204" pitchFamily="34" charset="0"/>
              </a:rPr>
              <a:t>1.985</a:t>
            </a:r>
            <a:r>
              <a:rPr lang="en-US" sz="1600" dirty="0">
                <a:latin typeface="Century Gothic" panose="020B0502020202020204" pitchFamily="34" charset="0"/>
              </a:rPr>
              <a:t>V</a:t>
            </a:r>
            <a:r>
              <a:rPr lang="en-US" sz="1600" baseline="-25000" dirty="0">
                <a:latin typeface="Century Gothic" panose="020B0502020202020204" pitchFamily="34" charset="0"/>
              </a:rPr>
              <a:t>0.015</a:t>
            </a:r>
            <a:r>
              <a:rPr lang="en-US" sz="1600" dirty="0">
                <a:latin typeface="Century Gothic" panose="020B0502020202020204" pitchFamily="34" charset="0"/>
              </a:rPr>
              <a:t>Te</a:t>
            </a:r>
            <a:r>
              <a:rPr lang="en-US" sz="1600" baseline="-25000" dirty="0">
                <a:latin typeface="Century Gothic" panose="020B0502020202020204" pitchFamily="34" charset="0"/>
              </a:rPr>
              <a:t>2.4</a:t>
            </a:r>
            <a:r>
              <a:rPr lang="en-US" sz="1600" dirty="0">
                <a:latin typeface="Century Gothic" panose="020B0502020202020204" pitchFamily="34" charset="0"/>
              </a:rPr>
              <a:t>Se</a:t>
            </a:r>
            <a:r>
              <a:rPr lang="en-US" sz="1600" baseline="-25000" dirty="0">
                <a:latin typeface="Century Gothic" panose="020B0502020202020204" pitchFamily="34" charset="0"/>
              </a:rPr>
              <a:t>0.6</a:t>
            </a:r>
            <a:r>
              <a:rPr lang="ru-RU" sz="1600" baseline="-25000" dirty="0">
                <a:latin typeface="Century Gothic" panose="020B0502020202020204" pitchFamily="34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</a:rPr>
              <a:t>/ </a:t>
            </a:r>
            <a:r>
              <a:rPr lang="en-US" sz="1600" u="sng" dirty="0">
                <a:latin typeface="Century Gothic" panose="020B0502020202020204" pitchFamily="34" charset="0"/>
              </a:rPr>
              <a:t>D.V. </a:t>
            </a:r>
            <a:r>
              <a:rPr lang="en-US" sz="1600" u="sng" dirty="0" err="1">
                <a:latin typeface="Century Gothic" panose="020B0502020202020204" pitchFamily="34" charset="0"/>
              </a:rPr>
              <a:t>Beliaev</a:t>
            </a:r>
            <a:r>
              <a:rPr lang="en-US" sz="1600" dirty="0">
                <a:latin typeface="Century Gothic" panose="020B0502020202020204" pitchFamily="34" charset="0"/>
              </a:rPr>
              <a:t>, B.M. </a:t>
            </a:r>
            <a:r>
              <a:rPr lang="en-US" sz="1600" dirty="0" err="1">
                <a:latin typeface="Century Gothic" panose="020B0502020202020204" pitchFamily="34" charset="0"/>
              </a:rPr>
              <a:t>Fominykh</a:t>
            </a:r>
            <a:r>
              <a:rPr lang="en-US" sz="1600" dirty="0">
                <a:latin typeface="Century Gothic" panose="020B0502020202020204" pitchFamily="34" charset="0"/>
              </a:rPr>
              <a:t>, M.N. </a:t>
            </a:r>
            <a:r>
              <a:rPr lang="en-US" sz="1600" dirty="0" err="1">
                <a:latin typeface="Century Gothic" panose="020B0502020202020204" pitchFamily="34" charset="0"/>
              </a:rPr>
              <a:t>Sarychev</a:t>
            </a:r>
            <a:r>
              <a:rPr lang="en-US" sz="1600" dirty="0">
                <a:latin typeface="Century Gothic" panose="020B0502020202020204" pitchFamily="34" charset="0"/>
              </a:rPr>
              <a:t>, E.I. </a:t>
            </a:r>
            <a:r>
              <a:rPr lang="en-US" sz="1600" dirty="0" err="1">
                <a:latin typeface="Century Gothic" panose="020B0502020202020204" pitchFamily="34" charset="0"/>
              </a:rPr>
              <a:t>Patrakov</a:t>
            </a:r>
            <a:r>
              <a:rPr lang="en-US" sz="1600" dirty="0">
                <a:latin typeface="Century Gothic" panose="020B0502020202020204" pitchFamily="34" charset="0"/>
              </a:rPr>
              <a:t>, E.I. </a:t>
            </a:r>
            <a:r>
              <a:rPr lang="en-US" sz="1600" dirty="0" err="1">
                <a:latin typeface="Century Gothic" panose="020B0502020202020204" pitchFamily="34" charset="0"/>
              </a:rPr>
              <a:t>Shreder</a:t>
            </a:r>
            <a:r>
              <a:rPr lang="en-US" sz="1600" dirty="0">
                <a:latin typeface="Century Gothic" panose="020B0502020202020204" pitchFamily="34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</a:rPr>
              <a:t>Yu.V</a:t>
            </a:r>
            <a:r>
              <a:rPr lang="en-US" sz="1600" dirty="0">
                <a:latin typeface="Century Gothic" panose="020B0502020202020204" pitchFamily="34" charset="0"/>
              </a:rPr>
              <a:t>. </a:t>
            </a:r>
            <a:r>
              <a:rPr lang="en-US" sz="1600" dirty="0" err="1">
                <a:latin typeface="Century Gothic" panose="020B0502020202020204" pitchFamily="34" charset="0"/>
              </a:rPr>
              <a:t>Korkh</a:t>
            </a:r>
            <a:r>
              <a:rPr lang="en-US" sz="1600" dirty="0">
                <a:latin typeface="Century Gothic" panose="020B0502020202020204" pitchFamily="34" charset="0"/>
              </a:rPr>
              <a:t>, V. Yu. Ivanov, K.O. </a:t>
            </a:r>
            <a:r>
              <a:rPr lang="en-US" sz="1600" dirty="0" err="1">
                <a:latin typeface="Century Gothic" panose="020B0502020202020204" pitchFamily="34" charset="0"/>
              </a:rPr>
              <a:t>Kokh</a:t>
            </a:r>
            <a:r>
              <a:rPr lang="en-US" sz="1600" dirty="0">
                <a:latin typeface="Century Gothic" panose="020B0502020202020204" pitchFamily="34" charset="0"/>
              </a:rPr>
              <a:t>, V.V. </a:t>
            </a:r>
            <a:r>
              <a:rPr lang="en-US" sz="1600" dirty="0" err="1">
                <a:latin typeface="Century Gothic" panose="020B0502020202020204" pitchFamily="34" charset="0"/>
              </a:rPr>
              <a:t>Marchenkov</a:t>
            </a:r>
            <a:r>
              <a:rPr lang="en-US" sz="1600" dirty="0">
                <a:latin typeface="Century Gothic" panose="020B0502020202020204" pitchFamily="34" charset="0"/>
              </a:rPr>
              <a:t>, O.E. </a:t>
            </a:r>
            <a:r>
              <a:rPr lang="en-US" sz="1600" dirty="0" err="1">
                <a:latin typeface="Century Gothic" panose="020B0502020202020204" pitchFamily="34" charset="0"/>
              </a:rPr>
              <a:t>Tereshchenko</a:t>
            </a:r>
            <a:r>
              <a:rPr lang="en-US" sz="1600" dirty="0">
                <a:latin typeface="Century Gothic" panose="020B0502020202020204" pitchFamily="34" charset="0"/>
              </a:rPr>
              <a:t> and T.V. Kuznetsova</a:t>
            </a:r>
            <a:r>
              <a:rPr lang="ru-RU" sz="1600" dirty="0">
                <a:latin typeface="Century Gothic" panose="020B0502020202020204" pitchFamily="34" charset="0"/>
              </a:rPr>
              <a:t> // </a:t>
            </a:r>
            <a:r>
              <a:rPr lang="en-US" sz="1600" dirty="0">
                <a:latin typeface="Century Gothic" panose="020B0502020202020204" pitchFamily="34" charset="0"/>
              </a:rPr>
              <a:t>IX Euro-Asian Symposium «Trends in </a:t>
            </a:r>
            <a:r>
              <a:rPr lang="en-US" sz="1600" dirty="0" err="1">
                <a:latin typeface="Century Gothic" panose="020B0502020202020204" pitchFamily="34" charset="0"/>
              </a:rPr>
              <a:t>MAGnetism</a:t>
            </a:r>
            <a:r>
              <a:rPr lang="en-US" sz="1600" dirty="0">
                <a:latin typeface="Century Gothic" panose="020B0502020202020204" pitchFamily="34" charset="0"/>
              </a:rPr>
              <a:t>»</a:t>
            </a:r>
            <a:r>
              <a:rPr lang="ru-RU" sz="1600" dirty="0">
                <a:latin typeface="Century Gothic" panose="020B0502020202020204" pitchFamily="34" charset="0"/>
              </a:rPr>
              <a:t> (тезис подан)</a:t>
            </a:r>
          </a:p>
          <a:p>
            <a:pPr algn="just"/>
            <a:r>
              <a:rPr lang="ru-RU" sz="1600" dirty="0">
                <a:latin typeface="Century Gothic" panose="020B0502020202020204" pitchFamily="34" charset="0"/>
              </a:rPr>
              <a:t>2. </a:t>
            </a:r>
            <a:r>
              <a:rPr lang="en-US" sz="1600" dirty="0">
                <a:latin typeface="Century Gothic" panose="020B0502020202020204" pitchFamily="34" charset="0"/>
              </a:rPr>
              <a:t>Ellipsometry study of Bi</a:t>
            </a:r>
            <a:r>
              <a:rPr lang="en-US" sz="1600" baseline="-25000" dirty="0">
                <a:latin typeface="Century Gothic" panose="020B0502020202020204" pitchFamily="34" charset="0"/>
              </a:rPr>
              <a:t>1.1</a:t>
            </a:r>
            <a:r>
              <a:rPr lang="en-US" sz="1600" dirty="0">
                <a:latin typeface="Century Gothic" panose="020B0502020202020204" pitchFamily="34" charset="0"/>
              </a:rPr>
              <a:t>Sb</a:t>
            </a:r>
            <a:r>
              <a:rPr lang="en-US" sz="1600" baseline="-25000" dirty="0">
                <a:latin typeface="Century Gothic" panose="020B0502020202020204" pitchFamily="34" charset="0"/>
              </a:rPr>
              <a:t>0.9</a:t>
            </a:r>
            <a:r>
              <a:rPr lang="en-US" sz="1600" dirty="0">
                <a:latin typeface="Century Gothic" panose="020B0502020202020204" pitchFamily="34" charset="0"/>
              </a:rPr>
              <a:t>Te</a:t>
            </a:r>
            <a:r>
              <a:rPr lang="en-US" sz="1600" baseline="-25000" dirty="0">
                <a:latin typeface="Century Gothic" panose="020B0502020202020204" pitchFamily="34" charset="0"/>
              </a:rPr>
              <a:t>2</a:t>
            </a:r>
            <a:r>
              <a:rPr lang="en-US" sz="1600" dirty="0">
                <a:latin typeface="Century Gothic" panose="020B0502020202020204" pitchFamily="34" charset="0"/>
              </a:rPr>
              <a:t>S topological insulator in UV/VIS region</a:t>
            </a:r>
            <a:endParaRPr lang="ru-RU" sz="1600" dirty="0"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latin typeface="Century Gothic" panose="020B0502020202020204" pitchFamily="34" charset="0"/>
              </a:rPr>
              <a:t>// </a:t>
            </a:r>
            <a:r>
              <a:rPr lang="en-US" sz="1600" dirty="0">
                <a:latin typeface="Century Gothic" panose="020B0502020202020204" pitchFamily="34" charset="0"/>
              </a:rPr>
              <a:t>D.V. </a:t>
            </a:r>
            <a:r>
              <a:rPr lang="en-US" sz="1600" dirty="0" err="1">
                <a:latin typeface="Century Gothic" panose="020B0502020202020204" pitchFamily="34" charset="0"/>
              </a:rPr>
              <a:t>Beliaev</a:t>
            </a:r>
            <a:r>
              <a:rPr lang="en-US" sz="1600" dirty="0">
                <a:latin typeface="Century Gothic" panose="020B0502020202020204" pitchFamily="34" charset="0"/>
              </a:rPr>
              <a:t>, Yu. E. Kovalenko, E. I. </a:t>
            </a:r>
            <a:r>
              <a:rPr lang="en-US" sz="1600" dirty="0" err="1">
                <a:latin typeface="Century Gothic" panose="020B0502020202020204" pitchFamily="34" charset="0"/>
              </a:rPr>
              <a:t>Shreder</a:t>
            </a:r>
            <a:r>
              <a:rPr lang="en-US" sz="1600" dirty="0">
                <a:latin typeface="Century Gothic" panose="020B0502020202020204" pitchFamily="34" charset="0"/>
              </a:rPr>
              <a:t>, D. I. </a:t>
            </a:r>
            <a:r>
              <a:rPr lang="en-US" sz="1600" dirty="0" err="1">
                <a:latin typeface="Century Gothic" panose="020B0502020202020204" pitchFamily="34" charset="0"/>
              </a:rPr>
              <a:t>Radzivonchik</a:t>
            </a:r>
            <a:r>
              <a:rPr lang="en-US" sz="1600" dirty="0">
                <a:latin typeface="Century Gothic" panose="020B0502020202020204" pitchFamily="34" charset="0"/>
              </a:rPr>
              <a:t>, K.O. </a:t>
            </a:r>
            <a:r>
              <a:rPr lang="en-US" sz="1600" dirty="0" err="1">
                <a:latin typeface="Century Gothic" panose="020B0502020202020204" pitchFamily="34" charset="0"/>
              </a:rPr>
              <a:t>Kokh</a:t>
            </a:r>
            <a:r>
              <a:rPr lang="en-US" sz="1600" dirty="0">
                <a:latin typeface="Century Gothic" panose="020B0502020202020204" pitchFamily="34" charset="0"/>
              </a:rPr>
              <a:t>, O. E. </a:t>
            </a:r>
            <a:r>
              <a:rPr lang="en-US" sz="1600" dirty="0" err="1">
                <a:latin typeface="Century Gothic" panose="020B0502020202020204" pitchFamily="34" charset="0"/>
              </a:rPr>
              <a:t>Tereshchenko</a:t>
            </a:r>
            <a:r>
              <a:rPr lang="en-US" sz="1600" dirty="0">
                <a:latin typeface="Century Gothic" panose="020B0502020202020204" pitchFamily="34" charset="0"/>
              </a:rPr>
              <a:t>, T.V. Kuznetsova</a:t>
            </a:r>
            <a:r>
              <a:rPr lang="ru-RU" sz="1600" dirty="0">
                <a:latin typeface="Century Gothic" panose="020B0502020202020204" pitchFamily="34" charset="0"/>
              </a:rPr>
              <a:t> // </a:t>
            </a:r>
            <a:br>
              <a:rPr lang="ru-RU" sz="1600" dirty="0">
                <a:latin typeface="Century Gothic" panose="020B0502020202020204" pitchFamily="34" charset="0"/>
              </a:rPr>
            </a:br>
            <a:r>
              <a:rPr lang="ru-RU" sz="1600" dirty="0">
                <a:latin typeface="Century Gothic" panose="020B0502020202020204" pitchFamily="34" charset="0"/>
              </a:rPr>
              <a:t>XVII Международный Российско-Китайский Симпозиум </a:t>
            </a:r>
            <a:r>
              <a:rPr lang="en-US" sz="1600" dirty="0">
                <a:latin typeface="Century Gothic" panose="020B0502020202020204" pitchFamily="34" charset="0"/>
              </a:rPr>
              <a:t>“</a:t>
            </a:r>
            <a:r>
              <a:rPr lang="ru-RU" sz="1600" dirty="0">
                <a:latin typeface="Century Gothic" panose="020B0502020202020204" pitchFamily="34" charset="0"/>
              </a:rPr>
              <a:t>Новые материалы и технологии</a:t>
            </a:r>
            <a:r>
              <a:rPr lang="en-US" sz="1600" dirty="0">
                <a:latin typeface="Century Gothic" panose="020B0502020202020204" pitchFamily="34" charset="0"/>
              </a:rPr>
              <a:t>” (</a:t>
            </a:r>
            <a:r>
              <a:rPr lang="ru-RU" sz="1600" dirty="0">
                <a:latin typeface="Century Gothic" panose="020B0502020202020204" pitchFamily="34" charset="0"/>
              </a:rPr>
              <a:t>тезис подан)</a:t>
            </a:r>
          </a:p>
          <a:p>
            <a:pPr algn="just"/>
            <a:r>
              <a:rPr lang="ru-RU" sz="16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Прошедшие конференции</a:t>
            </a:r>
          </a:p>
          <a:p>
            <a:pPr marL="342900" indent="-342900" algn="just">
              <a:buAutoNum type="arabicPeriod"/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Synthesis and study of Bi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derivatives using photoelectron spectroscopy [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Текст] /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D.V. </a:t>
            </a:r>
            <a:r>
              <a:rPr lang="en-US" sz="16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Beliaev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D.I.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Radzivonchik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V.A.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Golyashov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K.A.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Kokh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O.E.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Tereshchenko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R.G.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Chumakov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T.V. Kuznetsova // III Intern. Conf. “Synchrotron Radiation Techniques for Catalysts and Functional Materials”, Tomsk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XPS-based restoration of partial densities of valence states of chalcogenides using Bayesian inference [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Текст] /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D.I.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Radzivonchik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V.I.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Grebennikov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D.V. Belyaev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M.V.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Yakushev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O.E.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Tereshchenko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K.A.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Kokh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R.G.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Chumakov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T.V. Kuznetsova // III Intern. Conf. “Synchrotron Radiation Techniques for Catalysts and Functional Materials”, Tomsk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Электронная структура Bi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1.8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Bi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1.8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ru-RU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данным фотоэмиссионной спектроскопии [Текст] /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Д.В.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Беляев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Д.И.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Радзивончик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С.Г.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Титова, В.А.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Голяшов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К.А.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Кох, О.Е.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Терещенко, Р.Г.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Чумаков, Т.В.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Кузнецова // Четвертая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молодежная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«Высокоточная диагностика функциональных материалов: лабораторные и синхротронные исследования» (ВДФМ 2024);</a:t>
            </a:r>
          </a:p>
          <a:p>
            <a:pPr marL="342900" indent="-342900">
              <a:buAutoNum type="arabicPeriod"/>
            </a:pPr>
            <a:endParaRPr lang="ru-RU" sz="1600" i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B644391-A342-4154-924A-B6AC2BA94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409134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Century Gothic" panose="020B0502020202020204" pitchFamily="34" charset="0"/>
              </a:rPr>
              <a:pPr/>
              <a:t>2</a:t>
            </a:fld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2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F24E27B-2D08-4353-9CAE-BF25AF46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200" y="381993"/>
            <a:ext cx="8352928" cy="584941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16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Тезисы:</a:t>
            </a:r>
          </a:p>
          <a:p>
            <a:pPr marL="342900" indent="-342900" algn="just">
              <a:buFont typeface="+mj-lt"/>
              <a:buAutoNum type="arabicPeriod" startAt="5"/>
            </a:pP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Байесовская реконструкция валентных парциальных плотностей электронных состояний по данным рентгеновской фотоэмиссионной спектроскопии (XPS) [Текст] / Д.И.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Радзивончик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В.И.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Гребенников,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Д.В.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Беляев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К.А.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Кох, Р.Г.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Чумаков, Т.В.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Кузнецова // Четвертая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молодежная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«Высокоточная диагностика функциональных материалов: лабораторные и синхротронные исследования» (ВДФМ 2024).</a:t>
            </a:r>
          </a:p>
          <a:p>
            <a:pPr marL="342900" indent="-342900" algn="just">
              <a:buFont typeface="+mj-lt"/>
              <a:buAutoNum type="arabicPeriod" startAt="5"/>
            </a:pP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Янусовские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структуры на основе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1-y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1-x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6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Текст] / </a:t>
            </a:r>
            <a:r>
              <a:rPr lang="ru-RU" sz="16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Д.В.Беляев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Ю.Е.Коваленко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А.А.Титов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В.А.Голяшов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О.Е.Терещенко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Р.Г.Чумаков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К.А.Кох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О.Е.Терещенко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Т.В.Кузнецова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XXVIII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Межд.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симп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«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Нанофизика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наноэлектроника», Нижний Новгород, 15.03.2024,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ISBN: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Труды, Нижний Новгород : ИПФ РАН, 2024,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ISBN 978-5-8048-0124-4.- 595 c.</a:t>
            </a:r>
            <a:endParaRPr lang="ru-RU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Zeeman splitting of the absorption band edge and Fabry-Perot oscillations in materials with strong spin-orbit coupling [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Текст] / </a:t>
            </a:r>
            <a:r>
              <a:rPr lang="en-US" sz="16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D.Belyaev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M.Yakushev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V.Grebennikov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M.Orlita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K.Kokh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O.Tereshchenko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R.Martin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T.Kuznetsova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// XVI 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Межд. Китайско-Российский Симпозиум «Новые материалы и технологии»,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Хайкоу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Хайнань, 14.11.2023, </a:t>
            </a:r>
            <a:r>
              <a:rPr lang="en-US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ISBN: 978-7-5487-5576-0, Proceedings, 0.- 114 c.</a:t>
            </a:r>
            <a:endParaRPr lang="ru-RU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рамановской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спектроскопии для исследования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дихалькогенидов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переходных металлов [Текст] /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Д.В.</a:t>
            </a:r>
            <a:r>
              <a:rPr lang="en-US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Беляев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А.А.Титов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Ю.В.Корх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Т.В.Кузнецова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// XV </a:t>
            </a:r>
            <a:r>
              <a:rPr lang="ru-RU" sz="16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Симп</a:t>
            </a:r>
            <a:r>
              <a:rPr lang="ru-RU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с межд. участием «Термодинамика и материаловедение», Новосибирск, 07.07.2023, ISBN: 0, Новосибирск: ИНХ СО РАН, 2023..- 300 c.</a:t>
            </a:r>
          </a:p>
          <a:p>
            <a:pPr marL="342900" indent="-342900" algn="just">
              <a:buAutoNum type="arabicPeriod"/>
            </a:pPr>
            <a:endParaRPr lang="ru-RU" sz="1600" i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AF44DE83-52BC-483C-945A-59A8E17A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409134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Century Gothic" panose="020B0502020202020204" pitchFamily="34" charset="0"/>
              </a:rPr>
              <a:pPr/>
              <a:t>3</a:t>
            </a:fld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4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F24E27B-2D08-4353-9CAE-BF25AF46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72" y="141337"/>
            <a:ext cx="8352928" cy="770395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ru-RU" sz="14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Публикации</a:t>
            </a:r>
          </a:p>
          <a:p>
            <a:endParaRPr lang="ru-RU" sz="1400" b="1" i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Статьи:</a:t>
            </a:r>
          </a:p>
          <a:p>
            <a:pPr marL="342900" indent="-342900" algn="just">
              <a:buAutoNum type="arabicPeriod"/>
            </a:pP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M.V.Yakushev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T.V. Kuznetsova, </a:t>
            </a:r>
            <a:r>
              <a:rPr lang="en-US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D.V. Belyaev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V.I.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Grebennikov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Orlita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G. Martinez, K.A.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Kokh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R.W. Martin and O.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E.Tereshchenko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Splitting of the Absorption Edge in the Topological Insulator Bi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0.9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S: Mid-Infrared Magneto-Optical Study, Journal Physics D: Applied Physics (10.1088/1361-6463/adb317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buAutoNum type="arabicPeriod"/>
            </a:pP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Spin state of manganese ions in double manganite Nd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0.9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BaMn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X-ray photoemission and X-ray emission spectroscopy / Ilia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Kantur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Yuri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Yarmoshenko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Danil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Radzivonchik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Svetlana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Titova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Eugenii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Sterkhov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Ratibor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Chumakov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Danil </a:t>
            </a:r>
            <a:r>
              <a:rPr lang="en-US" sz="14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Beliaev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Tatyana Kuznetsova. – 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Letters. — 2025. — V. 382. — P. 137850—137853.</a:t>
            </a:r>
            <a:endParaRPr lang="ru-RU" sz="1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Электронная структура </a:t>
            </a:r>
            <a:r>
              <a:rPr lang="ru-RU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янусовских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слоев на основе Ti</a:t>
            </a:r>
            <a:r>
              <a:rPr lang="ru-RU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1-y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</a:t>
            </a:r>
            <a:r>
              <a:rPr lang="ru-RU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</a:t>
            </a:r>
            <a:r>
              <a:rPr lang="ru-RU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1-x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Беляев Д.В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Коваленко Ю.Е., Титов А.А., </a:t>
            </a:r>
            <a:r>
              <a:rPr lang="ru-RU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Голяшов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В.А., Терещенко О.Е., Чумаков Р.Г., Титов А.Н., Кузнецова Т.В.. – Текст: непосредственный // Физика и техника полупроводников. — 2024. — V. 58. — P. 365—369.</a:t>
            </a:r>
          </a:p>
          <a:p>
            <a:pPr algn="just"/>
            <a:r>
              <a:rPr lang="ru-RU" sz="140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Готовящиеся публикации:</a:t>
            </a:r>
          </a:p>
          <a:p>
            <a:pPr marL="342900" indent="-342900" algn="just">
              <a:buFont typeface="+mj-lt"/>
              <a:buAutoNum type="arabicPeriod" startAt="4"/>
            </a:pP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 and optical properties of In-doped Bi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Danil </a:t>
            </a:r>
            <a:r>
              <a:rPr lang="en-US" sz="14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Beliaev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Elena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Shreder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Danil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Radzivonchik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Patrakov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Evgeniy, Svetlana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Titova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Konstantin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Kokh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Oleg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Tereshchenko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Tatyana Kuznetsova. Materials characterization 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(имеется черновик)</a:t>
            </a:r>
            <a:endParaRPr lang="en-US" sz="1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4"/>
            </a:pPr>
            <a:endParaRPr lang="ru-RU" sz="1400" baseline="-250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4"/>
            </a:pP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Ellipsometry study of Bi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0.9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topological insulator in UV/VIS region. </a:t>
            </a:r>
            <a:r>
              <a:rPr lang="en-US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Danil </a:t>
            </a:r>
            <a:r>
              <a:rPr lang="en-US" sz="1400" b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Beliaev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Elena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Shreder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Danil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Radzivonchik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Svetlana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Titova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Konstantin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Kokh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Oleg </a:t>
            </a:r>
            <a:r>
              <a:rPr lang="en-US" sz="14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Tereshchenko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Tatyana Kuznetsova. Materials Letters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(имеется черновик)</a:t>
            </a:r>
          </a:p>
          <a:p>
            <a:pPr marL="342900" indent="-342900" algn="just">
              <a:buFont typeface="+mj-lt"/>
              <a:buAutoNum type="arabicPeriod" startAt="4"/>
            </a:pP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 of irradiation on electronic properties and optical properties of Bi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1.985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0.015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2.4</a:t>
            </a:r>
            <a:r>
              <a:rPr lang="en-US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en-US" sz="1400" baseline="-25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0.6</a:t>
            </a:r>
            <a:r>
              <a:rPr lang="ru-RU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400" b="1" dirty="0">
                <a:latin typeface="Century Gothic" panose="020B0502020202020204" pitchFamily="34" charset="0"/>
              </a:rPr>
              <a:t>.V. </a:t>
            </a:r>
            <a:r>
              <a:rPr lang="en-US" sz="1400" b="1" dirty="0" err="1">
                <a:latin typeface="Century Gothic" panose="020B0502020202020204" pitchFamily="34" charset="0"/>
              </a:rPr>
              <a:t>Beliaev</a:t>
            </a:r>
            <a:r>
              <a:rPr lang="en-US" sz="1400" dirty="0">
                <a:latin typeface="Century Gothic" panose="020B0502020202020204" pitchFamily="34" charset="0"/>
              </a:rPr>
              <a:t>, B.M. </a:t>
            </a:r>
            <a:r>
              <a:rPr lang="en-US" sz="1400" dirty="0" err="1">
                <a:latin typeface="Century Gothic" panose="020B0502020202020204" pitchFamily="34" charset="0"/>
              </a:rPr>
              <a:t>Fominykh</a:t>
            </a:r>
            <a:r>
              <a:rPr lang="en-US" sz="1400" dirty="0">
                <a:latin typeface="Century Gothic" panose="020B0502020202020204" pitchFamily="34" charset="0"/>
              </a:rPr>
              <a:t>, M.N. </a:t>
            </a:r>
            <a:r>
              <a:rPr lang="en-US" sz="1400" dirty="0" err="1">
                <a:latin typeface="Century Gothic" panose="020B0502020202020204" pitchFamily="34" charset="0"/>
              </a:rPr>
              <a:t>Sarychev</a:t>
            </a:r>
            <a:r>
              <a:rPr lang="en-US" sz="1400" dirty="0">
                <a:latin typeface="Century Gothic" panose="020B0502020202020204" pitchFamily="34" charset="0"/>
              </a:rPr>
              <a:t>, E.I. </a:t>
            </a:r>
            <a:r>
              <a:rPr lang="en-US" sz="1400" dirty="0" err="1">
                <a:latin typeface="Century Gothic" panose="020B0502020202020204" pitchFamily="34" charset="0"/>
              </a:rPr>
              <a:t>Patrakov</a:t>
            </a:r>
            <a:r>
              <a:rPr lang="en-US" sz="1400" dirty="0">
                <a:latin typeface="Century Gothic" panose="020B0502020202020204" pitchFamily="34" charset="0"/>
              </a:rPr>
              <a:t>, E.I. </a:t>
            </a:r>
            <a:r>
              <a:rPr lang="en-US" sz="1400" dirty="0" err="1">
                <a:latin typeface="Century Gothic" panose="020B0502020202020204" pitchFamily="34" charset="0"/>
              </a:rPr>
              <a:t>Shreder</a:t>
            </a:r>
            <a:r>
              <a:rPr lang="en-US" sz="1400" dirty="0">
                <a:latin typeface="Century Gothic" panose="020B0502020202020204" pitchFamily="34" charset="0"/>
              </a:rPr>
              <a:t>, </a:t>
            </a:r>
            <a:r>
              <a:rPr lang="en-US" sz="1400" dirty="0" err="1">
                <a:latin typeface="Century Gothic" panose="020B0502020202020204" pitchFamily="34" charset="0"/>
              </a:rPr>
              <a:t>Yu.V</a:t>
            </a:r>
            <a:r>
              <a:rPr lang="en-US" sz="1400" dirty="0">
                <a:latin typeface="Century Gothic" panose="020B0502020202020204" pitchFamily="34" charset="0"/>
              </a:rPr>
              <a:t>. </a:t>
            </a:r>
            <a:r>
              <a:rPr lang="en-US" sz="1400" dirty="0" err="1">
                <a:latin typeface="Century Gothic" panose="020B0502020202020204" pitchFamily="34" charset="0"/>
              </a:rPr>
              <a:t>Korkh</a:t>
            </a:r>
            <a:r>
              <a:rPr lang="en-US" sz="1400" dirty="0">
                <a:latin typeface="Century Gothic" panose="020B0502020202020204" pitchFamily="34" charset="0"/>
              </a:rPr>
              <a:t>, V. Yu. Ivanov, K.O. </a:t>
            </a:r>
            <a:r>
              <a:rPr lang="en-US" sz="1400" dirty="0" err="1">
                <a:latin typeface="Century Gothic" panose="020B0502020202020204" pitchFamily="34" charset="0"/>
              </a:rPr>
              <a:t>Kokh</a:t>
            </a:r>
            <a:r>
              <a:rPr lang="en-US" sz="1400" dirty="0">
                <a:latin typeface="Century Gothic" panose="020B0502020202020204" pitchFamily="34" charset="0"/>
              </a:rPr>
              <a:t>, V.V. </a:t>
            </a:r>
            <a:r>
              <a:rPr lang="en-US" sz="1400" dirty="0" err="1">
                <a:latin typeface="Century Gothic" panose="020B0502020202020204" pitchFamily="34" charset="0"/>
              </a:rPr>
              <a:t>Marchenkov</a:t>
            </a:r>
            <a:r>
              <a:rPr lang="en-US" sz="1400" dirty="0">
                <a:latin typeface="Century Gothic" panose="020B0502020202020204" pitchFamily="34" charset="0"/>
              </a:rPr>
              <a:t>, O.E. </a:t>
            </a:r>
            <a:r>
              <a:rPr lang="en-US" sz="1400" dirty="0" err="1">
                <a:latin typeface="Century Gothic" panose="020B0502020202020204" pitchFamily="34" charset="0"/>
              </a:rPr>
              <a:t>Tereshchenko</a:t>
            </a:r>
            <a:r>
              <a:rPr lang="en-US" sz="1400" dirty="0">
                <a:latin typeface="Century Gothic" panose="020B0502020202020204" pitchFamily="34" charset="0"/>
              </a:rPr>
              <a:t> and T.V. Kuznetsova. Alloys and compounds  (</a:t>
            </a:r>
            <a:r>
              <a:rPr lang="ru-RU" sz="1400" dirty="0">
                <a:latin typeface="Century Gothic" panose="020B0502020202020204" pitchFamily="34" charset="0"/>
              </a:rPr>
              <a:t>черновик в процессе написания)</a:t>
            </a:r>
            <a:endParaRPr lang="ru-RU" sz="1400" baseline="-250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4"/>
            </a:pPr>
            <a:endParaRPr lang="ru-RU" sz="1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62DF4160-EC3E-4986-BF1E-68B0101C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888" y="6409134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latin typeface="Century Gothic" panose="020B0502020202020204" pitchFamily="34" charset="0"/>
              </a:rPr>
              <a:pPr/>
              <a:t>4</a:t>
            </a:fld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49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5069</TotalTime>
  <Words>756</Words>
  <Application>Microsoft Office PowerPoint</Application>
  <PresentationFormat>Экран (4:3)</PresentationFormat>
  <Paragraphs>40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Оформление по умолчанию</vt:lpstr>
      <vt:lpstr>Беляев Данил Викторович, 3 год обучения лаборатория электрических явлений 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279</cp:revision>
  <dcterms:created xsi:type="dcterms:W3CDTF">2012-04-17T05:54:14Z</dcterms:created>
  <dcterms:modified xsi:type="dcterms:W3CDTF">2025-10-09T09:39:36Z</dcterms:modified>
</cp:coreProperties>
</file>