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7" r:id="rId3"/>
    <p:sldId id="259" r:id="rId4"/>
    <p:sldId id="297" r:id="rId5"/>
    <p:sldId id="276" r:id="rId6"/>
    <p:sldId id="264" r:id="rId7"/>
    <p:sldId id="285" r:id="rId8"/>
    <p:sldId id="289" r:id="rId9"/>
    <p:sldId id="292" r:id="rId10"/>
    <p:sldId id="286" r:id="rId11"/>
    <p:sldId id="293" r:id="rId12"/>
    <p:sldId id="290" r:id="rId13"/>
    <p:sldId id="294" r:id="rId14"/>
    <p:sldId id="295" r:id="rId15"/>
    <p:sldId id="298" r:id="rId1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191" autoAdjust="0"/>
  </p:normalViewPr>
  <p:slideViewPr>
    <p:cSldViewPr>
      <p:cViewPr varScale="1">
        <p:scale>
          <a:sx n="125" d="100"/>
          <a:sy n="125" d="100"/>
        </p:scale>
        <p:origin x="28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C5BC5BE-46F4-4B88-8BED-718936DA21A6}" type="datetimeFigureOut">
              <a:rPr lang="ru-RU"/>
              <a:pPr>
                <a:defRPr/>
              </a:pPr>
              <a:t>07.06.2022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23F7D7-2342-473B-BC68-1207902146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77653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23F7D7-2342-473B-BC68-1207902146FF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073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8C469C-256E-4B31-BB8E-E15AEB84A902}" type="slidenum">
              <a:rPr lang="ru-RU" altLang="ru-RU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399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8C469C-256E-4B31-BB8E-E15AEB84A902}" type="slidenum">
              <a:rPr lang="ru-RU" altLang="ru-RU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0863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3F7D7-2342-473B-BC68-1207902146FF}" type="slidenum">
              <a:rPr lang="ru-RU" altLang="ru-RU" smtClean="0"/>
              <a:pPr/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7326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3F7D7-2342-473B-BC68-1207902146FF}" type="slidenum">
              <a:rPr lang="ru-RU" altLang="ru-RU" smtClean="0"/>
              <a:pPr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8492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3F7D7-2342-473B-BC68-1207902146FF}" type="slidenum">
              <a:rPr lang="ru-RU" altLang="ru-RU" smtClean="0"/>
              <a:pPr/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6751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3F7D7-2342-473B-BC68-1207902146FF}" type="slidenum">
              <a:rPr lang="ru-RU" altLang="ru-RU" smtClean="0"/>
              <a:pPr/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9175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3F7D7-2342-473B-BC68-1207902146FF}" type="slidenum">
              <a:rPr lang="ru-RU" altLang="ru-RU" smtClean="0"/>
              <a:pPr/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82902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3F7D7-2342-473B-BC68-1207902146FF}" type="slidenum">
              <a:rPr lang="ru-RU" altLang="ru-RU" smtClean="0"/>
              <a:pPr/>
              <a:t>15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7473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9C43DB-47EC-40F6-BCB4-EC6CCC2A66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290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DE9110-75F4-48B8-A362-AA69C8A6F4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9611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C8CC7E-106A-4C84-B320-A3BB119C04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8457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DFDE7-871B-4EC2-8967-9AEDD57819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8344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981EBB-4808-4496-A7D8-2FCA71B293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2172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E91F8A-44F1-463E-9964-9084B34BC4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6089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F3CC12-E7FC-4C35-8DA1-954DCFA1A64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606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70D3AD-E1A7-4DE0-9007-4E6ABCEEB1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81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982F3-FD47-40AA-9987-A98FDBEE6F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7880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2EEE09-85D9-43A1-968B-5EC9269842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464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915A2-44FF-4B32-8C3F-79AB6C2504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0805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0280659-A7B4-400E-A35D-723672D2ED4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2 года обучения Борболин Андрей Дмитриевич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низких температур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322388"/>
            <a:ext cx="8029575" cy="431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sz="2400" kern="1200" dirty="0">
                <a:solidFill>
                  <a:srgbClr val="0033CC"/>
                </a:solidFill>
                <a:latin typeface="Times New Roman" panose="02020603050405020304" pitchFamily="18" charset="0"/>
              </a:rPr>
              <a:t>Специальность</a:t>
            </a:r>
            <a:r>
              <a:rPr lang="ru-RU" sz="2000" kern="12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ru-RU" sz="2400" kern="1200" dirty="0">
                <a:solidFill>
                  <a:srgbClr val="0033CC"/>
                </a:solidFill>
                <a:latin typeface="Times New Roman" panose="02020603050405020304" pitchFamily="18" charset="0"/>
              </a:rPr>
              <a:t>1.3.8</a:t>
            </a:r>
            <a:r>
              <a:rPr lang="ru-RU" sz="2000" dirty="0">
                <a:latin typeface="Times New Roman" panose="02020603050405020304" pitchFamily="18" charset="0"/>
              </a:rPr>
              <a:t> – Физика конденсированного состояния</a:t>
            </a:r>
            <a:endParaRPr lang="ru-RU" sz="2000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42925" y="831850"/>
            <a:ext cx="90693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Научный руководитель</a:t>
            </a:r>
            <a:r>
              <a:rPr lang="ru-RU" altLang="ru-RU" sz="2400" dirty="0">
                <a:latin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</a:rPr>
              <a:t>– д.ф.-м.н., Марченков Вячеслав Викторович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34988" y="1962150"/>
            <a:ext cx="8143875" cy="746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Тема работы </a:t>
            </a:r>
            <a:r>
              <a:rPr lang="ru-RU" altLang="ru-RU" sz="2000" dirty="0">
                <a:latin typeface="Times New Roman" panose="02020603050405020304" pitchFamily="18" charset="0"/>
              </a:rPr>
              <a:t>–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Электронные свойства антиферромагнитных топологических изоляторов на основе MnBi</a:t>
            </a:r>
            <a:r>
              <a:rPr lang="ru-RU" sz="20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ru-RU" sz="20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ru-RU" sz="2000" dirty="0">
                <a:latin typeface="Times New Roman" panose="02020603050405020304" pitchFamily="18" charset="0"/>
              </a:rPr>
              <a:t>.</a:t>
            </a:r>
            <a:endParaRPr lang="ru-RU" altLang="ru-RU" sz="2000" dirty="0">
              <a:solidFill>
                <a:srgbClr val="FFC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34988" y="2708274"/>
            <a:ext cx="8034337" cy="4033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Задачи текущего года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 dirty="0">
                <a:latin typeface="Times New Roman" panose="02020603050405020304" pitchFamily="18" charset="0"/>
              </a:rPr>
              <a:t>Изучение литературы по теоретическим и экспериментальным исследованиям</a:t>
            </a:r>
            <a:r>
              <a:rPr lang="en-US" alt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антиферромагнитных топологических изоляторов.</a:t>
            </a:r>
            <a:endParaRPr lang="ru-RU" altLang="ru-RU" sz="2000" strike="sngStrike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sz="2000" dirty="0">
                <a:latin typeface="Times New Roman" panose="02020603050405020304" pitchFamily="18" charset="0"/>
              </a:rPr>
              <a:t>Синтез поли- и монокристаллов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MnBi</a:t>
            </a:r>
            <a:r>
              <a:rPr lang="ru-RU" sz="20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ru-RU" sz="20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2000" dirty="0">
                <a:latin typeface="Times New Roman" panose="02020603050405020304" pitchFamily="18" charset="0"/>
              </a:rPr>
              <a:t>, подготовка образцов </a:t>
            </a:r>
            <a:r>
              <a:rPr lang="ru-RU" altLang="ru-RU" sz="2000" dirty="0">
                <a:latin typeface="Times New Roman" pitchFamily="18" charset="0"/>
              </a:rPr>
              <a:t>для измерения температурных зависимостей электросопротивления.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 dirty="0">
                <a:latin typeface="Times New Roman" pitchFamily="18" charset="0"/>
              </a:rPr>
              <a:t>Изучение</a:t>
            </a:r>
            <a:r>
              <a:rPr lang="ru-RU" sz="2000" dirty="0">
                <a:latin typeface="Times New Roman" panose="02020603050405020304" pitchFamily="18" charset="0"/>
              </a:rPr>
              <a:t> методик измерения температурных зависимостей электросопротивления и обработки результатов. Участие в проведении эксперимента.</a:t>
            </a:r>
            <a:endParaRPr lang="en-US" sz="2000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sz="2000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 dirty="0">
                <a:latin typeface="Times New Roman" panose="02020603050405020304" pitchFamily="18" charset="0"/>
              </a:rPr>
              <a:t>Участие в анализе полученных результатов, подготовка статей и тезисов.</a:t>
            </a:r>
            <a:endParaRPr lang="en-US" altLang="ru-RU" sz="2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704467-DAFC-42A1-AEAC-CF706CCDEE3B}"/>
              </a:ext>
            </a:extLst>
          </p:cNvPr>
          <p:cNvSpPr txBox="1"/>
          <p:nvPr/>
        </p:nvSpPr>
        <p:spPr>
          <a:xfrm>
            <a:off x="1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РЕНТГЕНОСТРУКТУРНЫЙ АНАЛИЗ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5B723E47-B167-468C-B16B-FEAC75CB9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92570"/>
            <a:ext cx="9144000" cy="487679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637C58-19DF-4063-98E4-D1414329FC13}"/>
              </a:ext>
            </a:extLst>
          </p:cNvPr>
          <p:cNvSpPr txBox="1"/>
          <p:nvPr/>
        </p:nvSpPr>
        <p:spPr>
          <a:xfrm>
            <a:off x="117452" y="5191484"/>
            <a:ext cx="4847979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1б –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Фрагмент дифрактограммы поликристалла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MnBi</a:t>
            </a:r>
            <a:r>
              <a:rPr lang="en-US" sz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F2AEAA8-3513-49A7-9838-27900994AB9A}"/>
              </a:ext>
            </a:extLst>
          </p:cNvPr>
          <p:cNvSpPr/>
          <p:nvPr/>
        </p:nvSpPr>
        <p:spPr>
          <a:xfrm>
            <a:off x="12327" y="6048062"/>
            <a:ext cx="4847979" cy="690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2"/>
            </a:pPr>
            <a:r>
              <a:rPr lang="en-GB" sz="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Kraus W and </a:t>
            </a:r>
            <a:r>
              <a:rPr lang="en-GB" sz="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Nolze</a:t>
            </a:r>
            <a:r>
              <a:rPr lang="en-GB" sz="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1996 POWDER CELL - a program for the representation and manipulation of crystal structures and calculation of the resulting X-ray powder patterns </a:t>
            </a:r>
            <a:r>
              <a:rPr lang="en-GB" sz="9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J. Appl. </a:t>
            </a:r>
            <a:r>
              <a:rPr lang="en-GB" sz="9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Cryst</a:t>
            </a:r>
            <a:r>
              <a:rPr lang="en-GB" sz="9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en-GB" sz="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301-03</a:t>
            </a:r>
            <a:endParaRPr lang="ru-RU" sz="9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Объект 2">
                <a:extLst>
                  <a:ext uri="{FF2B5EF4-FFF2-40B4-BE49-F238E27FC236}">
                    <a16:creationId xmlns:a16="http://schemas.microsoft.com/office/drawing/2014/main" id="{11100566-8BC5-493C-99BE-18221F2E71E5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5076056" y="921767"/>
                <a:ext cx="4047727" cy="3888432"/>
              </a:xfrm>
              <a:prstGeom prst="rect">
                <a:avLst/>
              </a:prstGeom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ru-RU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На рис. 1б показан фрагмент дифрактограммы поликристалла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MnBi</a:t>
                </a:r>
                <a:r>
                  <a:rPr lang="en-US" sz="20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</a:t>
                </a:r>
                <a:r>
                  <a:rPr lang="en-US" sz="20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ru-RU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Фазовый анализ и расчет параметров элементарной ячейки 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MnBi</a:t>
                </a:r>
                <a:r>
                  <a:rPr lang="en-US" sz="20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</a:t>
                </a:r>
                <a:r>
                  <a:rPr lang="en-US" sz="20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ru-RU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проводили с помощью программы </a:t>
                </a:r>
                <a:r>
                  <a:rPr lang="ru-RU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PowderCell</a:t>
                </a:r>
                <a:r>
                  <a:rPr lang="ru-RU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2.4 [2]. Установлено, что образец имеет ромбоэдрическую элементарную ячейку №166 (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𝑅</m:t>
                    </m:r>
                    <m:acc>
                      <m:accPr>
                        <m:chr m:val="̅"/>
                        <m:ctrlPr>
                          <a:rPr lang="ru-RU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acc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ru-RU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со следующими параметрами: </a:t>
                </a:r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ru-RU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= 4,339 Å, c = 40,974 Å.</a:t>
                </a:r>
                <a:endParaRPr lang="ru-RU" sz="2000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FontTx/>
                  <a:buNone/>
                </a:pPr>
                <a:endParaRPr lang="ru-RU" sz="2000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Объект 2">
                <a:extLst>
                  <a:ext uri="{FF2B5EF4-FFF2-40B4-BE49-F238E27FC236}">
                    <a16:creationId xmlns:a16="http://schemas.microsoft.com/office/drawing/2014/main" id="{11100566-8BC5-493C-99BE-18221F2E71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76056" y="921767"/>
                <a:ext cx="4047727" cy="3888432"/>
              </a:xfrm>
              <a:prstGeom prst="rect">
                <a:avLst/>
              </a:prstGeom>
              <a:blipFill>
                <a:blip r:embed="rId4"/>
                <a:stretch>
                  <a:fillRect l="-1657" r="-2861" b="-33072"/>
                </a:stretch>
              </a:blipFill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776B4111-593F-46BE-8C01-A5F936D90A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52014"/>
              </p:ext>
            </p:extLst>
          </p:nvPr>
        </p:nvGraphicFramePr>
        <p:xfrm>
          <a:off x="-54903" y="1580051"/>
          <a:ext cx="5192690" cy="3568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r:id="rId5" imgW="2493435" imgH="1740960" progId="Origin50.Graph">
                  <p:embed/>
                </p:oleObj>
              </mc:Choice>
              <mc:Fallback>
                <p:oleObj r:id="rId5" imgW="2493435" imgH="1740960" progId="Origin50.Graph">
                  <p:embed/>
                  <p:pic>
                    <p:nvPicPr>
                      <p:cNvPr id="30" name="Объект 29">
                        <a:extLst>
                          <a:ext uri="{FF2B5EF4-FFF2-40B4-BE49-F238E27FC236}">
                            <a16:creationId xmlns:a16="http://schemas.microsoft.com/office/drawing/2014/main" id="{F97496B3-B36F-4BB3-BEF1-A5BB8D073C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4903" y="1580051"/>
                        <a:ext cx="5192690" cy="35689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id="{9AA72832-781E-492F-A493-87EB4A64B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FF9AC15E-FCD1-4167-800F-1DB8497ABFCE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8920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704467-DAFC-42A1-AEAC-CF706CCDEE3B}"/>
              </a:ext>
            </a:extLst>
          </p:cNvPr>
          <p:cNvSpPr txBox="1"/>
          <p:nvPr/>
        </p:nvSpPr>
        <p:spPr>
          <a:xfrm>
            <a:off x="1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ХИМИЧЕСКОГО СОСТАВА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5B723E47-B167-468C-B16B-FEAC75CB9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92570"/>
            <a:ext cx="9144000" cy="487679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11100566-8BC5-493C-99BE-18221F2E71E5}"/>
              </a:ext>
            </a:extLst>
          </p:cNvPr>
          <p:cNvSpPr txBox="1">
            <a:spLocks/>
          </p:cNvSpPr>
          <p:nvPr/>
        </p:nvSpPr>
        <p:spPr bwMode="auto">
          <a:xfrm>
            <a:off x="258980" y="1052736"/>
            <a:ext cx="8872263" cy="388843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Методом рентгеноспектрального микроанализа определен химический состав монокристалла (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- 13,59 %,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- 28,3 %, Te - 58,11 %) и поликристалла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MnBi</a:t>
            </a:r>
            <a:r>
              <a:rPr lang="en-US" sz="20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20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- 14,88 %,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- 28,58 %,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 - 56,54 %).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1">
            <a:extLst>
              <a:ext uri="{FF2B5EF4-FFF2-40B4-BE49-F238E27FC236}">
                <a16:creationId xmlns:a16="http://schemas.microsoft.com/office/drawing/2014/main" id="{5567AEF2-018F-49F1-8DE9-A967D4D8E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FF9AC15E-FCD1-4167-800F-1DB8497ABFCE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686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704467-DAFC-42A1-AEAC-CF706CCDEE3B}"/>
              </a:ext>
            </a:extLst>
          </p:cNvPr>
          <p:cNvSpPr txBox="1"/>
          <p:nvPr/>
        </p:nvSpPr>
        <p:spPr>
          <a:xfrm>
            <a:off x="1" y="18864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ТЕМПЕРАТУРНЫЕ ЗАВИСМОСТИ ЭЛЕКТРОСОПРОТИВЛЕНИЯ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5B723E47-B167-468C-B16B-FEAC75CB9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92570"/>
            <a:ext cx="9144000" cy="487679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637C58-19DF-4063-98E4-D1414329FC13}"/>
              </a:ext>
            </a:extLst>
          </p:cNvPr>
          <p:cNvSpPr txBox="1"/>
          <p:nvPr/>
        </p:nvSpPr>
        <p:spPr>
          <a:xfrm>
            <a:off x="282860" y="5683739"/>
            <a:ext cx="4847979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 – </a:t>
            </a:r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Температурные зависимости электросопротивления поликристалла и монокристалла MnBi</a:t>
            </a:r>
            <a:r>
              <a:rPr lang="ru-RU" sz="1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ru-RU" sz="1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измеренного в плоскости (00</a:t>
            </a:r>
            <a:r>
              <a:rPr lang="ru-RU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и перпендикулярно (00</a:t>
            </a:r>
            <a:r>
              <a:rPr lang="ru-RU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11100566-8BC5-493C-99BE-18221F2E71E5}"/>
              </a:ext>
            </a:extLst>
          </p:cNvPr>
          <p:cNvSpPr txBox="1">
            <a:spLocks/>
          </p:cNvSpPr>
          <p:nvPr/>
        </p:nvSpPr>
        <p:spPr bwMode="auto">
          <a:xfrm>
            <a:off x="5225257" y="1484784"/>
            <a:ext cx="3897468" cy="388843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Обнаружено и продемонстрировано наличие анизотропии электросопротивления в монокристалле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MnBi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(рис. 2).</a:t>
            </a:r>
          </a:p>
          <a:p>
            <a:pPr marL="0" indent="0" algn="just">
              <a:buFontTx/>
              <a:buNone/>
            </a:pPr>
            <a:endParaRPr lang="ru-RU" sz="20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9273EF10-BF5D-4F8E-908C-924F006B1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5" y="1615382"/>
            <a:ext cx="5079355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Номер слайда 1">
            <a:extLst>
              <a:ext uri="{FF2B5EF4-FFF2-40B4-BE49-F238E27FC236}">
                <a16:creationId xmlns:a16="http://schemas.microsoft.com/office/drawing/2014/main" id="{32A0F31E-14E0-4220-AAD5-0CFDDCF75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FF9AC15E-FCD1-4167-800F-1DB8497ABFCE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393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704467-DAFC-42A1-AEAC-CF706CCDEE3B}"/>
              </a:ext>
            </a:extLst>
          </p:cNvPr>
          <p:cNvSpPr txBox="1"/>
          <p:nvPr/>
        </p:nvSpPr>
        <p:spPr>
          <a:xfrm>
            <a:off x="1" y="18864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ТЕМПЕРАТУРНЫЕ ЗАВИСМОСТИ ЭЛЕКТРОСОПРОТИВЛЕНИЯ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5B723E47-B167-468C-B16B-FEAC75CB9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92570"/>
            <a:ext cx="9144000" cy="487679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11100566-8BC5-493C-99BE-18221F2E71E5}"/>
              </a:ext>
            </a:extLst>
          </p:cNvPr>
          <p:cNvSpPr txBox="1">
            <a:spLocks/>
          </p:cNvSpPr>
          <p:nvPr/>
        </p:nvSpPr>
        <p:spPr bwMode="auto">
          <a:xfrm>
            <a:off x="251520" y="1443047"/>
            <a:ext cx="8766721" cy="388843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Электросопротивление, измеренное перпендикулярно плоскости (00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монокристалла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MnBi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изменяется от 5,9 до 13,1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мОм·см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что на порядок выше, чем </a:t>
            </a:r>
            <a:r>
              <a:rPr lang="el-GR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(0,7 - 1,8)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мОм·см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плоскости (00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то же время величина электросопротивления поликристалла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MnBi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изменяется в пределах (3,4 – 4,4)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мОм·см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что можно объяснить наличием вкладов как от </a:t>
            </a:r>
            <a:r>
              <a:rPr lang="el-GR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ρ||</a:t>
            </a:r>
            <a:r>
              <a:rPr lang="el-GR" sz="20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(00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так и от </a:t>
            </a:r>
            <a:r>
              <a:rPr lang="el-GR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ρ</a:t>
            </a:r>
            <a:r>
              <a:rPr lang="el-GR" sz="20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┴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(00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вследствие хаотичной ориентации кристаллических зерен.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Подтверждено наличие магнитного фазового перехода при температуре ~25 К, соответствующего пику на температурных зависимостях сопротивления моно- и поликристалла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MnBi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без магнитного поля и в поле 1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Т. С увеличением внешнего магнитного поля пик размывается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Tx/>
              <a:buNone/>
            </a:pPr>
            <a:endParaRPr lang="ru-RU" sz="20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1">
            <a:extLst>
              <a:ext uri="{FF2B5EF4-FFF2-40B4-BE49-F238E27FC236}">
                <a16:creationId xmlns:a16="http://schemas.microsoft.com/office/drawing/2014/main" id="{901D55D5-30C8-4B09-8E89-07D6DE150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FF9AC15E-FCD1-4167-800F-1DB8497ABFCE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2939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704467-DAFC-42A1-AEAC-CF706CCDEE3B}"/>
              </a:ext>
            </a:extLst>
          </p:cNvPr>
          <p:cNvSpPr txBox="1"/>
          <p:nvPr/>
        </p:nvSpPr>
        <p:spPr>
          <a:xfrm>
            <a:off x="1" y="18864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АНИЗОТРОПИИ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СВОЙСТВ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5B723E47-B167-468C-B16B-FEAC75CB9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92570"/>
            <a:ext cx="9144000" cy="487679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11100566-8BC5-493C-99BE-18221F2E71E5}"/>
              </a:ext>
            </a:extLst>
          </p:cNvPr>
          <p:cNvSpPr txBox="1">
            <a:spLocks/>
          </p:cNvSpPr>
          <p:nvPr/>
        </p:nvSpPr>
        <p:spPr bwMode="auto">
          <a:xfrm>
            <a:off x="251520" y="1443047"/>
            <a:ext cx="8766721" cy="388843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А</a:t>
            </a:r>
            <a:r>
              <a:rPr lang="ru-R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низотропия должна наблюдаться и в других электронных характеристиках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MnBi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в частности, в гальваномагнитных и оптических свойствах. Такие исследования проводятся.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20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1">
            <a:extLst>
              <a:ext uri="{FF2B5EF4-FFF2-40B4-BE49-F238E27FC236}">
                <a16:creationId xmlns:a16="http://schemas.microsoft.com/office/drawing/2014/main" id="{51B1B617-49AD-4BC6-A121-911FA733F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FF9AC15E-FCD1-4167-800F-1DB8497ABFCE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7073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704467-DAFC-42A1-AEAC-CF706CCDEE3B}"/>
              </a:ext>
            </a:extLst>
          </p:cNvPr>
          <p:cNvSpPr txBox="1"/>
          <p:nvPr/>
        </p:nvSpPr>
        <p:spPr>
          <a:xfrm>
            <a:off x="0" y="313661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5B723E47-B167-468C-B16B-FEAC75CB9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92570"/>
            <a:ext cx="9144000" cy="487679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369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407988" y="1125538"/>
            <a:ext cx="8034337" cy="532779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altLang="ru-RU" sz="2400" dirty="0">
                <a:solidFill>
                  <a:srgbClr val="0033CC"/>
                </a:solidFill>
                <a:latin typeface="Times New Roman" pitchFamily="18" charset="0"/>
              </a:rPr>
              <a:t>Результаты, полученные в текущем году</a:t>
            </a:r>
          </a:p>
          <a:p>
            <a:pPr algn="just">
              <a:spcBef>
                <a:spcPct val="20000"/>
              </a:spcBef>
              <a:defRPr/>
            </a:pPr>
            <a:r>
              <a:rPr lang="ru-RU" altLang="ru-RU" sz="2000" dirty="0">
                <a:latin typeface="Times New Roman" pitchFamily="18" charset="0"/>
              </a:rPr>
              <a:t>Проведен обзор литературы по тематике работы. </a:t>
            </a:r>
          </a:p>
          <a:p>
            <a:pPr algn="just">
              <a:spcBef>
                <a:spcPct val="20000"/>
              </a:spcBef>
              <a:defRPr/>
            </a:pPr>
            <a:r>
              <a:rPr lang="ru-RU" altLang="ru-RU" sz="2000" dirty="0">
                <a:latin typeface="Times New Roman" pitchFamily="18" charset="0"/>
              </a:rPr>
              <a:t>Получены образцы моно- и </a:t>
            </a:r>
            <a:r>
              <a:rPr lang="ru-RU" sz="2000" dirty="0">
                <a:latin typeface="Times New Roman" panose="02020603050405020304" pitchFamily="18" charset="0"/>
              </a:rPr>
              <a:t>поликристаллов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MnBi</a:t>
            </a:r>
            <a:r>
              <a:rPr lang="ru-RU" sz="20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ru-RU" sz="20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altLang="ru-RU" sz="2000" dirty="0">
                <a:latin typeface="Times New Roman" pitchFamily="18" charset="0"/>
              </a:rPr>
              <a:t>.</a:t>
            </a:r>
            <a:endParaRPr lang="en-US" altLang="ru-RU" sz="2000" dirty="0">
              <a:latin typeface="Times New Roman" pitchFamily="18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ru-RU" altLang="ru-RU" sz="2000" dirty="0">
                <a:latin typeface="Times New Roman" pitchFamily="18" charset="0"/>
              </a:rPr>
              <a:t>Получены результаты рентгеноструктурного анализа и элементного анализа.</a:t>
            </a:r>
          </a:p>
          <a:p>
            <a:pPr algn="just">
              <a:spcBef>
                <a:spcPct val="20000"/>
              </a:spcBef>
              <a:defRPr/>
            </a:pPr>
            <a:r>
              <a:rPr lang="ru-RU" altLang="ru-RU" sz="2000" dirty="0">
                <a:latin typeface="Times New Roman" pitchFamily="18" charset="0"/>
              </a:rPr>
              <a:t>Ознакомление с методиками измерения температурных зависимостей электросопротивления.</a:t>
            </a:r>
          </a:p>
          <a:p>
            <a:pPr algn="just">
              <a:spcBef>
                <a:spcPct val="20000"/>
              </a:spcBef>
              <a:defRPr/>
            </a:pPr>
            <a:r>
              <a:rPr lang="ru-RU" altLang="ru-RU" sz="2000" dirty="0">
                <a:latin typeface="Times New Roman" pitchFamily="18" charset="0"/>
              </a:rPr>
              <a:t>Подготовлены образцы моно- и </a:t>
            </a:r>
            <a:r>
              <a:rPr lang="ru-RU" sz="2000" dirty="0">
                <a:latin typeface="Times New Roman" panose="02020603050405020304" pitchFamily="18" charset="0"/>
              </a:rPr>
              <a:t>поликристаллов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MnBi</a:t>
            </a:r>
            <a:r>
              <a:rPr lang="ru-RU" sz="20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ru-RU" sz="20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altLang="ru-RU" sz="2000" dirty="0">
                <a:latin typeface="Times New Roman" pitchFamily="18" charset="0"/>
              </a:rPr>
              <a:t> для измерения температурных зависимостей электросопротивления. Проведены измерения температурных зависимостей электросопротивления.</a:t>
            </a:r>
            <a:endParaRPr lang="en-US" altLang="ru-RU" sz="2000" dirty="0">
              <a:latin typeface="Times New Roman" pitchFamily="18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ru-RU" altLang="ru-RU" sz="2000" dirty="0">
                <a:latin typeface="Times New Roman" pitchFamily="18" charset="0"/>
              </a:rPr>
              <a:t>Ознакомление с методиками обработки результатов измерения температурных зависимостей электросопротивления.</a:t>
            </a:r>
          </a:p>
          <a:p>
            <a:pPr algn="just">
              <a:spcBef>
                <a:spcPct val="20000"/>
              </a:spcBef>
              <a:defRPr/>
            </a:pPr>
            <a:r>
              <a:rPr lang="ru-RU" altLang="ru-RU" sz="2000" dirty="0">
                <a:latin typeface="Times New Roman" pitchFamily="18" charset="0"/>
              </a:rPr>
              <a:t>Представлен стендовый доклад </a:t>
            </a:r>
            <a:r>
              <a:rPr lang="en-US" altLang="ru-RU" sz="2000" dirty="0">
                <a:latin typeface="Times New Roman" pitchFamily="18" charset="0"/>
              </a:rPr>
              <a:t>“</a:t>
            </a:r>
            <a:r>
              <a:rPr lang="ru-RU" altLang="ru-RU" sz="2000" dirty="0">
                <a:latin typeface="Times New Roman" panose="02020603050405020304" pitchFamily="18" charset="0"/>
              </a:rPr>
              <a:t>Особенности сопротивления моно- и поликристаллов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MnBi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altLang="ru-RU" sz="2000" dirty="0">
                <a:latin typeface="Times New Roman" panose="02020603050405020304" pitchFamily="18" charset="0"/>
              </a:rPr>
              <a:t>.</a:t>
            </a:r>
            <a:r>
              <a:rPr lang="en-US" altLang="ru-RU" sz="2000" dirty="0">
                <a:latin typeface="Times New Roman" pitchFamily="18" charset="0"/>
              </a:rPr>
              <a:t>” </a:t>
            </a:r>
            <a:r>
              <a:rPr lang="ru-RU" altLang="ru-RU" sz="2000" dirty="0">
                <a:latin typeface="Times New Roman" pitchFamily="18" charset="0"/>
              </a:rPr>
              <a:t>на конференции </a:t>
            </a:r>
            <a:r>
              <a:rPr lang="en-US" altLang="ru-RU" sz="2000" dirty="0">
                <a:latin typeface="Times New Roman" pitchFamily="18" charset="0"/>
              </a:rPr>
              <a:t>“</a:t>
            </a:r>
            <a:r>
              <a:rPr lang="ru-RU" altLang="ru-RU" sz="2000" dirty="0">
                <a:latin typeface="Times New Roman" panose="02020603050405020304" pitchFamily="18" charset="0"/>
              </a:rPr>
              <a:t>Физика. Технологии. Инновации. ФТИ-2022</a:t>
            </a:r>
            <a:r>
              <a:rPr lang="en-US" altLang="ru-RU" sz="2000" dirty="0">
                <a:latin typeface="Times New Roman" panose="02020603050405020304" pitchFamily="18" charset="0"/>
              </a:rPr>
              <a:t>”</a:t>
            </a:r>
            <a:r>
              <a:rPr lang="ru-RU" altLang="ru-RU" sz="20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2 года обучения Борболин Андрей Дмитриевич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низких температур</a:t>
            </a:r>
          </a:p>
        </p:txBody>
      </p:sp>
      <p:sp>
        <p:nvSpPr>
          <p:cNvPr id="4" name="Номер слайда 1">
            <a:extLst>
              <a:ext uri="{FF2B5EF4-FFF2-40B4-BE49-F238E27FC236}">
                <a16:creationId xmlns:a16="http://schemas.microsoft.com/office/drawing/2014/main" id="{B454C234-E53B-4251-8D13-D459A7AA6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FF9AC15E-FCD1-4167-800F-1DB8497ABFCE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1071563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Экзамены</a:t>
            </a:r>
            <a:endParaRPr lang="ru-RU" altLang="ru-RU" sz="2400" dirty="0">
              <a:latin typeface="Times New Roman" panose="02020603050405020304" pitchFamily="18" charset="0"/>
            </a:endParaRPr>
          </a:p>
        </p:txBody>
      </p:sp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539750" y="1700808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0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английскому языку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1600" dirty="0">
                <a:latin typeface="Times New Roman" panose="02020603050405020304" pitchFamily="18" charset="0"/>
              </a:rPr>
              <a:t>Сдан – «отлично».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endParaRPr lang="ru-RU" altLang="ru-RU" sz="1600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0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философии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1600" dirty="0">
                <a:latin typeface="Times New Roman" panose="02020603050405020304" pitchFamily="18" charset="0"/>
              </a:rPr>
              <a:t>Сентябрь 2022 года.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endParaRPr lang="ru-RU" altLang="ru-RU" sz="1600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endParaRPr lang="ru-RU" altLang="ru-RU" dirty="0">
              <a:latin typeface="Times New Roman" panose="02020603050405020304" pitchFamily="18" charset="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2 года обучения Борболин Андрей Дмитриевич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низких температур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1A7BA75A-142C-410A-A0DA-0CA6652D2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285728"/>
            <a:ext cx="84963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>
                <a:solidFill>
                  <a:srgbClr val="0033CC"/>
                </a:solidFill>
                <a:latin typeface="Times New Roman" panose="02020603050405020304" pitchFamily="18" charset="0"/>
              </a:rPr>
              <a:t>Выступления на конференциях</a:t>
            </a:r>
            <a:r>
              <a:rPr lang="ru-RU" altLang="ru-RU" sz="2000" dirty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dirty="0">
                <a:latin typeface="Times New Roman" panose="02020603050405020304" pitchFamily="18" charset="0"/>
              </a:rPr>
              <a:t>Сделано докладов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dirty="0">
                <a:latin typeface="Times New Roman" panose="02020603050405020304" pitchFamily="18" charset="0"/>
              </a:rPr>
              <a:t>стендовых  –  </a:t>
            </a:r>
            <a:r>
              <a:rPr lang="en-US" altLang="ru-RU" sz="1800" dirty="0">
                <a:latin typeface="Times New Roman" panose="02020603050405020304" pitchFamily="18" charset="0"/>
              </a:rPr>
              <a:t>1</a:t>
            </a:r>
            <a:endParaRPr lang="ru-RU" altLang="ru-RU" sz="1800" dirty="0">
              <a:latin typeface="Times New Roman" panose="02020603050405020304" pitchFamily="18" charset="0"/>
            </a:endParaRPr>
          </a:p>
        </p:txBody>
      </p:sp>
      <p:sp>
        <p:nvSpPr>
          <p:cNvPr id="6" name="Номер слайда 1">
            <a:extLst>
              <a:ext uri="{FF2B5EF4-FFF2-40B4-BE49-F238E27FC236}">
                <a16:creationId xmlns:a16="http://schemas.microsoft.com/office/drawing/2014/main" id="{308C66C6-8EC3-42E1-A155-0D19AF3DE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FF9AC15E-FCD1-4167-800F-1DB8497ABFCE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827584" y="908794"/>
            <a:ext cx="7086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российских конференциях</a:t>
            </a:r>
            <a:endParaRPr lang="ru-RU" altLang="ru-RU" sz="2400" dirty="0">
              <a:latin typeface="Times New Roman" panose="02020603050405020304" pitchFamily="18" charset="0"/>
            </a:endParaRPr>
          </a:p>
        </p:txBody>
      </p:sp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177800" y="1412776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algn="just" eaLnBrk="1" hangingPunct="1">
              <a:spcBef>
                <a:spcPct val="20000"/>
              </a:spcBef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.Д. Борболин, 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.Н.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Перевалова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С.В. Наумов,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.Б. Марченкова, С.М. Подгорных,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Huang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В.В. Марченков.</a:t>
            </a:r>
            <a:r>
              <a:rPr lang="ru-RU" sz="20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</a:rPr>
              <a:t>Особенности сопротивления моно- и поликристаллов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MnBi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altLang="ru-RU" sz="2000" dirty="0">
                <a:latin typeface="Times New Roman" panose="02020603050405020304" pitchFamily="18" charset="0"/>
              </a:rPr>
              <a:t>. Физика. Технологии. Инновации. ФТИ-2022. [Электронный ресурс]: тезисы докладов IX Международной молодежной научной конференции, посвященной 100-летию со дня рождения профессора С. П. Распопина, Екатеринбург, 16-20 мая 2022 г. С. 147-148.</a:t>
            </a:r>
            <a:endParaRPr lang="ru-RU" altLang="ru-RU" dirty="0">
              <a:latin typeface="Times New Roman" panose="02020603050405020304" pitchFamily="18" charset="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2 года обучения Борболин Андрей Дмитриевич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низких температур</a:t>
            </a:r>
          </a:p>
        </p:txBody>
      </p:sp>
      <p:sp>
        <p:nvSpPr>
          <p:cNvPr id="5" name="Номер слайда 1">
            <a:extLst>
              <a:ext uri="{FF2B5EF4-FFF2-40B4-BE49-F238E27FC236}">
                <a16:creationId xmlns:a16="http://schemas.microsoft.com/office/drawing/2014/main" id="{B795E156-4ACC-45B1-8AD0-3EBBAA443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FF9AC15E-FCD1-4167-800F-1DB8497ABFCE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0520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225550" y="549275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graphicFrame>
        <p:nvGraphicFramePr>
          <p:cNvPr id="8669" name="Group 4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362353"/>
              </p:ext>
            </p:extLst>
          </p:nvPr>
        </p:nvGraphicFramePr>
        <p:xfrm>
          <a:off x="906462" y="981075"/>
          <a:ext cx="7038975" cy="5751509"/>
        </p:xfrm>
        <a:graphic>
          <a:graphicData uri="http://schemas.openxmlformats.org/drawingml/2006/table">
            <a:tbl>
              <a:tblPr/>
              <a:tblGrid>
                <a:gridCol w="4465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5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3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год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(вышедшие из печати)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свидетельство о программах для ЭВМ, зарегистрированных в установленном порядке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патент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соавторство в монографии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оформленное ноу-хау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других изданиях (не тезисы)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3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российской конференции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 устным докладом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со стендовым докладом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«отлично» кандидатский экзамен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«хорошо» кандидатский экзамен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«удовлетворительно» кандидатский экзамен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исполнителя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руководителя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сумма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49" y="27422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2 года обучения Борболин Андрей Дмитриевич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низких температур</a:t>
            </a:r>
          </a:p>
        </p:txBody>
      </p:sp>
      <p:sp>
        <p:nvSpPr>
          <p:cNvPr id="5" name="Номер слайда 1">
            <a:extLst>
              <a:ext uri="{FF2B5EF4-FFF2-40B4-BE49-F238E27FC236}">
                <a16:creationId xmlns:a16="http://schemas.microsoft.com/office/drawing/2014/main" id="{DB2BA401-88C8-4FF2-9EB8-AAEB6CC5B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FF9AC15E-FCD1-4167-800F-1DB8497ABFCE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F678B24-BF29-467F-9A01-D75F89B29072}"/>
              </a:ext>
            </a:extLst>
          </p:cNvPr>
          <p:cNvSpPr txBox="1"/>
          <p:nvPr/>
        </p:nvSpPr>
        <p:spPr>
          <a:xfrm>
            <a:off x="-3033" y="9528"/>
            <a:ext cx="91439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ТОПОЛОГИЧЕСКИЕ ИЗОЛЯТОРЫ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91AA8B6-496B-4CDB-B738-2A833F50EA01}"/>
              </a:ext>
            </a:extLst>
          </p:cNvPr>
          <p:cNvSpPr/>
          <p:nvPr/>
        </p:nvSpPr>
        <p:spPr>
          <a:xfrm>
            <a:off x="178638" y="6221441"/>
            <a:ext cx="6265570" cy="275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Otrokov et al., Prediction and observation of an antiferromagnetic topological insulator, Nature 576</a:t>
            </a:r>
            <a:r>
              <a:rPr lang="en-US" sz="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416–422 (2019).</a:t>
            </a:r>
            <a:endParaRPr lang="ru-RU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EC929B6-5709-4D5E-A889-878741328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A1B8EE70-7AC6-4E55-B4EB-EF7253B53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697" y="908720"/>
            <a:ext cx="8770537" cy="943923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топологических изоляторах в объеме имеется энергетическая щель, а поверхность ведет себя как топологически защищенный металл с линейным законом дисперсии. При этом носители тока в «металлическом» слое являются спин-поляризованными, что может быть использовано в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спинтронике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Недавно было обнаружено, что соединение MnBi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обладает одновременно свойствами антиферромагнетика и топологического изолятора [1], поэтому изучение электронных транспортных свойств данного материала представляет большой интерес.</a:t>
            </a:r>
            <a:endParaRPr lang="ru-RU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90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704467-DAFC-42A1-AEAC-CF706CCDEE3B}"/>
              </a:ext>
            </a:extLst>
          </p:cNvPr>
          <p:cNvSpPr txBox="1"/>
          <p:nvPr/>
        </p:nvSpPr>
        <p:spPr>
          <a:xfrm>
            <a:off x="1" y="188640"/>
            <a:ext cx="9144000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ЭКСПЕРИМЕНТОВ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5B723E47-B167-468C-B16B-FEAC75CB9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544616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Монокристалл 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MnBi</a:t>
            </a:r>
            <a:r>
              <a:rPr lang="ru-RU" sz="2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ru-RU" sz="2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выращен согласно методике, схожей с методом кристаллизации из раствора в расплаве. Поликристалл 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MnBi</a:t>
            </a:r>
            <a:r>
              <a:rPr lang="ru-RU" sz="2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ru-RU" sz="2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синтезирован из стехиометрической смеси элементов. </a:t>
            </a:r>
            <a:endParaRPr 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Рентгеноструктурный анализ образцов проводился на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дифрактометре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ДРОН-2.0 в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</a:t>
            </a:r>
            <a:r>
              <a:rPr lang="ru-RU" sz="2200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-излучении.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Химический состав определялся методом рентгеновского микроанализа на сканирующем электронном микроскопе QUANTA 200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оснащенного приставкой для рентгеноспектрального микроанализа EDAX.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1">
            <a:extLst>
              <a:ext uri="{FF2B5EF4-FFF2-40B4-BE49-F238E27FC236}">
                <a16:creationId xmlns:a16="http://schemas.microsoft.com/office/drawing/2014/main" id="{E0C627B6-2090-4A8C-8D43-DA2B09411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FF9AC15E-FCD1-4167-800F-1DB8497ABFCE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4719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704467-DAFC-42A1-AEAC-CF706CCDEE3B}"/>
              </a:ext>
            </a:extLst>
          </p:cNvPr>
          <p:cNvSpPr txBox="1"/>
          <p:nvPr/>
        </p:nvSpPr>
        <p:spPr>
          <a:xfrm>
            <a:off x="1" y="188640"/>
            <a:ext cx="9144000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ЭКСПЕРИМЕНТОВ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5B723E47-B167-468C-B16B-FEAC75CB9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544616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Температурные зависимости электросопротивления измерены четырехконтактным способом в диапазоне температур от 2 до 300 К в плоскости (00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монокристалла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MnBi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перпендикулярно этой плоскости.</a:t>
            </a:r>
            <a:endParaRPr lang="ru-RU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" name="Номер слайда 1">
            <a:extLst>
              <a:ext uri="{FF2B5EF4-FFF2-40B4-BE49-F238E27FC236}">
                <a16:creationId xmlns:a16="http://schemas.microsoft.com/office/drawing/2014/main" id="{128C0C1A-4AEA-43EA-956E-6DF60CD1D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FF9AC15E-FCD1-4167-800F-1DB8497ABFCE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11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704467-DAFC-42A1-AEAC-CF706CCDEE3B}"/>
              </a:ext>
            </a:extLst>
          </p:cNvPr>
          <p:cNvSpPr txBox="1"/>
          <p:nvPr/>
        </p:nvSpPr>
        <p:spPr>
          <a:xfrm>
            <a:off x="1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РЕНТГЕНОСТРУКТУРНЫЙ АНАЛИЗ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5B723E47-B167-468C-B16B-FEAC75CB9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92570"/>
            <a:ext cx="9144000" cy="487679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637C58-19DF-4063-98E4-D1414329FC13}"/>
              </a:ext>
            </a:extLst>
          </p:cNvPr>
          <p:cNvSpPr txBox="1"/>
          <p:nvPr/>
        </p:nvSpPr>
        <p:spPr>
          <a:xfrm>
            <a:off x="-26144" y="5359486"/>
            <a:ext cx="4847979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1а –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Фрагмент дифрактограммы монокристалла 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MnBi</a:t>
            </a:r>
            <a:r>
              <a:rPr lang="en-US" sz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11100566-8BC5-493C-99BE-18221F2E71E5}"/>
              </a:ext>
            </a:extLst>
          </p:cNvPr>
          <p:cNvSpPr txBox="1">
            <a:spLocks/>
          </p:cNvSpPr>
          <p:nvPr/>
        </p:nvSpPr>
        <p:spPr bwMode="auto">
          <a:xfrm>
            <a:off x="4841218" y="1340768"/>
            <a:ext cx="4263751" cy="388843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рис. 1а показан фрагмент дифрактограммы, снятой с поверхности монокристалла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MnBi</a:t>
            </a:r>
            <a:r>
              <a:rPr lang="en-US" sz="20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20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рентгенограмме видно, что монокристалл имеет поверхность, совпадающую с плоскостью (00l). Монокристалл легко прокалывается по этой плоскости. </a:t>
            </a:r>
            <a:endParaRPr lang="ru-RU" sz="20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4DF53162-CB40-439A-B15E-A4E5EE5FD5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142090"/>
              </p:ext>
            </p:extLst>
          </p:nvPr>
        </p:nvGraphicFramePr>
        <p:xfrm>
          <a:off x="20217" y="1783938"/>
          <a:ext cx="4637044" cy="353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r:id="rId3" imgW="30632400" imgH="23450550" progId="Origin50.Graph">
                  <p:embed/>
                </p:oleObj>
              </mc:Choice>
              <mc:Fallback>
                <p:oleObj r:id="rId3" imgW="30632400" imgH="23450550" progId="Origin50.Graph">
                  <p:embed/>
                  <p:pic>
                    <p:nvPicPr>
                      <p:cNvPr id="19" name="Объект 18">
                        <a:extLst>
                          <a:ext uri="{FF2B5EF4-FFF2-40B4-BE49-F238E27FC236}">
                            <a16:creationId xmlns:a16="http://schemas.microsoft.com/office/drawing/2014/main" id="{F5EF35C1-4E3D-41CD-A35D-59DDD4AF55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17" y="1783938"/>
                        <a:ext cx="4637044" cy="3536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Номер слайда 1">
            <a:extLst>
              <a:ext uri="{FF2B5EF4-FFF2-40B4-BE49-F238E27FC236}">
                <a16:creationId xmlns:a16="http://schemas.microsoft.com/office/drawing/2014/main" id="{9DF1BF48-0188-45C5-9C92-CE620F9EB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FF9AC15E-FCD1-4167-800F-1DB8497ABFCE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4040409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3512</TotalTime>
  <Words>1088</Words>
  <Application>Microsoft Office PowerPoint</Application>
  <PresentationFormat>Экран (4:3)</PresentationFormat>
  <Paragraphs>157</Paragraphs>
  <Slides>15</Slides>
  <Notes>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Оформление по умолчанию</vt:lpstr>
      <vt:lpstr>Origin50.Graph</vt:lpstr>
      <vt:lpstr>Аспирант 2 года обучения Борболин Андрей Дмитриевич Лаборатории низких температур</vt:lpstr>
      <vt:lpstr>Аспирант 2 года обучения Борболин Андрей Дмитриевич Лаборатории низких температур</vt:lpstr>
      <vt:lpstr>Аспирант 2 года обучения Борболин Андрей Дмитриевич Лаборатории низких температур</vt:lpstr>
      <vt:lpstr>Аспирант 2 года обучения Борболин Андрей Дмитриевич Лаборатории низких температур</vt:lpstr>
      <vt:lpstr>Аспирант 2 года обучения Борболин Андрей Дмитриевич Лаборатории низких температур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ИФМ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1 года обучения Ежов И.В.</dc:title>
  <dc:creator>Ежов И.В.</dc:creator>
  <cp:lastModifiedBy>Andrey Borbolin</cp:lastModifiedBy>
  <cp:revision>229</cp:revision>
  <dcterms:created xsi:type="dcterms:W3CDTF">2012-04-17T05:54:14Z</dcterms:created>
  <dcterms:modified xsi:type="dcterms:W3CDTF">2022-06-07T03:57:56Z</dcterms:modified>
</cp:coreProperties>
</file>