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6" r:id="rId3"/>
    <p:sldId id="267" r:id="rId4"/>
    <p:sldId id="268" r:id="rId5"/>
    <p:sldId id="269" r:id="rId6"/>
  </p:sldIdLst>
  <p:sldSz cx="9144000" cy="6858000" type="screen4x3"/>
  <p:notesSz cx="6858000" cy="9144000"/>
  <p:defaultTextStyle>
    <a:defPPr>
      <a:defRPr lang="ru-RU"/>
    </a:defPPr>
    <a:lvl1pPr algn="l">
      <a:spcBef>
        <a:spcPts val="0"/>
      </a:spcBef>
      <a:spcAft>
        <a:spcPts val="0"/>
      </a:spcAft>
      <a:defRPr>
        <a:solidFill>
          <a:schemeClr val="tx1"/>
        </a:solidFill>
        <a:latin typeface="Arial"/>
        <a:ea typeface="+mn-ea"/>
        <a:cs typeface="+mn-cs"/>
      </a:defRPr>
    </a:lvl1pPr>
    <a:lvl2pPr marL="457200" algn="l">
      <a:spcBef>
        <a:spcPts val="0"/>
      </a:spcBef>
      <a:spcAft>
        <a:spcPts val="0"/>
      </a:spcAft>
      <a:defRPr>
        <a:solidFill>
          <a:schemeClr val="tx1"/>
        </a:solidFill>
        <a:latin typeface="Arial"/>
        <a:ea typeface="+mn-ea"/>
        <a:cs typeface="+mn-cs"/>
      </a:defRPr>
    </a:lvl2pPr>
    <a:lvl3pPr marL="914400" algn="l">
      <a:spcBef>
        <a:spcPts val="0"/>
      </a:spcBef>
      <a:spcAft>
        <a:spcPts val="0"/>
      </a:spcAft>
      <a:defRPr>
        <a:solidFill>
          <a:schemeClr val="tx1"/>
        </a:solidFill>
        <a:latin typeface="Arial"/>
        <a:ea typeface="+mn-ea"/>
        <a:cs typeface="+mn-cs"/>
      </a:defRPr>
    </a:lvl3pPr>
    <a:lvl4pPr marL="1371600" algn="l">
      <a:spcBef>
        <a:spcPts val="0"/>
      </a:spcBef>
      <a:spcAft>
        <a:spcPts val="0"/>
      </a:spcAft>
      <a:defRPr>
        <a:solidFill>
          <a:schemeClr val="tx1"/>
        </a:solidFill>
        <a:latin typeface="Arial"/>
        <a:ea typeface="+mn-ea"/>
        <a:cs typeface="+mn-cs"/>
      </a:defRPr>
    </a:lvl4pPr>
    <a:lvl5pPr marL="1828800" algn="l">
      <a:spcBef>
        <a:spcPts val="0"/>
      </a:spcBef>
      <a:spcAft>
        <a:spcPts val="0"/>
      </a:spcAft>
      <a:defRPr>
        <a:solidFill>
          <a:schemeClr val="tx1"/>
        </a:solidFill>
        <a:latin typeface="Arial"/>
        <a:ea typeface="+mn-ea"/>
        <a:cs typeface="+mn-cs"/>
      </a:defRPr>
    </a:lvl5pPr>
    <a:lvl6pPr marL="2286000" algn="l" defTabSz="914400">
      <a:defRPr>
        <a:solidFill>
          <a:schemeClr val="tx1"/>
        </a:solidFill>
        <a:latin typeface="Arial"/>
        <a:ea typeface="+mn-ea"/>
        <a:cs typeface="+mn-cs"/>
      </a:defRPr>
    </a:lvl6pPr>
    <a:lvl7pPr marL="2743200" algn="l" defTabSz="914400">
      <a:defRPr>
        <a:solidFill>
          <a:schemeClr val="tx1"/>
        </a:solidFill>
        <a:latin typeface="Arial"/>
        <a:ea typeface="+mn-ea"/>
        <a:cs typeface="+mn-cs"/>
      </a:defRPr>
    </a:lvl7pPr>
    <a:lvl8pPr marL="3200400" algn="l" defTabSz="914400">
      <a:defRPr>
        <a:solidFill>
          <a:schemeClr val="tx1"/>
        </a:solidFill>
        <a:latin typeface="Arial"/>
        <a:ea typeface="+mn-ea"/>
        <a:cs typeface="+mn-cs"/>
      </a:defRPr>
    </a:lvl8pPr>
    <a:lvl9pPr marL="3657600" algn="l" defTabSz="914400">
      <a:defRPr>
        <a:solidFill>
          <a:schemeClr val="tx1"/>
        </a:solidFill>
        <a:latin typeface="Arial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89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5940675A-B579-460E-94D1-54222C63F5DA}" styleName="No Style, Table Grid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dk1"/>
              </a:solidFill>
            </a:ln>
          </a:left>
          <a:right>
            <a:ln w="12700">
              <a:solidFill>
                <a:schemeClr val="dk1"/>
              </a:solidFill>
            </a:ln>
          </a:right>
          <a:top>
            <a:ln w="12700">
              <a:solidFill>
                <a:schemeClr val="dk1"/>
              </a:solidFill>
            </a:ln>
          </a:top>
          <a:bottom>
            <a:ln w="12700">
              <a:solidFill>
                <a:schemeClr val="dk1"/>
              </a:solidFill>
            </a:ln>
          </a:bottom>
          <a:insideH>
            <a:ln w="12700">
              <a:solidFill>
                <a:schemeClr val="dk1"/>
              </a:solidFill>
            </a:ln>
          </a:insideH>
          <a:insideV>
            <a:ln w="12700">
              <a:solidFill>
                <a:schemeClr val="dk1"/>
              </a:solidFill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lt1"/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lt1"/>
          </a:solidFill>
        </a:fill>
      </a:tcStyle>
    </a:band1V>
    <a:band2V>
      <a:tcStyle>
        <a:tcBdr/>
        <a:fill>
          <a:solidFill>
            <a:schemeClr val="lt1"/>
          </a:solidFill>
        </a:fill>
      </a:tcStyle>
    </a:band2V>
    <a:lastCol>
      <a:tcTxStyle b="on">
        <a:fontRef idx="minor">
          <a:prstClr val="black"/>
        </a:fontRef>
        <a:schemeClr val="dk1"/>
      </a:tcTxStyle>
      <a:tcStyle>
        <a:tcBdr/>
        <a:fill>
          <a:solidFill>
            <a:schemeClr val="lt1"/>
          </a:solidFill>
        </a:fill>
      </a:tcStyle>
    </a:lastCol>
    <a:firstCol>
      <a:tcTxStyle b="on">
        <a:fontRef idx="minor">
          <a:prstClr val="black"/>
        </a:fontRef>
        <a:schemeClr val="dk1"/>
      </a:tcTxStyle>
      <a:tcStyle>
        <a:tcBdr/>
        <a:fill>
          <a:solidFill>
            <a:schemeClr val="lt1"/>
          </a:solidFill>
        </a:fill>
      </a:tcStyle>
    </a:firstCol>
    <a:lastRow>
      <a:tcTxStyle b="on">
        <a:fontRef idx="minor">
          <a:prstClr val="black"/>
        </a:fontRef>
        <a:schemeClr val="dk1"/>
      </a:tcTxStyle>
      <a:tcStyle>
        <a:tcBdr>
          <a:top>
            <a:ln w="12700">
              <a:solidFill>
                <a:schemeClr val="lt1"/>
              </a:solidFill>
            </a:ln>
          </a:top>
        </a:tcBdr>
        <a:fill>
          <a:solidFill>
            <a:schemeClr val="l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dk1"/>
      </a:tcTxStyle>
      <a:tcStyle>
        <a:tcBdr>
          <a:bottom>
            <a:ln w="12700">
              <a:solidFill>
                <a:schemeClr val="dk1"/>
              </a:solidFill>
            </a:ln>
          </a:bottom>
        </a:tcBdr>
        <a:fill>
          <a:solidFill>
            <a:schemeClr val="l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1689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91515768" name="Верхний колонтитул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78035281" name="Дата 2"/>
          <p:cNvSpPr>
            <a:spLocks noGrp="1"/>
          </p:cNvSpPr>
          <p:nvPr>
            <p:ph type="dt" idx="1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/>
              </a:defRPr>
            </a:lvl1pPr>
          </a:lstStyle>
          <a:p>
            <a:pPr>
              <a:defRPr/>
            </a:pPr>
            <a:fld id="{8C5BC5BE-46F4-4B88-8BED-718936DA21A6}" type="datetimeFigureOut">
              <a:rPr lang="ru-RU"/>
              <a:t>09.10.2025</a:t>
            </a:fld>
            <a:endParaRPr lang="ru-RU"/>
          </a:p>
        </p:txBody>
      </p:sp>
      <p:sp>
        <p:nvSpPr>
          <p:cNvPr id="1731319117" name="Образ слайда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>
              <a:defRPr/>
            </a:pPr>
            <a:endParaRPr lang="ru-RU"/>
          </a:p>
        </p:txBody>
      </p:sp>
      <p:sp>
        <p:nvSpPr>
          <p:cNvPr id="126580576" name="Заметки 4"/>
          <p:cNvSpPr>
            <a:spLocks noGrp="1"/>
          </p:cNvSpPr>
          <p:nvPr>
            <p:ph type="body" sz="quarter" idx="3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698123694" name="Нижний колонтитул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5103018" name="Номер слайда 6"/>
          <p:cNvSpPr>
            <a:spLocks noGrp="1"/>
          </p:cNvSpPr>
          <p:nvPr>
            <p:ph type="sldNum" sz="quarter" idx="5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123F7D7-2342-473B-BC68-1207902146FF}" type="slidenum">
              <a:rPr lang="ru-RU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72105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>
      <a:spcBef>
        <a:spcPts val="0"/>
      </a:spcBef>
      <a:spcAft>
        <a:spcPts val="0"/>
      </a:spcAft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>
      <a:spcBef>
        <a:spcPts val="0"/>
      </a:spcBef>
      <a:spcAft>
        <a:spcPts val="0"/>
      </a:spcAft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>
      <a:spcBef>
        <a:spcPts val="0"/>
      </a:spcBef>
      <a:spcAft>
        <a:spcPts val="0"/>
      </a:spcAft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>
      <a:spcBef>
        <a:spcPts val="0"/>
      </a:spcBef>
      <a:spcAft>
        <a:spcPts val="0"/>
      </a:spcAft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>
      <a:spcBef>
        <a:spcPts val="0"/>
      </a:spcBef>
      <a:spcAft>
        <a:spcPts val="0"/>
      </a:spcAft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22058240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125317106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103105383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CDF5BFA-20E2-8757-5E58-89CEB4DB864E}" type="slidenum">
              <a:rPr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23492308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183744216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091901335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D549343-908A-5C70-6E3F-1446AA1DCAFE}" type="slidenum">
              <a:rPr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75785211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1418917876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592311331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74D29B9-EB55-BEF8-5AF4-FDC7271B8622}" type="slidenum">
              <a:rPr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41244965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1948280257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663734988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ACFA82F-C2B3-BD95-025D-5F212E2B5001}" type="slidenum">
              <a:rPr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30422716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1921857562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13281499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40B050C-1CFF-EAA9-4866-187E762A1A25}" type="slidenum">
              <a:rPr/>
              <a:t>5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36026706" name="Заголовок 1"/>
          <p:cNvSpPr>
            <a:spLocks noGrp="1"/>
          </p:cNvSpPr>
          <p:nvPr>
            <p:ph type="ctrTitle"/>
          </p:nvPr>
        </p:nvSpPr>
        <p:spPr bwMode="auto">
          <a:xfrm>
            <a:off x="685800" y="2130425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50998416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371600" y="3886200"/>
            <a:ext cx="6400800" cy="1752599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/>
          </a:p>
        </p:txBody>
      </p:sp>
      <p:sp>
        <p:nvSpPr>
          <p:cNvPr id="808304559" name="Rectangle 4"/>
          <p:cNvSpPr>
            <a:spLocks noGrp="1" noChangeArrowheads="1"/>
          </p:cNvSpPr>
          <p:nvPr>
            <p:ph type="dt" sz="half" idx="10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89034189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52834748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9C43DB-47EC-40F6-BCB4-EC6CCC2A6633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10080153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17263380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965689017" name="Rectangle 4"/>
          <p:cNvSpPr>
            <a:spLocks noGrp="1" noChangeArrowheads="1"/>
          </p:cNvSpPr>
          <p:nvPr>
            <p:ph type="dt" sz="half" idx="10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8752724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28172588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DE9110-75F4-48B8-A362-AA69C8A6F49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36762207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6629400" y="274638"/>
            <a:ext cx="2057400" cy="5851525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86771822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457200" y="274638"/>
            <a:ext cx="6019800" cy="5851525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647648875" name="Rectangle 4"/>
          <p:cNvSpPr>
            <a:spLocks noGrp="1" noChangeArrowheads="1"/>
          </p:cNvSpPr>
          <p:nvPr>
            <p:ph type="dt" sz="half" idx="10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9478083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0190337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C8CC7E-106A-4C84-B320-A3BB119C0457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75602578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727108191" name="Содержимое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419093685" name="Rectangle 4"/>
          <p:cNvSpPr>
            <a:spLocks noGrp="1" noChangeArrowheads="1"/>
          </p:cNvSpPr>
          <p:nvPr>
            <p:ph type="dt" sz="half" idx="10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90942059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57863341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0DFDE7-871B-4EC2-8967-9AEDD578193D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5372189" name="Заголовок 1"/>
          <p:cNvSpPr>
            <a:spLocks noGrp="1"/>
          </p:cNvSpPr>
          <p:nvPr>
            <p:ph type="title"/>
          </p:nvPr>
        </p:nvSpPr>
        <p:spPr bwMode="auto"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31858105" name="Текст 2"/>
          <p:cNvSpPr>
            <a:spLocks noGrp="1"/>
          </p:cNvSpPr>
          <p:nvPr>
            <p:ph type="body" idx="1"/>
          </p:nvPr>
        </p:nvSpPr>
        <p:spPr bwMode="auto"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1706230810" name="Rectangle 4"/>
          <p:cNvSpPr>
            <a:spLocks noGrp="1" noChangeArrowheads="1"/>
          </p:cNvSpPr>
          <p:nvPr>
            <p:ph type="dt" sz="half" idx="10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35476358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26274602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981EBB-4808-4496-A7D8-2FCA71B2931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47290200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212181704" name="Содержимое 2"/>
          <p:cNvSpPr>
            <a:spLocks noGrp="1"/>
          </p:cNvSpPr>
          <p:nvPr>
            <p:ph sz="half" idx="1"/>
          </p:nvPr>
        </p:nvSpPr>
        <p:spPr bwMode="auto"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178446611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1717916642" name="Rectangle 4"/>
          <p:cNvSpPr>
            <a:spLocks noGrp="1" noChangeArrowheads="1"/>
          </p:cNvSpPr>
          <p:nvPr>
            <p:ph type="dt" sz="half" idx="10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56995236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92253528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E91F8A-44F1-463E-9964-9084B34BC453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92178227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9365250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1279367053" name="Содержимое 3"/>
          <p:cNvSpPr>
            <a:spLocks noGrp="1"/>
          </p:cNvSpPr>
          <p:nvPr>
            <p:ph sz="half" idx="2"/>
          </p:nvPr>
        </p:nvSpPr>
        <p:spPr bwMode="auto"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1209886527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1717209763" name="Содержимое 5"/>
          <p:cNvSpPr>
            <a:spLocks noGrp="1"/>
          </p:cNvSpPr>
          <p:nvPr>
            <p:ph sz="quarter" idx="4"/>
          </p:nvPr>
        </p:nvSpPr>
        <p:spPr bwMode="auto"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666593785" name="Rectangle 4"/>
          <p:cNvSpPr>
            <a:spLocks noGrp="1" noChangeArrowheads="1"/>
          </p:cNvSpPr>
          <p:nvPr>
            <p:ph type="dt" sz="half" idx="10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46966842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09782497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F3CC12-E7FC-4C35-8DA1-954DCFA1A64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83190065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340008030" name="Rectangle 4"/>
          <p:cNvSpPr>
            <a:spLocks noGrp="1" noChangeArrowheads="1"/>
          </p:cNvSpPr>
          <p:nvPr>
            <p:ph type="dt" sz="half" idx="10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0680214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0532847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70D3AD-E1A7-4DE0-9007-4E6ABCEEB18F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54820921" name="Rectangle 4"/>
          <p:cNvSpPr>
            <a:spLocks noGrp="1" noChangeArrowheads="1"/>
          </p:cNvSpPr>
          <p:nvPr>
            <p:ph type="dt" sz="half" idx="10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3708487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6962173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9982F3-FD47-40AA-9987-A98FDBEE6F3C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02323673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0744154" name="Содержимое 2"/>
          <p:cNvSpPr>
            <a:spLocks noGrp="1"/>
          </p:cNvSpPr>
          <p:nvPr>
            <p:ph idx="1"/>
          </p:nvPr>
        </p:nvSpPr>
        <p:spPr bwMode="auto"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968369561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1782403753" name="Rectangle 4"/>
          <p:cNvSpPr>
            <a:spLocks noGrp="1" noChangeArrowheads="1"/>
          </p:cNvSpPr>
          <p:nvPr>
            <p:ph type="dt" sz="half" idx="10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0212129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4441002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2EEE09-85D9-43A1-968B-5EC9269842DB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09589388" name="Заголовок 1"/>
          <p:cNvSpPr>
            <a:spLocks noGrp="1"/>
          </p:cNvSpPr>
          <p:nvPr>
            <p:ph type="title"/>
          </p:nvPr>
        </p:nvSpPr>
        <p:spPr bwMode="auto"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576645974" name="Рисунок 2"/>
          <p:cNvSpPr>
            <a:spLocks noGrp="1"/>
          </p:cNvSpPr>
          <p:nvPr>
            <p:ph type="pic" idx="1"/>
          </p:nvPr>
        </p:nvSpPr>
        <p:spPr bwMode="auto"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/>
            </a:pPr>
            <a:endParaRPr lang="ru-RU"/>
          </a:p>
        </p:txBody>
      </p:sp>
      <p:sp>
        <p:nvSpPr>
          <p:cNvPr id="864867260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1112156094" name="Rectangle 4"/>
          <p:cNvSpPr>
            <a:spLocks noGrp="1" noChangeArrowheads="1"/>
          </p:cNvSpPr>
          <p:nvPr>
            <p:ph type="dt" sz="half" idx="10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5302522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05231253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D915A2-44FF-4B32-8C3F-79AB6C250461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5906076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ru-RU"/>
              <a:t>Образец заголовка</a:t>
            </a:r>
            <a:endParaRPr/>
          </a:p>
        </p:txBody>
      </p:sp>
      <p:sp>
        <p:nvSpPr>
          <p:cNvPr id="102529703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/>
          </a:p>
        </p:txBody>
      </p:sp>
      <p:sp>
        <p:nvSpPr>
          <p:cNvPr id="2115670615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6643781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80325555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0280659-A7B4-400E-A35D-723672D2ED40}" type="slidenum">
              <a:rPr lang="ru-RU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Arial"/>
        </a:defRPr>
      </a:lvl2pPr>
      <a:lvl3pPr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Arial"/>
        </a:defRPr>
      </a:lvl3pPr>
      <a:lvl4pPr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Arial"/>
        </a:defRPr>
      </a:lvl4pPr>
      <a:lvl5pPr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Arial"/>
        </a:defRPr>
      </a:lvl5pPr>
      <a:lvl6pPr marL="457200"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Arial"/>
        </a:defRPr>
      </a:lvl6pPr>
      <a:lvl7pPr marL="914400"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Arial"/>
        </a:defRPr>
      </a:lvl7pPr>
      <a:lvl8pPr marL="1371600"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Arial"/>
        </a:defRPr>
      </a:lvl8pPr>
      <a:lvl9pPr marL="1828800" algn="ctr">
        <a:spcBef>
          <a:spcPts val="0"/>
        </a:spcBef>
        <a:spcAft>
          <a:spcPts val="0"/>
        </a:spcAft>
        <a:defRPr sz="4400">
          <a:solidFill>
            <a:schemeClr val="tx2"/>
          </a:solidFill>
          <a:latin typeface="Arial"/>
        </a:defRPr>
      </a:lvl9pPr>
    </p:titleStyle>
    <p:bodyStyle>
      <a:lvl1pPr marL="342900" indent="-342900" algn="l">
        <a:spcBef>
          <a:spcPts val="0"/>
        </a:spcBef>
        <a:spcAft>
          <a:spcPts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>
        <a:spcBef>
          <a:spcPts val="0"/>
        </a:spcBef>
        <a:spcAft>
          <a:spcPts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>
        <a:spcBef>
          <a:spcPts val="0"/>
        </a:spcBef>
        <a:spcAft>
          <a:spcPts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>
        <a:spcBef>
          <a:spcPts val="0"/>
        </a:spcBef>
        <a:spcAft>
          <a:spcPts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>
        <a:spcBef>
          <a:spcPts val="0"/>
        </a:spcBef>
        <a:spcAft>
          <a:spcPts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06944418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539551" y="70147"/>
            <a:ext cx="7772400" cy="647700"/>
          </a:xfrm>
        </p:spPr>
        <p:txBody>
          <a:bodyPr/>
          <a:lstStyle/>
          <a:p>
            <a:pPr>
              <a:defRPr/>
            </a:pPr>
            <a:r>
              <a:rPr lang="ru-RU" sz="2000" b="1" i="0" u="none" strike="noStrike" cap="none" spc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Чернов Евгений Денисович, 3 год обучения</a:t>
            </a:r>
            <a:r>
              <a:rPr lang="ru-RU" sz="2000" b="1">
                <a:latin typeface="Times New Roman"/>
              </a:rPr>
              <a:t> </a:t>
            </a:r>
            <a:endParaRPr/>
          </a:p>
        </p:txBody>
      </p:sp>
      <p:sp>
        <p:nvSpPr>
          <p:cNvPr id="159092620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</p:spPr>
        <p:txBody>
          <a:bodyPr/>
          <a:lstStyle/>
          <a:p>
            <a:pPr>
              <a:defRPr/>
            </a:pPr>
            <a:fld id="{FF9AC15E-FCD1-4167-800F-1DB8497ABFCE}" type="slidenum">
              <a:rPr lang="ru-RU" sz="2000"/>
              <a:t>1</a:t>
            </a:fld>
            <a:endParaRPr lang="ru-RU" sz="2000"/>
          </a:p>
        </p:txBody>
      </p:sp>
      <p:sp>
        <p:nvSpPr>
          <p:cNvPr id="740508905" name="Rectangle 7"/>
          <p:cNvSpPr>
            <a:spLocks noChangeArrowheads="1"/>
          </p:cNvSpPr>
          <p:nvPr/>
        </p:nvSpPr>
        <p:spPr bwMode="auto">
          <a:xfrm>
            <a:off x="179510" y="642936"/>
            <a:ext cx="8568950" cy="6125766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spcBef>
                <a:spcPts val="0"/>
              </a:spcBef>
              <a:defRPr/>
            </a:pPr>
            <a:r>
              <a:rPr lang="ru-RU" sz="2000" b="1" i="0" u="none" strike="noStrike" cap="none" spc="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Научный руководитель:</a:t>
            </a:r>
            <a:r>
              <a:rPr lang="ru-RU" sz="2000" b="0" i="0" u="none" strike="noStrike" cap="none" spc="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2000" i="0" u="none" strike="noStrike" cap="none" spc="0" dirty="0" err="1">
                <a:latin typeface="Times New Roman"/>
                <a:ea typeface="Times New Roman"/>
                <a:cs typeface="Times New Roman"/>
              </a:rPr>
              <a:t>Лукоянов</a:t>
            </a:r>
            <a:r>
              <a:rPr lang="ru-RU" sz="2000" i="0" u="none" strike="noStrike" cap="none" spc="0" dirty="0">
                <a:latin typeface="Times New Roman"/>
                <a:ea typeface="Times New Roman"/>
                <a:cs typeface="Times New Roman"/>
              </a:rPr>
              <a:t> Алексей Владимирович</a:t>
            </a:r>
            <a:endParaRPr sz="2000" dirty="0"/>
          </a:p>
          <a:p>
            <a:pPr algn="ctr">
              <a:lnSpc>
                <a:spcPct val="90000"/>
              </a:lnSpc>
              <a:defRPr/>
            </a:pPr>
            <a:endParaRPr lang="ru-RU" sz="2000" b="1" i="0" u="none" strike="noStrike" cap="none" spc="0" dirty="0">
              <a:solidFill>
                <a:schemeClr val="bg1">
                  <a:lumMod val="65000"/>
                </a:schemeClr>
              </a:solidFill>
              <a:latin typeface="Times New Roman"/>
              <a:cs typeface="Times New Roman"/>
            </a:endParaRPr>
          </a:p>
          <a:p>
            <a:pPr algn="ctr">
              <a:lnSpc>
                <a:spcPct val="90000"/>
              </a:lnSpc>
              <a:defRPr/>
            </a:pPr>
            <a:r>
              <a:rPr lang="ru-RU" sz="2000" b="1" i="0" u="none" strike="noStrike" cap="none" spc="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Специальность: </a:t>
            </a:r>
            <a:r>
              <a:rPr lang="ru-RU" sz="2000" i="0" u="none" strike="noStrike" cap="none" spc="0" dirty="0">
                <a:latin typeface="Times New Roman"/>
                <a:ea typeface="Times New Roman"/>
                <a:cs typeface="Times New Roman"/>
              </a:rPr>
              <a:t>1.3.8 </a:t>
            </a:r>
            <a:r>
              <a:rPr lang="en-US" sz="2000" i="0" u="none" strike="noStrike" cap="none" spc="0" dirty="0">
                <a:latin typeface="Times New Roman"/>
                <a:ea typeface="Times New Roman"/>
                <a:cs typeface="Times New Roman"/>
              </a:rPr>
              <a:t> - </a:t>
            </a:r>
            <a:r>
              <a:rPr lang="ru-RU" sz="2000" i="0" u="none" strike="noStrike" cap="none" spc="0" dirty="0">
                <a:latin typeface="Times New Roman"/>
                <a:ea typeface="Times New Roman"/>
                <a:cs typeface="Times New Roman"/>
              </a:rPr>
              <a:t>физика  конденсированного состояния</a:t>
            </a:r>
            <a:endParaRPr dirty="0"/>
          </a:p>
          <a:p>
            <a:pPr marL="457200" algn="just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defRPr/>
            </a:pPr>
            <a:r>
              <a:rPr lang="ru-RU" sz="2000" b="1" i="0" dirty="0">
                <a:latin typeface="Times New Roman"/>
                <a:ea typeface="Times New Roman"/>
                <a:cs typeface="Times New Roman"/>
              </a:rPr>
              <a:t>Сданные на настоящий момент кандидатские экзамены</a:t>
            </a:r>
            <a:r>
              <a:rPr lang="ru-RU" sz="2000" i="0" dirty="0">
                <a:latin typeface="Times New Roman"/>
                <a:ea typeface="Times New Roman"/>
                <a:cs typeface="Times New Roman"/>
              </a:rPr>
              <a:t>:</a:t>
            </a:r>
            <a:endParaRPr dirty="0"/>
          </a:p>
          <a:p>
            <a:pPr marL="763108" indent="-305908" algn="just">
              <a:lnSpc>
                <a:spcPct val="150000"/>
              </a:lnSpc>
              <a:spcBef>
                <a:spcPts val="1199"/>
              </a:spcBef>
              <a:spcAft>
                <a:spcPts val="0"/>
              </a:spcAft>
              <a:buAutoNum type="arabicPeriod"/>
              <a:defRPr/>
            </a:pPr>
            <a:r>
              <a:rPr lang="ru-RU" sz="2000" i="0" dirty="0">
                <a:latin typeface="Times New Roman"/>
                <a:ea typeface="Times New Roman"/>
                <a:cs typeface="Times New Roman"/>
              </a:rPr>
              <a:t>Английский язык (отлично)</a:t>
            </a:r>
            <a:endParaRPr sz="2000" i="0" dirty="0">
              <a:latin typeface="Times New Roman"/>
              <a:cs typeface="Times New Roman"/>
            </a:endParaRPr>
          </a:p>
          <a:p>
            <a:pPr marL="763108" indent="-305908" algn="just">
              <a:lnSpc>
                <a:spcPct val="150000"/>
              </a:lnSpc>
              <a:spcBef>
                <a:spcPts val="1199"/>
              </a:spcBef>
              <a:spcAft>
                <a:spcPts val="0"/>
              </a:spcAft>
              <a:buAutoNum type="arabicPeriod"/>
              <a:defRPr/>
            </a:pPr>
            <a:r>
              <a:rPr lang="ru-RU" sz="2000" i="0" dirty="0">
                <a:latin typeface="Times New Roman"/>
                <a:ea typeface="Times New Roman"/>
                <a:cs typeface="Times New Roman"/>
              </a:rPr>
              <a:t>История и философии науки (отлично)</a:t>
            </a:r>
            <a:endParaRPr sz="2000" i="0" dirty="0">
              <a:latin typeface="Times New Roman"/>
              <a:cs typeface="Times New Roman"/>
            </a:endParaRPr>
          </a:p>
          <a:p>
            <a:pPr>
              <a:lnSpc>
                <a:spcPct val="90000"/>
              </a:lnSpc>
              <a:spcBef>
                <a:spcPts val="0"/>
              </a:spcBef>
              <a:defRPr/>
            </a:pPr>
            <a:endParaRPr lang="ru-RU" sz="2000" i="0" smtClean="0">
              <a:solidFill>
                <a:srgbClr val="0033CC"/>
              </a:solidFill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0"/>
              </a:spcBef>
              <a:defRPr/>
            </a:pPr>
            <a:endParaRPr lang="ru-RU" sz="2000" i="0" dirty="0" smtClean="0">
              <a:solidFill>
                <a:srgbClr val="0033CC"/>
              </a:solidFill>
              <a:latin typeface="Times New Roman"/>
            </a:endParaRPr>
          </a:p>
          <a:p>
            <a:pPr algn="just">
              <a:spcAft>
                <a:spcPts val="600"/>
              </a:spcAft>
              <a:defRPr/>
            </a:pPr>
            <a:r>
              <a:rPr lang="ru-RU" sz="2000" i="0" dirty="0" smtClean="0">
                <a:solidFill>
                  <a:srgbClr val="0033CC"/>
                </a:solidFill>
                <a:latin typeface="Times New Roman"/>
              </a:rPr>
              <a:t> </a:t>
            </a:r>
            <a:r>
              <a:rPr lang="ru-RU" sz="20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Тема исследования - Исследование 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влияния электронных </a:t>
            </a:r>
            <a:r>
              <a:rPr lang="ru-RU" sz="20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корреляций</a:t>
            </a:r>
          </a:p>
          <a:p>
            <a:pPr algn="just">
              <a:spcAft>
                <a:spcPts val="600"/>
              </a:spcAft>
              <a:defRPr/>
            </a:pPr>
            <a:r>
              <a:rPr lang="ru-RU" sz="20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	на 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электронную структуру и магнитные свойства бинарных </a:t>
            </a:r>
            <a:r>
              <a:rPr lang="ru-RU" sz="20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и</a:t>
            </a:r>
          </a:p>
          <a:p>
            <a:pPr algn="just">
              <a:spcAft>
                <a:spcPts val="600"/>
              </a:spcAft>
              <a:defRPr/>
            </a:pPr>
            <a:r>
              <a:rPr lang="ru-RU" sz="2000" b="1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	тройных </a:t>
            </a:r>
            <a:r>
              <a:rPr lang="ru-RU" sz="2000" b="1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соединений на основе марганца</a:t>
            </a:r>
            <a:endParaRPr lang="ru-RU" sz="2000" dirty="0">
              <a:solidFill>
                <a:srgbClr val="000000"/>
              </a:solidFill>
              <a:latin typeface="Times New Roman"/>
              <a:ea typeface="Calibri"/>
              <a:cs typeface="Times New Roman"/>
            </a:endParaRPr>
          </a:p>
          <a:p>
            <a:pPr algn="just">
              <a:spcBef>
                <a:spcPts val="0"/>
              </a:spcBef>
              <a:defRPr/>
            </a:pPr>
            <a:endParaRPr sz="2000" i="0" dirty="0">
              <a:latin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49358569" name="Rectangle 7"/>
          <p:cNvSpPr>
            <a:spLocks noChangeArrowheads="1"/>
          </p:cNvSpPr>
          <p:nvPr/>
        </p:nvSpPr>
        <p:spPr bwMode="auto">
          <a:xfrm>
            <a:off x="467542" y="722510"/>
            <a:ext cx="8034336" cy="5522713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just">
              <a:spcBef>
                <a:spcPts val="1199"/>
              </a:spcBef>
              <a:spcAft>
                <a:spcPts val="0"/>
              </a:spcAft>
              <a:defRPr/>
            </a:pPr>
            <a:r>
              <a:rPr lang="ru-RU" sz="1400" b="1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Публикации (тезисы, статьи) по результатам исследования за все время обучения в аспирантуре:</a:t>
            </a:r>
            <a:endParaRPr sz="2000"/>
          </a:p>
          <a:p>
            <a:pPr marL="140691" marR="0" indent="-140691" algn="just">
              <a:lnSpc>
                <a:spcPct val="100000"/>
              </a:lnSpc>
              <a:spcAft>
                <a:spcPts val="598"/>
              </a:spcAft>
              <a:buAutoNum type="arabicPeriod"/>
              <a:defRPr/>
            </a:pPr>
            <a:endParaRPr sz="1400">
              <a:latin typeface="Times New Roman"/>
              <a:ea typeface="Arial Unicode MS"/>
              <a:cs typeface="Times New Roman"/>
            </a:endParaRPr>
          </a:p>
          <a:p>
            <a:pPr marL="140692" marR="0" indent="-140692" algn="just">
              <a:lnSpc>
                <a:spcPct val="100000"/>
              </a:lnSpc>
              <a:spcAft>
                <a:spcPts val="599"/>
              </a:spcAft>
              <a:buAutoNum type="arabicPeriod"/>
              <a:defRPr/>
            </a:pPr>
            <a:r>
              <a:rPr lang="en-US" sz="1400">
                <a:latin typeface="Times New Roman"/>
                <a:ea typeface="Times New Roman"/>
                <a:cs typeface="Times New Roman"/>
              </a:rPr>
              <a:t>E.D. Chernov, A.V. Lukoyanov. </a:t>
            </a:r>
            <a:r>
              <a:rPr lang="en-US" sz="1400" b="0" i="0" u="none" strike="noStrike" cap="none" spc="0">
                <a:latin typeface="Times New Roman"/>
                <a:ea typeface="Times New Roman"/>
                <a:cs typeface="Times New Roman"/>
              </a:rPr>
              <a:t>Electronic correlations in altermagnet MnTe in hexagonal crystal</a:t>
            </a:r>
            <a:r>
              <a:rPr lang="ru-RU" sz="1400" b="0" i="0" u="none" strike="noStrike" cap="none" spc="0">
                <a:latin typeface="Times New Roman"/>
                <a:ea typeface="Times New Roman"/>
                <a:cs typeface="Times New Roman"/>
              </a:rPr>
              <a:t> </a:t>
            </a:r>
            <a:r>
              <a:rPr lang="en-US" sz="1400" b="0" i="0" u="none" strike="noStrike" cap="none" spc="0">
                <a:latin typeface="Times New Roman"/>
                <a:ea typeface="Times New Roman"/>
                <a:cs typeface="Times New Roman"/>
              </a:rPr>
              <a:t>structure</a:t>
            </a:r>
            <a:r>
              <a:rPr lang="en-US" sz="1400">
                <a:latin typeface="Times New Roman"/>
                <a:ea typeface="Times New Roman"/>
                <a:cs typeface="Times New Roman"/>
              </a:rPr>
              <a:t>. Materials. (</a:t>
            </a:r>
            <a:r>
              <a:rPr lang="ru-RU" sz="1400">
                <a:latin typeface="Times New Roman"/>
                <a:ea typeface="Times New Roman"/>
                <a:cs typeface="Times New Roman"/>
              </a:rPr>
              <a:t>Принята в печать). (УБС 1)</a:t>
            </a:r>
            <a:endParaRPr/>
          </a:p>
          <a:p>
            <a:pPr marL="140691" marR="0" indent="-140691" algn="just">
              <a:lnSpc>
                <a:spcPct val="100000"/>
              </a:lnSpc>
              <a:spcAft>
                <a:spcPts val="598"/>
              </a:spcAft>
              <a:buAutoNum type="arabicPeriod"/>
              <a:defRPr/>
            </a:pPr>
            <a:r>
              <a:rPr lang="en-US" sz="1400" b="0" i="0" u="none" strike="noStrike" cap="none" spc="0">
                <a:latin typeface="Times New Roman"/>
                <a:ea typeface="Arial Unicode MS"/>
                <a:cs typeface="Times New Roman"/>
              </a:rPr>
              <a:t>E.D. Chernov, A.V. Lukoyanov. Metal-insulator transition in MnS. Physica Scripta, 100, 3, 2025,</a:t>
            </a:r>
            <a:r>
              <a:rPr lang="ru-RU" sz="1400" b="0" i="0" u="none" strike="noStrike" cap="none" spc="0">
                <a:latin typeface="Times New Roman"/>
                <a:ea typeface="Arial Unicode MS"/>
                <a:cs typeface="Times New Roman"/>
              </a:rPr>
              <a:t> стр</a:t>
            </a:r>
            <a:r>
              <a:rPr lang="en-US" sz="1400" b="0" i="0" u="none" strike="noStrike" cap="none" spc="0">
                <a:latin typeface="Times New Roman"/>
                <a:ea typeface="Arial Unicode MS"/>
                <a:cs typeface="Times New Roman"/>
              </a:rPr>
              <a:t>. </a:t>
            </a:r>
            <a:r>
              <a:rPr lang="ru-RU" sz="1400" b="0" i="0" u="none" strike="noStrike" cap="none" spc="0">
                <a:latin typeface="Times New Roman"/>
                <a:ea typeface="Arial Unicode MS"/>
                <a:cs typeface="Times New Roman"/>
              </a:rPr>
              <a:t>035903 (9 страници)</a:t>
            </a:r>
            <a:r>
              <a:rPr lang="en-US" sz="1400" b="0" i="0" u="none" strike="noStrike" cap="none" spc="0">
                <a:latin typeface="Times New Roman"/>
                <a:ea typeface="Arial Unicode MS"/>
                <a:cs typeface="Times New Roman"/>
              </a:rPr>
              <a:t>.</a:t>
            </a:r>
            <a:r>
              <a:rPr lang="ru-RU" sz="1400" b="0" i="0" u="none" strike="noStrike" cap="none" spc="0">
                <a:latin typeface="Times New Roman"/>
                <a:ea typeface="Arial Unicode MS"/>
                <a:cs typeface="Times New Roman"/>
              </a:rPr>
              <a:t> </a:t>
            </a:r>
            <a:r>
              <a:rPr lang="ru-RU" sz="1400">
                <a:latin typeface="Times New Roman"/>
                <a:ea typeface="Times New Roman"/>
                <a:cs typeface="Times New Roman"/>
              </a:rPr>
              <a:t>(УБС 1)</a:t>
            </a:r>
            <a:r>
              <a:rPr lang="en-US" sz="1400" b="0" i="0" u="none" strike="noStrike" cap="none" spc="0">
                <a:latin typeface="Times New Roman"/>
                <a:ea typeface="Arial Unicode MS"/>
                <a:cs typeface="Times New Roman"/>
              </a:rPr>
              <a:t> </a:t>
            </a:r>
            <a:endParaRPr sz="1400" b="0" i="0" u="none" strike="noStrike" cap="none" spc="0">
              <a:latin typeface="Times New Roman"/>
              <a:ea typeface="Arial Unicode MS"/>
              <a:cs typeface="Times New Roman"/>
            </a:endParaRPr>
          </a:p>
          <a:p>
            <a:pPr marL="140691" marR="0" indent="-140691" algn="just">
              <a:lnSpc>
                <a:spcPct val="100000"/>
              </a:lnSpc>
              <a:spcAft>
                <a:spcPts val="598"/>
              </a:spcAft>
              <a:buAutoNum type="arabicPeriod"/>
              <a:defRPr/>
            </a:pPr>
            <a:r>
              <a:rPr lang="en-US" sz="1400">
                <a:latin typeface="Times New Roman"/>
                <a:ea typeface="Times New Roman"/>
                <a:cs typeface="Times New Roman"/>
              </a:rPr>
              <a:t>E.D. Chernov, A.N. Filanovich, E.I. Shreder, V.V. Marchenkov, L.A. Stashkova, A.V. Lukoyanov New insights into the crystal structure and physical properties of the antiferromagnetic Mn</a:t>
            </a:r>
            <a:r>
              <a:rPr lang="en-US" sz="1400" baseline="-25000">
                <a:latin typeface="Times New Roman"/>
                <a:ea typeface="Times New Roman"/>
                <a:cs typeface="Times New Roman"/>
              </a:rPr>
              <a:t>2</a:t>
            </a:r>
            <a:r>
              <a:rPr lang="en-US" sz="1400">
                <a:latin typeface="Times New Roman"/>
                <a:ea typeface="Times New Roman"/>
                <a:cs typeface="Times New Roman"/>
              </a:rPr>
              <a:t>MAl (M=Fe, Co, Ni) alloys. Applied Physics A. Materials Science &amp; Processing, 130, 2024, </a:t>
            </a:r>
            <a:r>
              <a:rPr sz="1400">
                <a:latin typeface="Times New Roman"/>
                <a:ea typeface="Times New Roman"/>
                <a:cs typeface="Times New Roman"/>
              </a:rPr>
              <a:t>стр</a:t>
            </a:r>
            <a:r>
              <a:rPr lang="en-US" sz="1400">
                <a:latin typeface="Times New Roman"/>
                <a:ea typeface="Times New Roman"/>
                <a:cs typeface="Times New Roman"/>
              </a:rPr>
              <a:t>. 783—793. </a:t>
            </a:r>
            <a:r>
              <a:rPr lang="ru-RU" sz="1400">
                <a:latin typeface="Times New Roman"/>
                <a:ea typeface="Times New Roman"/>
                <a:cs typeface="Times New Roman"/>
              </a:rPr>
              <a:t>(УБС 2)</a:t>
            </a:r>
            <a:endParaRPr sz="1400">
              <a:latin typeface="Times New Roman"/>
              <a:ea typeface="Times New Roman"/>
              <a:cs typeface="Times New Roman"/>
            </a:endParaRPr>
          </a:p>
          <a:p>
            <a:pPr marL="140691" marR="0" indent="-140691" algn="just">
              <a:lnSpc>
                <a:spcPct val="100000"/>
              </a:lnSpc>
              <a:spcAft>
                <a:spcPts val="598"/>
              </a:spcAft>
              <a:buAutoNum type="arabicPeriod"/>
              <a:defRPr/>
            </a:pPr>
            <a:r>
              <a:rPr lang="ru-RU" sz="1400" b="0" i="0" u="none" strike="noStrike" cap="none" spc="0">
                <a:latin typeface="Times New Roman"/>
                <a:ea typeface="Times New Roman"/>
                <a:cs typeface="Times New Roman"/>
              </a:rPr>
              <a:t> Е.И.</a:t>
            </a:r>
            <a:r>
              <a:rPr sz="1400">
                <a:latin typeface="Times New Roman"/>
                <a:ea typeface="Times New Roman"/>
                <a:cs typeface="Times New Roman"/>
              </a:rPr>
              <a:t> Шредер,</a:t>
            </a:r>
            <a:r>
              <a:rPr lang="ru-RU" sz="1400" b="0" i="0" u="none" strike="noStrike" cap="none" spc="0">
                <a:latin typeface="Times New Roman"/>
                <a:ea typeface="Times New Roman"/>
                <a:cs typeface="Times New Roman"/>
              </a:rPr>
              <a:t> А.Н.</a:t>
            </a:r>
            <a:r>
              <a:rPr sz="1400">
                <a:latin typeface="Times New Roman"/>
                <a:ea typeface="Times New Roman"/>
                <a:cs typeface="Times New Roman"/>
              </a:rPr>
              <a:t> Филанович А.Н.,</a:t>
            </a:r>
            <a:r>
              <a:rPr lang="ru-RU" sz="1400" b="0" i="0" u="none" strike="noStrike" cap="none" spc="0">
                <a:latin typeface="Times New Roman"/>
                <a:ea typeface="Times New Roman"/>
                <a:cs typeface="Times New Roman"/>
              </a:rPr>
              <a:t> Е.Д.</a:t>
            </a:r>
            <a:r>
              <a:rPr sz="1400">
                <a:latin typeface="Times New Roman"/>
                <a:ea typeface="Times New Roman"/>
                <a:cs typeface="Times New Roman"/>
              </a:rPr>
              <a:t> Чернов,</a:t>
            </a:r>
            <a:r>
              <a:rPr lang="ru-RU" sz="1400" b="0" i="0" u="none" strike="noStrike" cap="none" spc="0">
                <a:latin typeface="Times New Roman"/>
                <a:ea typeface="Times New Roman"/>
                <a:cs typeface="Times New Roman"/>
              </a:rPr>
              <a:t> А.В.</a:t>
            </a:r>
            <a:r>
              <a:rPr sz="1400">
                <a:latin typeface="Times New Roman"/>
                <a:ea typeface="Times New Roman"/>
                <a:cs typeface="Times New Roman"/>
              </a:rPr>
              <a:t> Лукоянов,</a:t>
            </a:r>
            <a:r>
              <a:rPr lang="ru-RU" sz="1400" b="0" i="0" u="none" strike="noStrike" cap="none" spc="0">
                <a:latin typeface="Times New Roman"/>
                <a:ea typeface="Times New Roman"/>
                <a:cs typeface="Times New Roman"/>
              </a:rPr>
              <a:t> В.В.</a:t>
            </a:r>
            <a:r>
              <a:rPr sz="1400">
                <a:latin typeface="Times New Roman"/>
                <a:ea typeface="Times New Roman"/>
                <a:cs typeface="Times New Roman"/>
              </a:rPr>
              <a:t> Марченков,</a:t>
            </a:r>
            <a:r>
              <a:rPr lang="ru-RU" sz="1400" b="0" i="0" u="none" strike="noStrike" cap="none" spc="0">
                <a:latin typeface="Times New Roman"/>
                <a:ea typeface="Times New Roman"/>
                <a:cs typeface="Times New Roman"/>
              </a:rPr>
              <a:t> Л.А.</a:t>
            </a:r>
            <a:r>
              <a:rPr sz="1400">
                <a:latin typeface="Times New Roman"/>
                <a:ea typeface="Times New Roman"/>
                <a:cs typeface="Times New Roman"/>
              </a:rPr>
              <a:t> Сташкова. Электронная структура, термоэлектрические и оптические свойства сплавов Гейслера </a:t>
            </a:r>
            <a:r>
              <a:rPr lang="en-US" sz="1400">
                <a:latin typeface="Times New Roman"/>
                <a:ea typeface="Times New Roman"/>
                <a:cs typeface="Times New Roman"/>
              </a:rPr>
              <a:t>Mn</a:t>
            </a:r>
            <a:r>
              <a:rPr sz="1400" baseline="-25000">
                <a:latin typeface="Times New Roman"/>
                <a:ea typeface="Times New Roman"/>
                <a:cs typeface="Times New Roman"/>
              </a:rPr>
              <a:t>2</a:t>
            </a:r>
            <a:r>
              <a:rPr lang="en-US" sz="1400">
                <a:latin typeface="Times New Roman"/>
                <a:ea typeface="Times New Roman"/>
                <a:cs typeface="Times New Roman"/>
              </a:rPr>
              <a:t>MeAl</a:t>
            </a:r>
            <a:r>
              <a:rPr sz="1400">
                <a:latin typeface="Times New Roman"/>
                <a:ea typeface="Times New Roman"/>
                <a:cs typeface="Times New Roman"/>
              </a:rPr>
              <a:t> (</a:t>
            </a:r>
            <a:r>
              <a:rPr lang="en-US" sz="1400">
                <a:latin typeface="Times New Roman"/>
                <a:ea typeface="Times New Roman"/>
                <a:cs typeface="Times New Roman"/>
              </a:rPr>
              <a:t>Me</a:t>
            </a:r>
            <a:r>
              <a:rPr sz="1400">
                <a:latin typeface="Times New Roman"/>
                <a:ea typeface="Times New Roman"/>
                <a:cs typeface="Times New Roman"/>
              </a:rPr>
              <a:t> = </a:t>
            </a:r>
            <a:r>
              <a:rPr lang="en-US" sz="1400">
                <a:latin typeface="Times New Roman"/>
                <a:ea typeface="Times New Roman"/>
                <a:cs typeface="Times New Roman"/>
              </a:rPr>
              <a:t>Ti</a:t>
            </a:r>
            <a:r>
              <a:rPr sz="1400"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1400">
                <a:latin typeface="Times New Roman"/>
                <a:ea typeface="Times New Roman"/>
                <a:cs typeface="Times New Roman"/>
              </a:rPr>
              <a:t>V</a:t>
            </a:r>
            <a:r>
              <a:rPr sz="1400">
                <a:latin typeface="Times New Roman"/>
                <a:ea typeface="Times New Roman"/>
                <a:cs typeface="Times New Roman"/>
              </a:rPr>
              <a:t>, </a:t>
            </a:r>
            <a:r>
              <a:rPr lang="en-US" sz="1400">
                <a:latin typeface="Times New Roman"/>
                <a:ea typeface="Times New Roman"/>
                <a:cs typeface="Times New Roman"/>
              </a:rPr>
              <a:t>Cr</a:t>
            </a:r>
            <a:r>
              <a:rPr sz="1400">
                <a:latin typeface="Times New Roman"/>
                <a:ea typeface="Times New Roman"/>
                <a:cs typeface="Times New Roman"/>
              </a:rPr>
              <a:t>). Физика металлов и металловедение, 124, 2023, стр. 608—615.</a:t>
            </a:r>
            <a:r>
              <a:rPr lang="ru-RU" sz="1400">
                <a:latin typeface="Times New Roman"/>
                <a:ea typeface="Times New Roman"/>
                <a:cs typeface="Times New Roman"/>
              </a:rPr>
              <a:t> (УБС 2)</a:t>
            </a:r>
            <a:endParaRPr sz="1400">
              <a:latin typeface="Times New Roman"/>
              <a:cs typeface="Times New Roman"/>
            </a:endParaRPr>
          </a:p>
          <a:p>
            <a:pPr marL="140692" marR="0" indent="-140692" algn="just">
              <a:lnSpc>
                <a:spcPct val="100000"/>
              </a:lnSpc>
              <a:spcAft>
                <a:spcPts val="599"/>
              </a:spcAft>
              <a:buAutoNum type="arabicPeriod"/>
              <a:defRPr/>
            </a:pPr>
            <a:r>
              <a:rPr lang="en-US" sz="1400">
                <a:latin typeface="Times New Roman"/>
                <a:ea typeface="Times New Roman"/>
                <a:cs typeface="Times New Roman"/>
              </a:rPr>
              <a:t>E.D. Chernov, A.V. Lukoyanov. Effect of electron correlations on the electronic structure and magnetic properties of the full Heusler alloy Mn</a:t>
            </a:r>
            <a:r>
              <a:rPr lang="en-US" sz="1400" baseline="-25000">
                <a:latin typeface="Times New Roman"/>
                <a:ea typeface="Times New Roman"/>
                <a:cs typeface="Times New Roman"/>
              </a:rPr>
              <a:t>2</a:t>
            </a:r>
            <a:r>
              <a:rPr lang="en-US" sz="1400">
                <a:latin typeface="Times New Roman"/>
                <a:ea typeface="Times New Roman"/>
                <a:cs typeface="Times New Roman"/>
              </a:rPr>
              <a:t>NiAl. Magnetochemistry</a:t>
            </a:r>
            <a:r>
              <a:rPr sz="1400">
                <a:latin typeface="Times New Roman"/>
                <a:ea typeface="Times New Roman"/>
                <a:cs typeface="Times New Roman"/>
              </a:rPr>
              <a:t>, 9,</a:t>
            </a:r>
            <a:r>
              <a:rPr lang="en-US" sz="1400">
                <a:latin typeface="Times New Roman"/>
                <a:ea typeface="Times New Roman"/>
                <a:cs typeface="Times New Roman"/>
              </a:rPr>
              <a:t> 2023</a:t>
            </a:r>
            <a:r>
              <a:rPr sz="1400">
                <a:latin typeface="Times New Roman"/>
                <a:ea typeface="Times New Roman"/>
                <a:cs typeface="Times New Roman"/>
              </a:rPr>
              <a:t>,</a:t>
            </a:r>
            <a:r>
              <a:rPr lang="en-US" sz="1400">
                <a:latin typeface="Times New Roman"/>
                <a:ea typeface="Times New Roman"/>
                <a:cs typeface="Times New Roman"/>
              </a:rPr>
              <a:t> </a:t>
            </a:r>
            <a:r>
              <a:rPr sz="1400">
                <a:latin typeface="Times New Roman"/>
                <a:ea typeface="Times New Roman"/>
                <a:cs typeface="Times New Roman"/>
              </a:rPr>
              <a:t>стр</a:t>
            </a:r>
            <a:r>
              <a:rPr lang="en-US" sz="1400">
                <a:latin typeface="Times New Roman"/>
                <a:ea typeface="Times New Roman"/>
                <a:cs typeface="Times New Roman"/>
              </a:rPr>
              <a:t>. 185—201.</a:t>
            </a:r>
            <a:r>
              <a:rPr lang="ru-RU" sz="1400">
                <a:latin typeface="Times New Roman"/>
                <a:ea typeface="Times New Roman"/>
                <a:cs typeface="Times New Roman"/>
              </a:rPr>
              <a:t> (УБС 2)</a:t>
            </a:r>
            <a:r>
              <a:rPr lang="en-US" sz="1400">
                <a:latin typeface="Times New Roman"/>
                <a:ea typeface="Times New Roman"/>
                <a:cs typeface="Times New Roman"/>
              </a:rPr>
              <a:t> </a:t>
            </a:r>
            <a:endParaRPr sz="1400">
              <a:latin typeface="Times New Roman"/>
              <a:ea typeface="Times New Roman"/>
              <a:cs typeface="Times New Roman"/>
            </a:endParaRPr>
          </a:p>
          <a:p>
            <a:pPr marL="140692" marR="0" indent="-140692" algn="just">
              <a:lnSpc>
                <a:spcPct val="100000"/>
              </a:lnSpc>
              <a:spcAft>
                <a:spcPts val="599"/>
              </a:spcAft>
              <a:buAutoNum type="arabicPeriod"/>
              <a:defRPr/>
            </a:pPr>
            <a:r>
              <a:rPr lang="en" sz="1400">
                <a:latin typeface="Times New Roman"/>
                <a:ea typeface="Times New Roman"/>
                <a:cs typeface="Times New Roman"/>
              </a:rPr>
              <a:t>E.D. Chernov, A.V. Lukoyanov. Electronic Structure and Magnetic Properties of the Full Heusler Alloys Mn</a:t>
            </a:r>
            <a:r>
              <a:rPr lang="en" sz="1400" baseline="-25000">
                <a:latin typeface="Times New Roman"/>
                <a:ea typeface="Times New Roman"/>
                <a:cs typeface="Times New Roman"/>
              </a:rPr>
              <a:t>2</a:t>
            </a:r>
            <a:r>
              <a:rPr lang="en" sz="1400">
                <a:latin typeface="Times New Roman"/>
                <a:ea typeface="Times New Roman"/>
                <a:cs typeface="Times New Roman"/>
              </a:rPr>
              <a:t>YAl (Y = Fe, Co, Ni). 2024 IEEE International Magnetic Conference (INTERMAG Short papers). 2024, </a:t>
            </a:r>
            <a:r>
              <a:rPr lang="ru-RU" sz="1400">
                <a:latin typeface="Times New Roman"/>
                <a:ea typeface="Times New Roman"/>
                <a:cs typeface="Times New Roman"/>
              </a:rPr>
              <a:t>стр. 1-2.</a:t>
            </a:r>
            <a:endParaRPr sz="1400">
              <a:latin typeface="Times New Roman"/>
              <a:ea typeface="Times New Roman"/>
              <a:cs typeface="Times New Roman"/>
            </a:endParaRPr>
          </a:p>
          <a:p>
            <a:pPr marL="140692" marR="0" indent="-140692" algn="just">
              <a:lnSpc>
                <a:spcPct val="100000"/>
              </a:lnSpc>
              <a:spcAft>
                <a:spcPts val="599"/>
              </a:spcAft>
              <a:buAutoNum type="arabicPeriod"/>
              <a:defRPr/>
            </a:pPr>
            <a:r>
              <a:rPr sz="1400">
                <a:latin typeface="Times New Roman"/>
                <a:ea typeface="Times New Roman"/>
                <a:cs typeface="Times New Roman"/>
              </a:rPr>
              <a:t>Е.Д. Чернов, А.В. Лукоянов. First-principles modeling of the β-Mn-type Mn</a:t>
            </a:r>
            <a:r>
              <a:rPr sz="1400" baseline="-25000">
                <a:latin typeface="Times New Roman"/>
                <a:ea typeface="Times New Roman"/>
                <a:cs typeface="Times New Roman"/>
              </a:rPr>
              <a:t>2</a:t>
            </a:r>
            <a:r>
              <a:rPr sz="1400">
                <a:latin typeface="Times New Roman"/>
                <a:ea typeface="Times New Roman"/>
                <a:cs typeface="Times New Roman"/>
              </a:rPr>
              <a:t>YAl (Y = Fe, Co, Ni) Heusler alloys. «ФизикА.СПб: тезисы докладов международной конференции», Россия, 21–25 октября 2024 г., ISBN 978-5-7422-8703-2, Сборник тезисов, СПб.: ПОЛИТЕХ-ПРЕСС, 2024. – 64 с.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1507902267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539749" y="28178"/>
            <a:ext cx="7772400" cy="647699"/>
          </a:xfrm>
        </p:spPr>
        <p:txBody>
          <a:bodyPr/>
          <a:lstStyle/>
          <a:p>
            <a:pPr>
              <a:defRPr/>
            </a:pPr>
            <a:r>
              <a:rPr lang="ru-RU" sz="2000" b="1" i="0" u="none" strike="noStrike" cap="none" spc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Чернов Евгений Денисович, 3 год обучения</a:t>
            </a:r>
            <a:endParaRPr/>
          </a:p>
        </p:txBody>
      </p:sp>
      <p:sp>
        <p:nvSpPr>
          <p:cNvPr id="1793591736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6553199" y="6245224"/>
            <a:ext cx="2133599" cy="476249"/>
          </a:xfrm>
        </p:spPr>
        <p:txBody>
          <a:bodyPr/>
          <a:lstStyle/>
          <a:p>
            <a:pPr>
              <a:defRPr/>
            </a:pPr>
            <a:fld id="{8E4110B1-2FDE-EF1C-B223-220F97C9765C}" type="slidenum">
              <a:rPr lang="ru-RU"/>
              <a:t>2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84954816" name="Rectangle 7"/>
          <p:cNvSpPr>
            <a:spLocks noChangeArrowheads="1"/>
          </p:cNvSpPr>
          <p:nvPr/>
        </p:nvSpPr>
        <p:spPr bwMode="auto">
          <a:xfrm>
            <a:off x="467542" y="675876"/>
            <a:ext cx="8034336" cy="5522712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just">
              <a:spcBef>
                <a:spcPts val="1198"/>
              </a:spcBef>
              <a:spcAft>
                <a:spcPts val="0"/>
              </a:spcAft>
              <a:defRPr/>
            </a:pPr>
            <a:r>
              <a:rPr lang="ru-RU" sz="1400" b="1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Публикации (тезисы, статьи) по результатам исследования за все время обучения в аспирантуре (продолжение):</a:t>
            </a:r>
            <a:endParaRPr lang="ru-RU" sz="1200" b="1" i="0" u="none" strike="noStrike" cap="none" spc="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marL="151707" marR="0" indent="-151707" algn="just" defTabSz="914400">
              <a:lnSpc>
                <a:spcPct val="100000"/>
              </a:lnSpc>
              <a:spcBef>
                <a:spcPts val="0"/>
              </a:spcBef>
              <a:spcAft>
                <a:spcPts val="598"/>
              </a:spcAft>
              <a:buAutoNum type="arabicPeriod" startAt="8"/>
              <a:defRPr/>
            </a:pPr>
            <a:r>
              <a:rPr sz="1200">
                <a:latin typeface="Times New Roman"/>
                <a:ea typeface="Times New Roman"/>
                <a:cs typeface="Times New Roman"/>
              </a:rPr>
              <a:t>Е.Д. Чернов, А.В. Лукоянов.</a:t>
            </a:r>
            <a:r>
              <a:rPr sz="1200">
                <a:latin typeface="Times New Roman"/>
                <a:cs typeface="Times New Roman"/>
              </a:rPr>
              <a:t> </a:t>
            </a:r>
            <a:r>
              <a:rPr sz="1200">
                <a:latin typeface="Times New Roman"/>
                <a:ea typeface="Times New Roman"/>
                <a:cs typeface="Times New Roman"/>
              </a:rPr>
              <a:t>Влияние давления на электронную структуру и магнитные свойства MnTe</a:t>
            </a:r>
            <a:r>
              <a:rPr sz="1200">
                <a:latin typeface="Times New Roman"/>
                <a:cs typeface="Times New Roman"/>
              </a:rPr>
              <a:t>. XXIII Всеросс. конф. «Проблемы физики твердого тела и высоких давлений», Россия, 29.09.2024, ISBN: ISSN:978-5-902622-47-5, Сборник тезисов, Москва-Сочи: Изд-во ФИАН, 2024.- 156 c.</a:t>
            </a:r>
            <a:r>
              <a:rPr lang="ru-RU" sz="1200">
                <a:latin typeface="Times New Roman"/>
                <a:cs typeface="Times New Roman"/>
              </a:rPr>
              <a:t> </a:t>
            </a:r>
            <a:endParaRPr sz="1200">
              <a:latin typeface="Times New Roman"/>
              <a:cs typeface="Times New Roman"/>
            </a:endParaRPr>
          </a:p>
          <a:p>
            <a:pPr marL="151707" marR="0" indent="-151707" algn="just">
              <a:lnSpc>
                <a:spcPct val="100000"/>
              </a:lnSpc>
              <a:spcAft>
                <a:spcPts val="598"/>
              </a:spcAft>
              <a:buAutoNum type="arabicPeriod" startAt="8"/>
              <a:defRPr/>
            </a:pPr>
            <a:r>
              <a:rPr sz="1200">
                <a:latin typeface="Times New Roman"/>
                <a:ea typeface="Arial Unicode MS"/>
                <a:cs typeface="Times New Roman"/>
              </a:rPr>
              <a:t>А.А.Семянникова, А.В.Лукоянов, В.Ю.Ирхин, Е.И.Шредер, Е.Д.Чернов, Ю.А.Перевозчикова, Е.Б.Марченкова, В.В.Марченков. Электронная структура, электронные и магнитные свойства сплавов Гейслера Co</a:t>
            </a:r>
            <a:r>
              <a:rPr sz="1200" baseline="-25000">
                <a:latin typeface="Times New Roman"/>
                <a:ea typeface="Arial Unicode MS"/>
                <a:cs typeface="Times New Roman"/>
              </a:rPr>
              <a:t>2</a:t>
            </a:r>
            <a:r>
              <a:rPr sz="1200">
                <a:latin typeface="Times New Roman"/>
                <a:ea typeface="Arial Unicode MS"/>
                <a:cs typeface="Times New Roman"/>
              </a:rPr>
              <a:t>MnAl и Mn</a:t>
            </a:r>
            <a:r>
              <a:rPr sz="1200" baseline="-25000">
                <a:latin typeface="Times New Roman"/>
                <a:ea typeface="Arial Unicode MS"/>
                <a:cs typeface="Times New Roman"/>
              </a:rPr>
              <a:t>2</a:t>
            </a:r>
            <a:r>
              <a:rPr sz="1200">
                <a:latin typeface="Times New Roman"/>
                <a:ea typeface="Arial Unicode MS"/>
                <a:cs typeface="Times New Roman"/>
              </a:rPr>
              <a:t>CoAl  XXIII Всеросс. конф. «Проблемы физики твердого тела и высоких давлений», 29.09.2024, 2024 / ISSN:978-5-902622-47-5, Сборник тезисов, Москва-Сочи: Изд-во ФИАН, 2024</a:t>
            </a:r>
            <a:endParaRPr sz="1200">
              <a:latin typeface="Times New Roman"/>
              <a:cs typeface="Times New Roman"/>
            </a:endParaRPr>
          </a:p>
          <a:p>
            <a:pPr marL="151707" marR="0" indent="-151707" algn="just">
              <a:lnSpc>
                <a:spcPct val="100000"/>
              </a:lnSpc>
              <a:spcAft>
                <a:spcPts val="598"/>
              </a:spcAft>
              <a:buAutoNum type="arabicPeriod" startAt="8"/>
              <a:defRPr/>
            </a:pPr>
            <a:r>
              <a:rPr sz="1200">
                <a:latin typeface="Times New Roman"/>
                <a:cs typeface="Times New Roman"/>
              </a:rPr>
              <a:t>Е.Д. Чернов, А.В. Лукоянов. Магнитные свойства и электронная структура </a:t>
            </a:r>
            <a:r>
              <a:rPr lang="en-US" sz="1200">
                <a:latin typeface="Times New Roman"/>
                <a:cs typeface="Times New Roman"/>
              </a:rPr>
              <a:t>MnT</a:t>
            </a:r>
            <a:r>
              <a:rPr sz="1200">
                <a:latin typeface="Times New Roman"/>
                <a:cs typeface="Times New Roman"/>
              </a:rPr>
              <a:t>е при учете электронных корреляций. В книге: Коуровка. Тезисы докладов. </a:t>
            </a:r>
            <a:r>
              <a:rPr lang="en-US" sz="1200">
                <a:latin typeface="Times New Roman"/>
                <a:cs typeface="Times New Roman"/>
              </a:rPr>
              <a:t>Екатеринбург, 2024. С. 113.</a:t>
            </a:r>
            <a:endParaRPr sz="1200">
              <a:latin typeface="Times New Roman"/>
              <a:cs typeface="Times New Roman"/>
            </a:endParaRPr>
          </a:p>
          <a:p>
            <a:pPr marL="151707" marR="0" indent="-151707" algn="just">
              <a:lnSpc>
                <a:spcPct val="100000"/>
              </a:lnSpc>
              <a:spcAft>
                <a:spcPts val="598"/>
              </a:spcAft>
              <a:buAutoNum type="arabicPeriod" startAt="8"/>
              <a:defRPr/>
            </a:pPr>
            <a:r>
              <a:rPr lang="en-US" sz="1200">
                <a:latin typeface="Times New Roman"/>
                <a:ea typeface="Arial Unicode MS"/>
                <a:cs typeface="Times New Roman"/>
              </a:rPr>
              <a:t>E.D. Chernov, A.V. Lukoyanov</a:t>
            </a:r>
            <a:r>
              <a:rPr sz="1200">
                <a:latin typeface="Times New Roman"/>
                <a:ea typeface="Arial Unicode MS"/>
                <a:cs typeface="Times New Roman"/>
              </a:rPr>
              <a:t>. Metal-insulator transition in strongly correlated manganese sulfide. The second international conference «Materials science and nanotechnology (MSN-2024)», Ekaterinburg, Russia, 27–30 августа 2024 г, ISBN: 978-5-9500624-7-6, Materials science and nanotechnology Abstract Book of the Second International Conference, Ural Federal University, 2024. - 83 c.</a:t>
            </a:r>
            <a:endParaRPr sz="1200">
              <a:latin typeface="Times New Roman"/>
              <a:cs typeface="Times New Roman"/>
            </a:endParaRPr>
          </a:p>
          <a:p>
            <a:pPr marL="151707" marR="0" indent="-151707" algn="just">
              <a:lnSpc>
                <a:spcPct val="100000"/>
              </a:lnSpc>
              <a:spcAft>
                <a:spcPts val="598"/>
              </a:spcAft>
              <a:buAutoNum type="arabicPeriod" startAt="8"/>
              <a:defRPr/>
            </a:pPr>
            <a:r>
              <a:rPr lang="en-US" sz="1200">
                <a:latin typeface="Times New Roman"/>
                <a:ea typeface="Arial Unicode MS"/>
                <a:cs typeface="Times New Roman"/>
              </a:rPr>
              <a:t>E.D. Chernov, A.V. Lukoyanov</a:t>
            </a:r>
            <a:r>
              <a:rPr sz="1200">
                <a:latin typeface="Times New Roman"/>
                <a:ea typeface="Arial Unicode MS"/>
                <a:cs typeface="Times New Roman"/>
              </a:rPr>
              <a:t>. High spin polarization in full heusler Co</a:t>
            </a:r>
            <a:r>
              <a:rPr sz="1200" baseline="-25000">
                <a:latin typeface="Times New Roman"/>
                <a:ea typeface="Arial Unicode MS"/>
                <a:cs typeface="Times New Roman"/>
              </a:rPr>
              <a:t>2</a:t>
            </a:r>
            <a:r>
              <a:rPr sz="1200">
                <a:latin typeface="Times New Roman"/>
                <a:ea typeface="Arial Unicode MS"/>
                <a:cs typeface="Times New Roman"/>
              </a:rPr>
              <a:t>MnZ (Z = Si, Ga, Ge, Sn) alloys. International conference «Modern problems of condensed matter theory» Dubna, 15–19 июля 2024 г. Modern problems of condensed matter theory Book of Abstracts. Dubna, 2024. - с. 77. </a:t>
            </a:r>
            <a:endParaRPr sz="1200">
              <a:latin typeface="Times New Roman"/>
              <a:cs typeface="Times New Roman"/>
            </a:endParaRPr>
          </a:p>
          <a:p>
            <a:pPr marL="151707" marR="0" indent="-151707" algn="just">
              <a:lnSpc>
                <a:spcPct val="100000"/>
              </a:lnSpc>
              <a:spcAft>
                <a:spcPts val="598"/>
              </a:spcAft>
              <a:buAutoNum type="arabicPeriod" startAt="8"/>
              <a:defRPr/>
            </a:pPr>
            <a:r>
              <a:rPr sz="1200">
                <a:latin typeface="Times New Roman"/>
                <a:ea typeface="Arial Unicode MS"/>
                <a:cs typeface="Times New Roman"/>
              </a:rPr>
              <a:t>Е.Д. Чернов, А.А. Семянникова, В.Ю. Ирхин, Е.И. Шредер, В.В. Марченков, А.В. Лукоянов. Магнитные свойства и электронная структура полных сплавов гейслера Co</a:t>
            </a:r>
            <a:r>
              <a:rPr sz="1200" baseline="-25000">
                <a:latin typeface="Times New Roman"/>
                <a:ea typeface="Arial Unicode MS"/>
                <a:cs typeface="Times New Roman"/>
              </a:rPr>
              <a:t>2</a:t>
            </a:r>
            <a:r>
              <a:rPr sz="1200">
                <a:latin typeface="Times New Roman"/>
                <a:ea typeface="Arial Unicode MS"/>
                <a:cs typeface="Times New Roman"/>
              </a:rPr>
              <a:t>MnZ (Z = Si, Ga, Ge, Sn). Новое в магнетизме и магнитных материалах (НМММ-2024) Москва, Росиия, 01–06 июля 2024 г., новое в магнетизме и магнитных материалах, сборник докладов XXV Международной конференции. Москва, 2024. - 417-419 с.</a:t>
            </a:r>
            <a:endParaRPr sz="1200">
              <a:latin typeface="Times New Roman"/>
              <a:cs typeface="Times New Roman"/>
            </a:endParaRPr>
          </a:p>
          <a:p>
            <a:pPr marL="151707" marR="0" indent="-151707" algn="just">
              <a:lnSpc>
                <a:spcPct val="100000"/>
              </a:lnSpc>
              <a:spcAft>
                <a:spcPts val="598"/>
              </a:spcAft>
              <a:buAutoNum type="arabicPeriod" startAt="8"/>
              <a:defRPr/>
            </a:pPr>
            <a:r>
              <a:rPr sz="1200">
                <a:latin typeface="Times New Roman"/>
                <a:cs typeface="Times New Roman"/>
              </a:rPr>
              <a:t>Е.Д. Чернов, А.Н. Филанович, А.В. Лукоянов. Магнитные свойства и электронная структура сплавов Гейслера β-</a:t>
            </a:r>
            <a:r>
              <a:rPr lang="en-US" sz="1200">
                <a:latin typeface="Times New Roman"/>
                <a:cs typeface="Times New Roman"/>
              </a:rPr>
              <a:t>Mn</a:t>
            </a:r>
            <a:r>
              <a:rPr sz="1200">
                <a:latin typeface="Times New Roman"/>
                <a:cs typeface="Times New Roman"/>
              </a:rPr>
              <a:t> структуры </a:t>
            </a:r>
            <a:r>
              <a:rPr lang="en-US" sz="1200">
                <a:latin typeface="Times New Roman"/>
                <a:cs typeface="Times New Roman"/>
              </a:rPr>
              <a:t>Mn</a:t>
            </a:r>
            <a:r>
              <a:rPr sz="1200" baseline="-25000">
                <a:latin typeface="Times New Roman"/>
                <a:cs typeface="Times New Roman"/>
              </a:rPr>
              <a:t>2</a:t>
            </a:r>
            <a:r>
              <a:rPr sz="1200">
                <a:latin typeface="Times New Roman"/>
                <a:cs typeface="Times New Roman"/>
              </a:rPr>
              <a:t>(</a:t>
            </a:r>
            <a:r>
              <a:rPr lang="en-US" sz="1200">
                <a:latin typeface="Times New Roman"/>
                <a:cs typeface="Times New Roman"/>
              </a:rPr>
              <a:t>Fe</a:t>
            </a:r>
            <a:r>
              <a:rPr sz="1200">
                <a:latin typeface="Times New Roman"/>
                <a:cs typeface="Times New Roman"/>
              </a:rPr>
              <a:t>,</a:t>
            </a:r>
            <a:r>
              <a:rPr lang="en-US" sz="1200">
                <a:latin typeface="Times New Roman"/>
                <a:cs typeface="Times New Roman"/>
              </a:rPr>
              <a:t>Co</a:t>
            </a:r>
            <a:r>
              <a:rPr sz="1200">
                <a:latin typeface="Times New Roman"/>
                <a:cs typeface="Times New Roman"/>
              </a:rPr>
              <a:t>,</a:t>
            </a:r>
            <a:r>
              <a:rPr lang="en-US" sz="1200">
                <a:latin typeface="Times New Roman"/>
                <a:cs typeface="Times New Roman"/>
              </a:rPr>
              <a:t>Ni</a:t>
            </a:r>
            <a:r>
              <a:rPr sz="1200">
                <a:latin typeface="Times New Roman"/>
                <a:cs typeface="Times New Roman"/>
              </a:rPr>
              <a:t>)</a:t>
            </a:r>
            <a:r>
              <a:rPr lang="en-US" sz="1200">
                <a:latin typeface="Times New Roman"/>
                <a:cs typeface="Times New Roman"/>
              </a:rPr>
              <a:t>Al</a:t>
            </a:r>
            <a:r>
              <a:rPr sz="1200">
                <a:latin typeface="Times New Roman"/>
                <a:cs typeface="Times New Roman"/>
              </a:rPr>
              <a:t>. Физика. Технологии. Инновации. ФТИ-2024: тезисы докладов X Международной молодежной научной конференции. Екатеринбург, 2024. С. 85. </a:t>
            </a:r>
            <a:endParaRPr/>
          </a:p>
        </p:txBody>
      </p:sp>
      <p:sp>
        <p:nvSpPr>
          <p:cNvPr id="1194572692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539748" y="28177"/>
            <a:ext cx="7772400" cy="647698"/>
          </a:xfrm>
        </p:spPr>
        <p:txBody>
          <a:bodyPr/>
          <a:lstStyle/>
          <a:p>
            <a:pPr>
              <a:defRPr/>
            </a:pPr>
            <a:r>
              <a:rPr lang="ru-RU" sz="2000" b="1" i="0" u="none" strike="noStrike" cap="none" spc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Чернов Евгений Денисович, 3 год обучения</a:t>
            </a:r>
            <a:endParaRPr/>
          </a:p>
        </p:txBody>
      </p:sp>
      <p:sp>
        <p:nvSpPr>
          <p:cNvPr id="1862768519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6553198" y="6245223"/>
            <a:ext cx="2133598" cy="476248"/>
          </a:xfrm>
        </p:spPr>
        <p:txBody>
          <a:bodyPr/>
          <a:lstStyle/>
          <a:p>
            <a:pPr>
              <a:defRPr/>
            </a:pPr>
            <a:fld id="{70FF2D38-0B89-8562-E0D2-15B40B461A57}" type="slidenum">
              <a:rPr lang="ru-RU"/>
              <a:t>3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95014755" name="Rectangle 7"/>
          <p:cNvSpPr>
            <a:spLocks noChangeArrowheads="1"/>
          </p:cNvSpPr>
          <p:nvPr/>
        </p:nvSpPr>
        <p:spPr bwMode="auto">
          <a:xfrm>
            <a:off x="467542" y="722510"/>
            <a:ext cx="8034336" cy="5522712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just">
              <a:spcBef>
                <a:spcPts val="1198"/>
              </a:spcBef>
              <a:spcAft>
                <a:spcPts val="0"/>
              </a:spcAft>
              <a:defRPr/>
            </a:pPr>
            <a:r>
              <a:rPr lang="ru-RU" sz="1400" b="1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Публикации (тезисы, статьи) по результатам исследования за все время обучения в аспирантуре (продолжение):</a:t>
            </a:r>
            <a:endParaRPr sz="2000"/>
          </a:p>
          <a:p>
            <a:pPr algn="just">
              <a:spcBef>
                <a:spcPts val="1198"/>
              </a:spcBef>
              <a:spcAft>
                <a:spcPts val="0"/>
              </a:spcAft>
              <a:defRPr/>
            </a:pPr>
            <a:endParaRPr lang="ru-RU" sz="1400" b="1" i="0" u="none" strike="noStrike" cap="none" spc="0">
              <a:solidFill>
                <a:schemeClr val="tx1"/>
              </a:solidFill>
              <a:latin typeface="Times New Roman"/>
              <a:ea typeface="Times New Roman"/>
              <a:cs typeface="Times New Roman"/>
            </a:endParaRPr>
          </a:p>
          <a:p>
            <a:pPr marL="217793" marR="0" indent="-217793" algn="just" defTabSz="914400">
              <a:lnSpc>
                <a:spcPct val="100000"/>
              </a:lnSpc>
              <a:spcBef>
                <a:spcPts val="0"/>
              </a:spcBef>
              <a:spcAft>
                <a:spcPts val="598"/>
              </a:spcAft>
              <a:buAutoNum type="arabicPeriod" startAt="15"/>
              <a:defRPr/>
            </a:pPr>
            <a:r>
              <a:rPr sz="1400">
                <a:latin typeface="Times New Roman"/>
                <a:ea typeface="Arial Unicode MS"/>
                <a:cs typeface="Times New Roman"/>
              </a:rPr>
              <a:t>Е.Д. Чернов, А.В. Лукоянов. Магнитные свойства и электронная структура сплава Гейслера Mn</a:t>
            </a:r>
            <a:r>
              <a:rPr sz="1400" baseline="-25000">
                <a:latin typeface="Times New Roman"/>
                <a:ea typeface="Arial Unicode MS"/>
                <a:cs typeface="Times New Roman"/>
              </a:rPr>
              <a:t>2</a:t>
            </a:r>
            <a:r>
              <a:rPr sz="1400">
                <a:latin typeface="Times New Roman"/>
                <a:ea typeface="Arial Unicode MS"/>
                <a:cs typeface="Times New Roman"/>
              </a:rPr>
              <a:t>NiAl. В книге: XXIII Всероссийская школа - семинар по проблемам физики конденсированного состояния вещества. Тезисы докладов. 2023. С. 95. </a:t>
            </a:r>
            <a:endParaRPr sz="1400">
              <a:latin typeface="Times New Roman"/>
              <a:cs typeface="Times New Roman"/>
            </a:endParaRPr>
          </a:p>
          <a:p>
            <a:pPr marL="217793" marR="0" indent="-217793" algn="just">
              <a:lnSpc>
                <a:spcPct val="100000"/>
              </a:lnSpc>
              <a:spcAft>
                <a:spcPts val="598"/>
              </a:spcAft>
              <a:buAutoNum type="arabicPeriod" startAt="15"/>
              <a:defRPr/>
            </a:pPr>
            <a:r>
              <a:rPr sz="1400">
                <a:latin typeface="Times New Roman"/>
                <a:ea typeface="Arial Unicode MS"/>
                <a:cs typeface="Times New Roman"/>
              </a:rPr>
              <a:t>Е.Д. Чернов, А.В. Лукоянов. Влияние давления на электронную структуру и магнитные свойства MnS и MnTe. В книге: Сильно коррелированные электронные системы и квантовые критические явления. Сборник тезисов. Москва–Ижевск, 2023. С. 55-56. </a:t>
            </a:r>
            <a:endParaRPr sz="1400" i="0">
              <a:latin typeface="Times New Roman"/>
              <a:ea typeface="Times New Roman"/>
              <a:cs typeface="Times New Roman"/>
            </a:endParaRPr>
          </a:p>
          <a:p>
            <a:pPr marL="217793" marR="0" indent="-217793" algn="just">
              <a:lnSpc>
                <a:spcPct val="100000"/>
              </a:lnSpc>
              <a:spcAft>
                <a:spcPts val="598"/>
              </a:spcAft>
              <a:buAutoNum type="arabicPeriod" startAt="15"/>
              <a:defRPr/>
            </a:pPr>
            <a:r>
              <a:rPr sz="1400">
                <a:latin typeface="Times New Roman"/>
                <a:ea typeface="Arial Unicode MS"/>
                <a:cs typeface="Times New Roman"/>
              </a:rPr>
              <a:t>Е.Д. Чернов. Влияние давления на электронную структуру и величину запрещенной щели в халькогенидах марганца. В книге: Спиновые и магнитные явления в конденсированных средах. тезисы докладов молодежной конференции по физике полупроводников «Зимняя школа 2023». 2023. С. 53-54.</a:t>
            </a:r>
            <a:endParaRPr sz="1400">
              <a:latin typeface="Times New Roman"/>
              <a:cs typeface="Times New Roman"/>
            </a:endParaRPr>
          </a:p>
          <a:p>
            <a:pPr marL="217793" marR="0" indent="-217793" algn="just">
              <a:lnSpc>
                <a:spcPct val="100000"/>
              </a:lnSpc>
              <a:spcAft>
                <a:spcPts val="598"/>
              </a:spcAft>
              <a:buAutoNum type="arabicPeriod" startAt="15"/>
              <a:defRPr/>
            </a:pPr>
            <a:r>
              <a:rPr sz="1400">
                <a:latin typeface="Times New Roman"/>
                <a:ea typeface="Arial Unicode MS"/>
                <a:cs typeface="Times New Roman"/>
              </a:rPr>
              <a:t>Е.Д. Чернов, А.В. Лукоянов. Электронная структура и магнитные свойства MnTe. Всероссийская научная конференция студентов-физиков (ВНКСФ-27). Тезисы доклада. 2023.</a:t>
            </a:r>
            <a:endParaRPr sz="1400">
              <a:latin typeface="Times New Roman"/>
              <a:cs typeface="Times New Roman"/>
            </a:endParaRPr>
          </a:p>
          <a:p>
            <a:pPr marL="217793" marR="0" indent="-217793" algn="just">
              <a:lnSpc>
                <a:spcPct val="100000"/>
              </a:lnSpc>
              <a:spcAft>
                <a:spcPts val="598"/>
              </a:spcAft>
              <a:buAutoNum type="arabicPeriod" startAt="15"/>
              <a:defRPr/>
            </a:pPr>
            <a:r>
              <a:rPr sz="1400">
                <a:latin typeface="Times New Roman"/>
                <a:ea typeface="Arial Unicode MS"/>
                <a:cs typeface="Times New Roman"/>
              </a:rPr>
              <a:t>Е.Д. Чернов, А.В. Лукоянов. Электронная структура и магнитные свойства полного сплава Гейслера Mn2NiAl. X Международная молодежная научная конференция «Физика. Технологии. Инновации» (ФТИ-2023). Тезисы доклада. 2023.</a:t>
            </a:r>
            <a:endParaRPr sz="1400">
              <a:latin typeface="Times New Roman"/>
              <a:cs typeface="Times New Roman"/>
            </a:endParaRPr>
          </a:p>
          <a:p>
            <a:pPr marL="217793" marR="0" indent="-217793" algn="just">
              <a:lnSpc>
                <a:spcPct val="100000"/>
              </a:lnSpc>
              <a:spcAft>
                <a:spcPts val="598"/>
              </a:spcAft>
              <a:buAutoNum type="arabicPeriod" startAt="15"/>
              <a:defRPr/>
            </a:pPr>
            <a:r>
              <a:rPr sz="1400">
                <a:latin typeface="Times New Roman"/>
                <a:ea typeface="Arial Unicode MS"/>
                <a:cs typeface="Times New Roman"/>
              </a:rPr>
              <a:t>E.D. Chernov, A.V. Lukoyanov. Band Gap Closure in MnS under Pressure. Engineering Proceedings. 31, 2023, стр. 51. 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489371660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539748" y="28177"/>
            <a:ext cx="7772400" cy="647698"/>
          </a:xfrm>
        </p:spPr>
        <p:txBody>
          <a:bodyPr/>
          <a:lstStyle/>
          <a:p>
            <a:pPr>
              <a:defRPr/>
            </a:pPr>
            <a:r>
              <a:rPr lang="ru-RU" sz="2000" b="1" i="0" u="none" strike="noStrike" cap="none" spc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Чернов Евгений Денисович, 3 год обучения</a:t>
            </a:r>
            <a:endParaRPr/>
          </a:p>
        </p:txBody>
      </p:sp>
      <p:sp>
        <p:nvSpPr>
          <p:cNvPr id="982007151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6553198" y="6245223"/>
            <a:ext cx="2133598" cy="476248"/>
          </a:xfrm>
        </p:spPr>
        <p:txBody>
          <a:bodyPr/>
          <a:lstStyle/>
          <a:p>
            <a:pPr>
              <a:defRPr/>
            </a:pPr>
            <a:fld id="{AA9518AD-8233-A09D-672F-9539EB3D4974}" type="slidenum">
              <a:rPr lang="ru-RU"/>
              <a:t>4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29810624" name="Rectangle 7"/>
          <p:cNvSpPr>
            <a:spLocks noChangeArrowheads="1"/>
          </p:cNvSpPr>
          <p:nvPr/>
        </p:nvSpPr>
        <p:spPr bwMode="auto">
          <a:xfrm>
            <a:off x="467542" y="667643"/>
            <a:ext cx="8034336" cy="5522712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just">
              <a:spcBef>
                <a:spcPts val="1198"/>
              </a:spcBef>
              <a:spcAft>
                <a:spcPts val="0"/>
              </a:spcAft>
              <a:defRPr/>
            </a:pPr>
            <a:r>
              <a:rPr lang="ru-RU" sz="1400" b="1" i="0" u="none" strike="noStrike" cap="none" spc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Публикации (тезисы, статьи) по результатам исследования за все время обучения в аспирантуре (продолжение):</a:t>
            </a:r>
            <a:endParaRPr/>
          </a:p>
          <a:p>
            <a:pPr marL="151707" marR="0" indent="-151707" algn="just" defTabSz="914400">
              <a:lnSpc>
                <a:spcPct val="100000"/>
              </a:lnSpc>
              <a:spcBef>
                <a:spcPts val="0"/>
              </a:spcBef>
              <a:spcAft>
                <a:spcPts val="598"/>
              </a:spcAft>
              <a:buAutoNum type="arabicPeriod" startAt="21"/>
              <a:defRPr/>
            </a:pPr>
            <a:r>
              <a:rPr sz="1400">
                <a:latin typeface="Times New Roman"/>
                <a:ea typeface="Arial Unicode MS"/>
                <a:cs typeface="Times New Roman"/>
              </a:rPr>
              <a:t>Е.И. Шредер, А.Н. Филанович, Е.Д. Чернов, А.В. Лукоянов, В.В.Марченков. Электронная структура, термоэлектрические и оптические свойства сплавов Гейслера Mn</a:t>
            </a:r>
            <a:r>
              <a:rPr sz="1400" baseline="-25000">
                <a:latin typeface="Times New Roman"/>
                <a:ea typeface="Arial Unicode MS"/>
                <a:cs typeface="Times New Roman"/>
              </a:rPr>
              <a:t>2</a:t>
            </a:r>
            <a:r>
              <a:rPr sz="1400">
                <a:latin typeface="Times New Roman"/>
                <a:ea typeface="Arial Unicode MS"/>
                <a:cs typeface="Times New Roman"/>
              </a:rPr>
              <a:t>MeAl (Me = Ti, V, Cr, Mn, Co, Ni). Межгосударственная конф. «Термоэлектрики и их применения – 2023» Тезисы доклада. 2023. </a:t>
            </a:r>
            <a:endParaRPr sz="1400">
              <a:latin typeface="Times New Roman"/>
              <a:cs typeface="Times New Roman"/>
            </a:endParaRPr>
          </a:p>
          <a:p>
            <a:pPr marL="151707" marR="0" indent="-151707" algn="just">
              <a:lnSpc>
                <a:spcPct val="100000"/>
              </a:lnSpc>
              <a:spcAft>
                <a:spcPts val="598"/>
              </a:spcAft>
              <a:buAutoNum type="arabicPeriod" startAt="21"/>
              <a:defRPr/>
            </a:pPr>
            <a:r>
              <a:rPr sz="1400">
                <a:latin typeface="Times New Roman"/>
                <a:ea typeface="Arial Unicode MS"/>
                <a:cs typeface="Times New Roman"/>
              </a:rPr>
              <a:t>E.D. Chernov, A.V. Lukoyanov. Metal-insulator transition in strongly correlated binary manganese chalcogenides. Strongly Correlated Matter: from Quantum Criticality to Flat Bands. Тезисы доклада. 2023.</a:t>
            </a:r>
            <a:endParaRPr sz="1400">
              <a:latin typeface="Times New Roman"/>
              <a:cs typeface="Times New Roman"/>
            </a:endParaRPr>
          </a:p>
          <a:p>
            <a:pPr marL="151707" marR="0" indent="-151707" algn="just">
              <a:lnSpc>
                <a:spcPct val="100000"/>
              </a:lnSpc>
              <a:spcAft>
                <a:spcPts val="598"/>
              </a:spcAft>
              <a:buAutoNum type="arabicPeriod" startAt="21"/>
              <a:defRPr/>
            </a:pPr>
            <a:r>
              <a:rPr sz="1400">
                <a:latin typeface="Times New Roman"/>
                <a:ea typeface="Arial Unicode MS"/>
                <a:cs typeface="Times New Roman"/>
              </a:rPr>
              <a:t>E.D. Chernov, A.V. Lukoyanov. Reduction of magnetic moment in Mn2NiAl as a result of electron correlations. The IEEE Around-the-Clock Around-the-Globe Magnetics Conference. Тезисы доклада. 2023.</a:t>
            </a:r>
            <a:endParaRPr sz="1400">
              <a:latin typeface="Times New Roman"/>
              <a:cs typeface="Times New Roman"/>
            </a:endParaRPr>
          </a:p>
          <a:p>
            <a:pPr marL="151707" marR="0" indent="-151707" algn="just">
              <a:lnSpc>
                <a:spcPct val="100000"/>
              </a:lnSpc>
              <a:spcAft>
                <a:spcPts val="598"/>
              </a:spcAft>
              <a:buAutoNum type="arabicPeriod" startAt="21"/>
              <a:defRPr/>
            </a:pPr>
            <a:r>
              <a:rPr sz="1400">
                <a:latin typeface="Times New Roman"/>
                <a:ea typeface="Arial Unicode MS"/>
                <a:cs typeface="Times New Roman"/>
              </a:rPr>
              <a:t>E.D. Chernov, A.V. Lukoyanov. The electronic structure and magnetic properties of full Heusler alloy Mn2CrAl. The 4th International Electronic Conference on Applied Sciences ASEC2023. Тезисы доклада. 2023.</a:t>
            </a:r>
            <a:endParaRPr sz="1400">
              <a:latin typeface="Times New Roman"/>
              <a:cs typeface="Times New Roman"/>
            </a:endParaRPr>
          </a:p>
          <a:p>
            <a:pPr marL="151707" marR="0" indent="-151707" algn="just">
              <a:lnSpc>
                <a:spcPct val="100000"/>
              </a:lnSpc>
              <a:spcAft>
                <a:spcPts val="598"/>
              </a:spcAft>
              <a:buAutoNum type="arabicPeriod" startAt="21"/>
              <a:defRPr/>
            </a:pPr>
            <a:r>
              <a:rPr sz="1400">
                <a:latin typeface="Times New Roman"/>
                <a:ea typeface="Arial Unicode MS"/>
                <a:cs typeface="Times New Roman"/>
              </a:rPr>
              <a:t>Е.Д. Чернов, А.В. Лукоянов. Зависимость полупроводниковых свойств сульфида марганца MnS от типа кристаллической структуры. Всероссийская научная конференция с международным участием «IV Байкальский материаловедческий форум». Тезисы доклада. 2022.</a:t>
            </a:r>
            <a:endParaRPr sz="1400">
              <a:latin typeface="Times New Roman"/>
              <a:cs typeface="Times New Roman"/>
            </a:endParaRPr>
          </a:p>
          <a:p>
            <a:pPr marL="151707" marR="0" indent="-151707" algn="just">
              <a:lnSpc>
                <a:spcPct val="100000"/>
              </a:lnSpc>
              <a:spcAft>
                <a:spcPts val="598"/>
              </a:spcAft>
              <a:buAutoNum type="arabicPeriod" startAt="21"/>
              <a:defRPr/>
            </a:pPr>
            <a:r>
              <a:rPr sz="1400">
                <a:latin typeface="Times New Roman"/>
                <a:ea typeface="Arial Unicode MS"/>
                <a:cs typeface="Times New Roman"/>
              </a:rPr>
              <a:t>Е.И. Шредер, Е.Д. Чернов, А.В. Лукоянов, В.В. Марченков. Электронная структура и оптические свойства сплавов Гейслера Mn</a:t>
            </a:r>
            <a:r>
              <a:rPr sz="1400" baseline="-25000">
                <a:latin typeface="Times New Roman"/>
                <a:ea typeface="Arial Unicode MS"/>
                <a:cs typeface="Times New Roman"/>
              </a:rPr>
              <a:t>2</a:t>
            </a:r>
            <a:r>
              <a:rPr sz="1400">
                <a:latin typeface="Times New Roman"/>
                <a:ea typeface="Arial Unicode MS"/>
                <a:cs typeface="Times New Roman"/>
              </a:rPr>
              <a:t>MeAl (Me=Ti, V, Cr) с высокой спиновой поляризацией. XV Российская конференция по физике полупроводников (Полупроводники-2022). Тезисы доклада. 2022. 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218773010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539748" y="28177"/>
            <a:ext cx="7772400" cy="647698"/>
          </a:xfrm>
        </p:spPr>
        <p:txBody>
          <a:bodyPr/>
          <a:lstStyle/>
          <a:p>
            <a:pPr>
              <a:defRPr/>
            </a:pPr>
            <a:r>
              <a:rPr lang="ru-RU" sz="2000" b="1" i="0" u="none" strike="noStrike" cap="none" spc="0">
                <a:solidFill>
                  <a:schemeClr val="tx2"/>
                </a:solidFill>
                <a:latin typeface="Times New Roman"/>
                <a:ea typeface="Times New Roman"/>
                <a:cs typeface="Times New Roman"/>
              </a:rPr>
              <a:t>Чернов Евгений Денисович, 3 год обучения</a:t>
            </a:r>
            <a:endParaRPr/>
          </a:p>
        </p:txBody>
      </p:sp>
      <p:sp>
        <p:nvSpPr>
          <p:cNvPr id="31906399" name="Номер слайда 1"/>
          <p:cNvSpPr>
            <a:spLocks noGrp="1"/>
          </p:cNvSpPr>
          <p:nvPr>
            <p:ph type="sldNum" sz="quarter" idx="12"/>
          </p:nvPr>
        </p:nvSpPr>
        <p:spPr bwMode="auto">
          <a:xfrm>
            <a:off x="6553198" y="6245223"/>
            <a:ext cx="2133598" cy="476248"/>
          </a:xfrm>
        </p:spPr>
        <p:txBody>
          <a:bodyPr/>
          <a:lstStyle/>
          <a:p>
            <a:pPr>
              <a:defRPr/>
            </a:pPr>
            <a:fld id="{02FD7777-5576-C257-C30C-A14DED7DEA96}" type="slidenum">
              <a:rPr lang="ru-RU"/>
              <a:t>5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p159="http://schemas.microsoft.com/office/powerpoint/2015/09/main" xmlns:w="http://schemas.openxmlformats.org/wordprocessingml/2006/main" xmlns:m="http://schemas.openxmlformats.org/officeDocument/2006/math" xmlns="" Requires="p159">
      <p:transition p14:dur="2000" advClick="1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1370</Words>
  <Application>Microsoft Office PowerPoint</Application>
  <PresentationFormat>Экран (4:3)</PresentationFormat>
  <Paragraphs>58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Arial Unicode MS</vt:lpstr>
      <vt:lpstr>Calibri</vt:lpstr>
      <vt:lpstr>Times New Roman</vt:lpstr>
      <vt:lpstr>Оформление по умолчанию</vt:lpstr>
      <vt:lpstr>Чернов Евгений Денисович, 3 год обучения </vt:lpstr>
      <vt:lpstr>Чернов Евгений Денисович, 3 год обучения</vt:lpstr>
      <vt:lpstr>Чернов Евгений Денисович, 3 год обучения</vt:lpstr>
      <vt:lpstr>Чернов Евгений Денисович, 3 год обучения</vt:lpstr>
      <vt:lpstr>Чернов Евгений Денисович, 3 год обучения</vt:lpstr>
    </vt:vector>
  </TitlesOfParts>
  <Company>ИФМ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Аспирант 1 года обучения Ежов И.В.</dc:title>
  <dc:creator>Ежов И.В.</dc:creator>
  <cp:lastModifiedBy>User1</cp:lastModifiedBy>
  <cp:revision>226</cp:revision>
  <dcterms:created xsi:type="dcterms:W3CDTF">2012-04-17T05:54:14Z</dcterms:created>
  <dcterms:modified xsi:type="dcterms:W3CDTF">2025-10-09T09:53:35Z</dcterms:modified>
</cp:coreProperties>
</file>