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3" r:id="rId3"/>
    <p:sldId id="269" r:id="rId4"/>
    <p:sldId id="268" r:id="rId5"/>
    <p:sldId id="262" r:id="rId6"/>
    <p:sldId id="259" r:id="rId7"/>
    <p:sldId id="257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F31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0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1CEB0-DBBB-4065-BE77-0A825808E0AA}" type="datetimeFigureOut">
              <a:rPr lang="ru-RU" smtClean="0"/>
              <a:pPr/>
              <a:t>14.06.2022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E1B7F-B193-494C-BE62-C52A8153F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Times New Roman" panose="02020603050405020304" pitchFamily="18" charset="0"/>
              </a:rPr>
              <a:t>Аспирант 1 года обучения Федоров Дмитрий Сергеевич</a:t>
            </a:r>
            <a:br>
              <a:rPr lang="ru-RU" altLang="ru-RU" sz="1800" b="1" dirty="0" smtClean="0">
                <a:latin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</a:rPr>
              <a:t>лаборатории диффузии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34" y="1071546"/>
            <a:ext cx="8029575" cy="60641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3F31F9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01.04.07 – Физика конденсированного состояния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0034" y="714356"/>
            <a:ext cx="9069387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–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к.ф</a:t>
            </a:r>
            <a:r>
              <a:rPr lang="ru-RU" altLang="ru-RU" sz="2000" dirty="0" err="1">
                <a:latin typeface="Times New Roman" panose="02020603050405020304" pitchFamily="18" charset="0"/>
              </a:rPr>
              <a:t>.-м.н</a:t>
            </a:r>
            <a:r>
              <a:rPr lang="ru-RU" altLang="ru-RU" sz="2000" dirty="0">
                <a:latin typeface="Times New Roman" panose="02020603050405020304" pitchFamily="18" charset="0"/>
              </a:rPr>
              <a:t>.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Бузлуков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Антон Леонидович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00034" y="1357298"/>
            <a:ext cx="8143875" cy="89534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 dirty="0">
                <a:latin typeface="Times New Roman" panose="02020603050405020304" pitchFamily="18" charset="0"/>
              </a:rPr>
              <a:t>–  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Катионный транспорт в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сложнооксидных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соединениях</a:t>
            </a:r>
            <a:endParaRPr lang="ru-RU" altLang="ru-RU" sz="2000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00034" y="1928802"/>
            <a:ext cx="8034337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Исследовать особенности структуры и катионного транспорта в различных </a:t>
            </a:r>
            <a:r>
              <a:rPr lang="ru-RU" altLang="en-US" sz="2000" dirty="0" smtClean="0">
                <a:latin typeface="Times New Roman" panose="02020603050405020304" pitchFamily="18" charset="0"/>
              </a:rPr>
              <a:t>натрий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-содержащих оксидах со структурами типа: 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NASICON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</a:rPr>
              <a:t>аллюодит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и шеелит с помощью метода ЯМР.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3143248"/>
            <a:ext cx="8034337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marL="342900" indent="-342900" algn="just">
              <a:spcBef>
                <a:spcPct val="20000"/>
              </a:spcBef>
              <a:buAutoNum type="arabicPeriod"/>
            </a:pPr>
            <a:r>
              <a:rPr lang="ru-RU" altLang="ru-RU" sz="1600" dirty="0" smtClean="0">
                <a:latin typeface="Times New Roman" panose="02020603050405020304" pitchFamily="18" charset="0"/>
              </a:rPr>
              <a:t>Проведены исследования механизмов ионного тарнспорта в </a:t>
            </a:r>
            <a:r>
              <a:rPr lang="en-US" altLang="ru-RU" sz="1600" dirty="0" smtClean="0">
                <a:latin typeface="Times New Roman" panose="02020603050405020304" pitchFamily="18" charset="0"/>
              </a:rPr>
              <a:t>Na</a:t>
            </a:r>
            <a:r>
              <a:rPr lang="ru-RU" altLang="ru-RU" sz="1600" dirty="0" smtClean="0">
                <a:latin typeface="Times New Roman" panose="02020603050405020304" pitchFamily="18" charset="0"/>
              </a:rPr>
              <a:t>-проводящих соединениях с различными структурами и стехиометрическими составами: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altLang="ru-RU" sz="1600" dirty="0" smtClean="0">
                <a:latin typeface="Times New Roman" panose="02020603050405020304" pitchFamily="18" charset="0"/>
              </a:rPr>
              <a:t>Определены параметры атмоной диффузии в соединении состава </a:t>
            </a:r>
            <a:r>
              <a:rPr lang="en-US" sz="1600" dirty="0" smtClean="0"/>
              <a:t>Na</a:t>
            </a:r>
            <a:r>
              <a:rPr lang="en-US" sz="1600" baseline="-25000" dirty="0" smtClean="0"/>
              <a:t>25</a:t>
            </a:r>
            <a:r>
              <a:rPr lang="en-US" sz="1600" dirty="0" smtClean="0"/>
              <a:t>Cs</a:t>
            </a:r>
            <a:r>
              <a:rPr lang="en-US" sz="1600" baseline="-25000" dirty="0" smtClean="0"/>
              <a:t>8</a:t>
            </a:r>
            <a:r>
              <a:rPr lang="en-US" sz="1600" dirty="0" smtClean="0"/>
              <a:t>Sc</a:t>
            </a:r>
            <a:r>
              <a:rPr lang="en-US" sz="1600" baseline="-25000" dirty="0" smtClean="0"/>
              <a:t>5</a:t>
            </a:r>
            <a:r>
              <a:rPr lang="en-US" sz="1600" dirty="0" smtClean="0"/>
              <a:t>(MoO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)</a:t>
            </a:r>
            <a:r>
              <a:rPr lang="en-US" sz="1600" baseline="-25000" dirty="0" smtClean="0"/>
              <a:t>24</a:t>
            </a:r>
            <a:r>
              <a:rPr lang="ru-RU" altLang="en-US" sz="1600" dirty="0" smtClean="0"/>
              <a:t> с аллюодитоподобной структурой.</a:t>
            </a:r>
            <a:r>
              <a:rPr lang="ru-RU" sz="1600" dirty="0" smtClean="0"/>
              <a:t> Показано, что подвижностью ионов натрия ниже, чем в изоструктурном двойном </a:t>
            </a:r>
            <a:r>
              <a:rPr lang="ru-RU" sz="1600" dirty="0" err="1" smtClean="0"/>
              <a:t>молибдате</a:t>
            </a:r>
            <a:r>
              <a:rPr lang="ru-RU" sz="1600" dirty="0" smtClean="0"/>
              <a:t> </a:t>
            </a:r>
            <a:r>
              <a:rPr lang="en-US" sz="1600" dirty="0" smtClean="0"/>
              <a:t>Na</a:t>
            </a:r>
            <a:r>
              <a:rPr lang="en-US" sz="1600" baseline="-25000" dirty="0" smtClean="0"/>
              <a:t>5</a:t>
            </a:r>
            <a:r>
              <a:rPr lang="en-US" sz="1600" dirty="0" smtClean="0"/>
              <a:t>Sc(MoO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)</a:t>
            </a:r>
            <a:r>
              <a:rPr lang="en-US" sz="1600" baseline="-25000" dirty="0" smtClean="0"/>
              <a:t>4</a:t>
            </a:r>
            <a:r>
              <a:rPr lang="ru-RU" sz="1600" baseline="-25000" dirty="0"/>
              <a:t> </a:t>
            </a:r>
            <a:r>
              <a:rPr lang="ru-RU" sz="1600" dirty="0" smtClean="0"/>
              <a:t>из-за наличия ионов цезия.</a:t>
            </a:r>
            <a:endParaRPr lang="ru-RU" sz="1600" baseline="-25000" dirty="0" smtClean="0"/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altLang="ru-RU" sz="1600" dirty="0" smtClean="0">
                <a:latin typeface="Times New Roman" panose="02020603050405020304" pitchFamily="18" charset="0"/>
              </a:rPr>
              <a:t>Изучены соединения состава </a:t>
            </a:r>
            <a:r>
              <a:rPr lang="ru-RU" sz="1600" dirty="0" smtClean="0">
                <a:solidFill>
                  <a:srgbClr val="000000"/>
                </a:solidFill>
              </a:rPr>
              <a:t>Na</a:t>
            </a:r>
            <a:r>
              <a:rPr lang="ru-RU" sz="1600" baseline="-25000" dirty="0" smtClean="0">
                <a:solidFill>
                  <a:srgbClr val="000000"/>
                </a:solidFill>
              </a:rPr>
              <a:t>1–</a:t>
            </a:r>
            <a:r>
              <a:rPr lang="ru-RU" sz="1600" i="1" baseline="-25000" dirty="0" smtClean="0">
                <a:solidFill>
                  <a:srgbClr val="000000"/>
                </a:solidFill>
              </a:rPr>
              <a:t>x</a:t>
            </a:r>
            <a:r>
              <a:rPr lang="ru-RU" sz="1600" dirty="0" smtClean="0">
                <a:solidFill>
                  <a:srgbClr val="000000"/>
                </a:solidFill>
              </a:rPr>
              <a:t>Mg</a:t>
            </a:r>
            <a:r>
              <a:rPr lang="ru-RU" sz="1600" baseline="-25000" dirty="0" smtClean="0">
                <a:solidFill>
                  <a:srgbClr val="000000"/>
                </a:solidFill>
              </a:rPr>
              <a:t>1–</a:t>
            </a:r>
            <a:r>
              <a:rPr lang="ru-RU" sz="1600" i="1" baseline="-25000" dirty="0" err="1" smtClean="0">
                <a:solidFill>
                  <a:srgbClr val="000000"/>
                </a:solidFill>
              </a:rPr>
              <a:t>x</a:t>
            </a:r>
            <a:r>
              <a:rPr lang="nl-NL" sz="1600" dirty="0" smtClean="0">
                <a:solidFill>
                  <a:srgbClr val="000000"/>
                </a:solidFill>
              </a:rPr>
              <a:t>Al</a:t>
            </a:r>
            <a:r>
              <a:rPr lang="ru-RU" sz="1600" baseline="-25000" dirty="0" smtClean="0">
                <a:solidFill>
                  <a:srgbClr val="000000"/>
                </a:solidFill>
              </a:rPr>
              <a:t>1+</a:t>
            </a:r>
            <a:r>
              <a:rPr lang="ru-RU" sz="1600" i="1" baseline="-25000" dirty="0" smtClean="0">
                <a:solidFill>
                  <a:srgbClr val="000000"/>
                </a:solidFill>
              </a:rPr>
              <a:t>x</a:t>
            </a:r>
            <a:r>
              <a:rPr lang="ru-RU" sz="1600" dirty="0" smtClean="0">
                <a:solidFill>
                  <a:srgbClr val="000000"/>
                </a:solidFill>
              </a:rPr>
              <a:t>(</a:t>
            </a:r>
            <a:r>
              <a:rPr lang="ru-RU" sz="1600" i="1" dirty="0" smtClean="0">
                <a:solidFill>
                  <a:srgbClr val="000000"/>
                </a:solidFill>
              </a:rPr>
              <a:t>X</a:t>
            </a:r>
            <a:r>
              <a:rPr lang="ru-RU" sz="1600" dirty="0" smtClean="0">
                <a:solidFill>
                  <a:srgbClr val="000000"/>
                </a:solidFill>
              </a:rPr>
              <a:t>O</a:t>
            </a:r>
            <a:r>
              <a:rPr lang="ru-RU" sz="1600" baseline="-25000" dirty="0" smtClean="0">
                <a:solidFill>
                  <a:srgbClr val="000000"/>
                </a:solidFill>
              </a:rPr>
              <a:t>4</a:t>
            </a:r>
            <a:r>
              <a:rPr lang="ru-RU" sz="1600" dirty="0" smtClean="0">
                <a:solidFill>
                  <a:srgbClr val="000000"/>
                </a:solidFill>
              </a:rPr>
              <a:t>)</a:t>
            </a:r>
            <a:r>
              <a:rPr lang="ru-RU" sz="1600" baseline="-25000" dirty="0" smtClean="0">
                <a:solidFill>
                  <a:srgbClr val="000000"/>
                </a:solidFill>
              </a:rPr>
              <a:t>3</a:t>
            </a:r>
            <a:r>
              <a:rPr lang="ru-RU" sz="1600" dirty="0" smtClean="0">
                <a:solidFill>
                  <a:srgbClr val="000000"/>
                </a:solidFill>
              </a:rPr>
              <a:t> со структурой типа </a:t>
            </a:r>
            <a:r>
              <a:rPr lang="en-US" sz="1600" dirty="0" smtClean="0">
                <a:solidFill>
                  <a:srgbClr val="000000"/>
                </a:solidFill>
              </a:rPr>
              <a:t>NASICON</a:t>
            </a:r>
            <a:r>
              <a:rPr lang="ru-RU" sz="1600" dirty="0" smtClean="0">
                <a:solidFill>
                  <a:srgbClr val="000000"/>
                </a:solidFill>
              </a:rPr>
              <a:t>. Выявлена зависимость </a:t>
            </a:r>
            <a:r>
              <a:rPr lang="ru-RU" sz="1600" dirty="0" smtClean="0">
                <a:solidFill>
                  <a:srgbClr val="000000"/>
                </a:solidFill>
                <a:sym typeface="+mn-ea"/>
              </a:rPr>
              <a:t>параметров ионного транспорта от </a:t>
            </a:r>
            <a:r>
              <a:rPr lang="ru-RU" sz="1600" dirty="0" smtClean="0">
                <a:solidFill>
                  <a:srgbClr val="000000"/>
                </a:solidFill>
              </a:rPr>
              <a:t>состава соединений.</a:t>
            </a:r>
          </a:p>
          <a:p>
            <a:pPr marL="28575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</a:rPr>
              <a:t>Установлены механизмы диффузии ионов натрия в шеелитоподобных соединениях </a:t>
            </a:r>
            <a:r>
              <a:rPr lang="en-US" sz="1600" dirty="0" smtClean="0">
                <a:sym typeface="+mn-ea"/>
              </a:rPr>
              <a:t>Na</a:t>
            </a:r>
            <a:r>
              <a:rPr lang="ru-RU" altLang="en-US" sz="1600" baseline="-25000" dirty="0" smtClean="0">
                <a:sym typeface="+mn-ea"/>
              </a:rPr>
              <a:t>2</a:t>
            </a:r>
            <a:r>
              <a:rPr lang="en-US" sz="1600" dirty="0" smtClean="0">
                <a:sym typeface="+mn-ea"/>
              </a:rPr>
              <a:t>Zr(MoO</a:t>
            </a:r>
            <a:r>
              <a:rPr lang="en-US" sz="1600" baseline="-25000" dirty="0" smtClean="0">
                <a:sym typeface="+mn-ea"/>
              </a:rPr>
              <a:t>4</a:t>
            </a:r>
            <a:r>
              <a:rPr lang="en-US" sz="1600" dirty="0" smtClean="0">
                <a:sym typeface="+mn-ea"/>
              </a:rPr>
              <a:t>)</a:t>
            </a:r>
            <a:r>
              <a:rPr lang="ru-RU" altLang="en-US" sz="1600" baseline="-25000" dirty="0" smtClean="0">
                <a:sym typeface="+mn-ea"/>
              </a:rPr>
              <a:t>3</a:t>
            </a:r>
            <a:r>
              <a:rPr lang="en-US" sz="1600" baseline="-25000" dirty="0" smtClean="0">
                <a:sym typeface="+mn-ea"/>
              </a:rPr>
              <a:t> </a:t>
            </a:r>
            <a:r>
              <a:rPr lang="ru-RU" sz="1600" dirty="0" smtClean="0">
                <a:solidFill>
                  <a:srgbClr val="000000"/>
                </a:solidFill>
              </a:rPr>
              <a:t> и </a:t>
            </a:r>
            <a:r>
              <a:rPr lang="en-US" sz="1600" dirty="0" smtClean="0"/>
              <a:t>Na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Zr(MoO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)</a:t>
            </a:r>
            <a:r>
              <a:rPr lang="en-US" sz="1600" baseline="-25000" dirty="0" smtClean="0"/>
              <a:t>4</a:t>
            </a:r>
            <a:r>
              <a:rPr lang="ru-RU" sz="1600" smtClean="0"/>
              <a:t>. Показано, что </a:t>
            </a:r>
            <a:r>
              <a:rPr lang="ru-RU" sz="1600" dirty="0" smtClean="0"/>
              <a:t>в оксиде </a:t>
            </a:r>
            <a:r>
              <a:rPr lang="en-US" sz="1600" dirty="0" smtClean="0">
                <a:sym typeface="+mn-ea"/>
              </a:rPr>
              <a:t>Na</a:t>
            </a:r>
            <a:r>
              <a:rPr lang="en-US" sz="1600" baseline="-25000" dirty="0" smtClean="0">
                <a:sym typeface="+mn-ea"/>
              </a:rPr>
              <a:t>4</a:t>
            </a:r>
            <a:r>
              <a:rPr lang="en-US" sz="1600" dirty="0" smtClean="0">
                <a:sym typeface="+mn-ea"/>
              </a:rPr>
              <a:t>Zr(MoO</a:t>
            </a:r>
            <a:r>
              <a:rPr lang="en-US" sz="1600" baseline="-25000" dirty="0" smtClean="0">
                <a:sym typeface="+mn-ea"/>
              </a:rPr>
              <a:t>4</a:t>
            </a:r>
            <a:r>
              <a:rPr lang="en-US" sz="1600" dirty="0" smtClean="0">
                <a:sym typeface="+mn-ea"/>
              </a:rPr>
              <a:t>)</a:t>
            </a:r>
            <a:r>
              <a:rPr lang="en-US" sz="1600" baseline="-25000" dirty="0" smtClean="0">
                <a:sym typeface="+mn-ea"/>
              </a:rPr>
              <a:t>4</a:t>
            </a:r>
            <a:r>
              <a:rPr lang="ru-RU" sz="1600" dirty="0" smtClean="0"/>
              <a:t>  помимо диффузии атомов на далекие расстояния присутствуют более быстрые локализованные ионные перескоки.</a:t>
            </a:r>
            <a:endParaRPr lang="ru-RU" sz="1600" dirty="0" smtClean="0">
              <a:solidFill>
                <a:srgbClr val="000000"/>
              </a:solidFill>
            </a:endParaRPr>
          </a:p>
          <a:p>
            <a:pPr marL="342900" indent="-342900" algn="just">
              <a:spcBef>
                <a:spcPct val="20000"/>
              </a:spcBef>
              <a:buAutoNum type="arabicPeriod"/>
            </a:pPr>
            <a:endParaRPr lang="ru-RU" altLang="ru-RU" sz="16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endParaRPr lang="ru-RU" altLang="ru-RU" sz="1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  <a:t>Аспирант 1 года обучения Федоров Дмитрий Сергеевич</a:t>
            </a:r>
            <a:b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  <a:t>лаборатории диффузии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4567584"/>
          </a:xfrm>
        </p:spPr>
        <p:txBody>
          <a:bodyPr>
            <a:normAutofit fontScale="87500" lnSpcReduction="10000"/>
          </a:bodyPr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tx1"/>
                </a:solidFill>
                <a:sym typeface="+mn-ea"/>
              </a:rPr>
              <a:t>Я.В. Бакланова, А.Л. </a:t>
            </a:r>
            <a:r>
              <a:rPr lang="ru-RU" sz="2000" dirty="0" err="1">
                <a:solidFill>
                  <a:schemeClr val="tx1"/>
                </a:solidFill>
                <a:sym typeface="+mn-ea"/>
              </a:rPr>
              <a:t>Бузлуков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, Д.С. Федоров, Т.А. Денисова, А.П. </a:t>
            </a:r>
            <a:r>
              <a:rPr lang="ru-RU" sz="2000" dirty="0" err="1">
                <a:solidFill>
                  <a:schemeClr val="tx1"/>
                </a:solidFill>
                <a:sym typeface="+mn-ea"/>
              </a:rPr>
              <a:t>Тютюнник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, А.А. Савина, Е.Г. Хайкина, И.Ю. </a:t>
            </a:r>
            <a:r>
              <a:rPr lang="ru-RU" sz="2000" dirty="0" err="1">
                <a:solidFill>
                  <a:schemeClr val="tx1"/>
                </a:solidFill>
                <a:sym typeface="+mn-ea"/>
              </a:rPr>
              <a:t>Арапова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 Подвижность ионов натрия в тройном </a:t>
            </a:r>
            <a:r>
              <a:rPr lang="ru-RU" sz="2000" dirty="0" err="1">
                <a:solidFill>
                  <a:schemeClr val="tx1"/>
                </a:solidFill>
                <a:sym typeface="+mn-ea"/>
              </a:rPr>
              <a:t>молибдате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Na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25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Cs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8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Sc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5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(MoO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4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)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24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 // 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ЖНХ. - 2022. - </a:t>
            </a:r>
            <a:r>
              <a:rPr lang="ru-RU" sz="2000" dirty="0" smtClean="0">
                <a:solidFill>
                  <a:schemeClr val="tx1"/>
                </a:solidFill>
                <a:sym typeface="+mn-ea"/>
              </a:rPr>
              <a:t>том 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67, №6. - С. 698-705.</a:t>
            </a:r>
            <a:r>
              <a:rPr lang="ru-RU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kern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en-US" sz="20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ВАК)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ru-RU" sz="2000" dirty="0" smtClean="0">
                <a:solidFill>
                  <a:schemeClr val="tx1"/>
                </a:solidFill>
                <a:sym typeface="+mn-ea"/>
              </a:rPr>
              <a:t>А.Л. </a:t>
            </a:r>
            <a:r>
              <a:rPr lang="ru-RU" sz="2000" dirty="0" err="1" smtClean="0">
                <a:solidFill>
                  <a:schemeClr val="tx1"/>
                </a:solidFill>
                <a:sym typeface="+mn-ea"/>
              </a:rPr>
              <a:t>Бузлуков</a:t>
            </a:r>
            <a:r>
              <a:rPr lang="ru-RU" sz="2000" dirty="0" smtClean="0">
                <a:solidFill>
                  <a:schemeClr val="tx1"/>
                </a:solidFill>
                <a:sym typeface="+mn-ea"/>
              </a:rPr>
              <a:t>, Д.С. Федоров, А.В. </a:t>
            </a:r>
            <a:r>
              <a:rPr lang="ru-RU" sz="2000" dirty="0" err="1" smtClean="0">
                <a:solidFill>
                  <a:schemeClr val="tx1"/>
                </a:solidFill>
                <a:sym typeface="+mn-ea"/>
              </a:rPr>
              <a:t>Сердцев</a:t>
            </a:r>
            <a:r>
              <a:rPr lang="ru-RU" sz="2000" dirty="0" smtClean="0">
                <a:solidFill>
                  <a:schemeClr val="tx1"/>
                </a:solidFill>
                <a:sym typeface="+mn-ea"/>
              </a:rPr>
              <a:t>, И.Ю. Котова, А.П. </a:t>
            </a:r>
            <a:r>
              <a:rPr lang="ru-RU" sz="2000" dirty="0" err="1" smtClean="0">
                <a:solidFill>
                  <a:schemeClr val="tx1"/>
                </a:solidFill>
                <a:sym typeface="+mn-ea"/>
              </a:rPr>
              <a:t>Тютюнник</a:t>
            </a:r>
            <a:r>
              <a:rPr lang="ru-RU" sz="2000" dirty="0" smtClean="0">
                <a:solidFill>
                  <a:schemeClr val="tx1"/>
                </a:solidFill>
                <a:sym typeface="+mn-ea"/>
              </a:rPr>
              <a:t>, Д.В. Корона, Я.В. Бакланова, В.В. </a:t>
            </a:r>
            <a:r>
              <a:rPr lang="ru-RU" sz="2000" dirty="0" err="1" smtClean="0">
                <a:solidFill>
                  <a:schemeClr val="tx1"/>
                </a:solidFill>
                <a:sym typeface="+mn-ea"/>
              </a:rPr>
              <a:t>Оглобличев</a:t>
            </a:r>
            <a:r>
              <a:rPr lang="ru-RU" sz="2000" dirty="0" smtClean="0">
                <a:solidFill>
                  <a:schemeClr val="tx1"/>
                </a:solidFill>
                <a:sym typeface="+mn-ea"/>
              </a:rPr>
              <a:t>, Н.М. Кожевникова, Т.А. Денисова, Н.И. Медведева. 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Ионная подвижность в тройных </a:t>
            </a:r>
            <a:r>
              <a:rPr lang="ru-RU" sz="2000" dirty="0" err="1">
                <a:solidFill>
                  <a:schemeClr val="tx1"/>
                </a:solidFill>
                <a:sym typeface="+mn-ea"/>
              </a:rPr>
              <a:t>молибдатах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 и </a:t>
            </a:r>
            <a:r>
              <a:rPr lang="ru-RU" sz="2000" dirty="0" err="1">
                <a:solidFill>
                  <a:schemeClr val="tx1"/>
                </a:solidFill>
                <a:sym typeface="+mn-ea"/>
              </a:rPr>
              <a:t>вольфраматах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 натрия со структурой NASICON // ЖЭТФ. - 2022. - </a:t>
            </a:r>
            <a:r>
              <a:rPr lang="ru-RU" sz="2000" dirty="0" smtClean="0">
                <a:solidFill>
                  <a:schemeClr val="tx1"/>
                </a:solidFill>
                <a:sym typeface="+mn-ea"/>
              </a:rPr>
              <a:t>том </a:t>
            </a:r>
            <a:r>
              <a:rPr lang="ru-RU" sz="2000" dirty="0">
                <a:solidFill>
                  <a:schemeClr val="tx1"/>
                </a:solidFill>
                <a:sym typeface="+mn-ea"/>
              </a:rPr>
              <a:t>161, вып.1. - С. 1-12.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ВАК)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000" dirty="0">
                <a:solidFill>
                  <a:schemeClr val="tx1"/>
                </a:solidFill>
                <a:sym typeface="+mn-ea"/>
              </a:rPr>
              <a:t>D.S.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Fedorov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A.L.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Buzlukov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Y.V.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Baklanova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D.V.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Suetin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A.P.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Tyutyunnik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D.V.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Korona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L.G.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Maksimova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V.V.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Ogloblichev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T.A.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Denisova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, and N.I.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Medvedeva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 Sodium diffusion in </a:t>
            </a:r>
            <a:r>
              <a:rPr lang="en-US" sz="2000" dirty="0" err="1">
                <a:solidFill>
                  <a:schemeClr val="tx1"/>
                </a:solidFill>
                <a:sym typeface="+mn-ea"/>
              </a:rPr>
              <a:t>scheelite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-type Na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2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Zr(MoO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4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)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3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 and Na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4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Zr(MoO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4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)</a:t>
            </a:r>
            <a:r>
              <a:rPr lang="en-US" sz="2000" baseline="-25000" dirty="0">
                <a:solidFill>
                  <a:schemeClr val="tx1"/>
                </a:solidFill>
                <a:sym typeface="+mn-ea"/>
              </a:rPr>
              <a:t>4</a:t>
            </a:r>
            <a:r>
              <a:rPr lang="en-US" sz="2000" dirty="0">
                <a:solidFill>
                  <a:schemeClr val="tx1"/>
                </a:solidFill>
                <a:sym typeface="+mn-ea"/>
              </a:rPr>
              <a:t> // Ceramics International</a:t>
            </a:r>
            <a:r>
              <a:rPr lang="ru-RU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kern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en-US" sz="20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kern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ВАК) в печати</a:t>
            </a:r>
            <a:endParaRPr lang="ru-RU" sz="20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defRPr/>
            </a:pPr>
            <a:endPara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000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0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  <a:t>Аспирант 1 года обучения Федоров Дмитрий Сергеевич</a:t>
            </a:r>
            <a:b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  <a:t>лаборатории диффузии</a:t>
            </a:r>
            <a:endParaRPr lang="ru-RU" altLang="ru-RU" sz="1800" b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09688"/>
            <a:ext cx="8496300" cy="1223962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20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defRPr/>
            </a:pPr>
            <a:r>
              <a:rPr lang="en-US" sz="2000" kern="1200" dirty="0" smtClean="0">
                <a:latin typeface="Times New Roman" panose="02020603050405020304" pitchFamily="18" charset="0"/>
              </a:rPr>
              <a:t>1.</a:t>
            </a:r>
            <a:r>
              <a:rPr lang="ru-RU" sz="2000" kern="1200" dirty="0" smtClean="0">
                <a:latin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sym typeface="+mn-ea"/>
              </a:rPr>
              <a:t>А.Л. </a:t>
            </a:r>
            <a:r>
              <a:rPr lang="ru-RU" sz="1800" dirty="0" err="1" smtClean="0">
                <a:solidFill>
                  <a:schemeClr val="tx1"/>
                </a:solidFill>
                <a:sym typeface="+mn-ea"/>
              </a:rPr>
              <a:t>Бузлуков</a:t>
            </a:r>
            <a:r>
              <a:rPr lang="ru-RU" sz="1800" dirty="0" smtClean="0">
                <a:solidFill>
                  <a:schemeClr val="tx1"/>
                </a:solidFill>
                <a:sym typeface="+mn-ea"/>
              </a:rPr>
              <a:t>, Д.С. Федоров, А.В. </a:t>
            </a:r>
            <a:r>
              <a:rPr lang="ru-RU" sz="1800" dirty="0" err="1" smtClean="0">
                <a:solidFill>
                  <a:schemeClr val="tx1"/>
                </a:solidFill>
                <a:sym typeface="+mn-ea"/>
              </a:rPr>
              <a:t>Сердцев</a:t>
            </a:r>
            <a:r>
              <a:rPr lang="ru-RU" sz="1800" dirty="0" smtClean="0">
                <a:solidFill>
                  <a:schemeClr val="tx1"/>
                </a:solidFill>
                <a:sym typeface="+mn-ea"/>
              </a:rPr>
              <a:t>, И.Ю. Котова, А.П. </a:t>
            </a:r>
            <a:r>
              <a:rPr lang="ru-RU" sz="1800" dirty="0" err="1" smtClean="0">
                <a:solidFill>
                  <a:schemeClr val="tx1"/>
                </a:solidFill>
                <a:sym typeface="+mn-ea"/>
              </a:rPr>
              <a:t>Тютюнник</a:t>
            </a:r>
            <a:r>
              <a:rPr lang="ru-RU" sz="1800" dirty="0" smtClean="0">
                <a:solidFill>
                  <a:schemeClr val="tx1"/>
                </a:solidFill>
                <a:sym typeface="+mn-ea"/>
              </a:rPr>
              <a:t>, Д.В. Корона, Я.В. Бакланова, В.В. </a:t>
            </a:r>
            <a:r>
              <a:rPr lang="ru-RU" sz="1800" dirty="0" err="1" smtClean="0">
                <a:solidFill>
                  <a:schemeClr val="tx1"/>
                </a:solidFill>
                <a:sym typeface="+mn-ea"/>
              </a:rPr>
              <a:t>Оглобличев</a:t>
            </a:r>
            <a:r>
              <a:rPr lang="ru-RU" sz="1800" dirty="0" smtClean="0">
                <a:solidFill>
                  <a:schemeClr val="tx1"/>
                </a:solidFill>
                <a:sym typeface="+mn-ea"/>
              </a:rPr>
              <a:t>, Н.М. Кожевникова, Т.А. Денисова, Н.И. </a:t>
            </a:r>
            <a:r>
              <a:rPr lang="ru-RU" sz="1800" dirty="0" smtClean="0">
                <a:solidFill>
                  <a:schemeClr val="tx1"/>
                </a:solidFill>
                <a:sym typeface="+mn-ea"/>
              </a:rPr>
              <a:t>Медведева</a:t>
            </a:r>
            <a:r>
              <a:rPr lang="ru-RU" sz="1800" kern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dirty="0" smtClean="0">
                <a:solidFill>
                  <a:schemeClr val="tx1"/>
                </a:solidFill>
              </a:rPr>
              <a:t>ЯМР 23Na В СЛОЖНЫХ ВОЛЬФРАМАТАХ НАТРИЯ СО СТРУКТУРОЙ ТИПА </a:t>
            </a:r>
            <a:r>
              <a:rPr lang="ru-RU" sz="1800" dirty="0" smtClean="0">
                <a:solidFill>
                  <a:schemeClr val="tx1"/>
                </a:solidFill>
              </a:rPr>
              <a:t>NASICON.</a:t>
            </a:r>
            <a:r>
              <a:rPr lang="ru-RU" sz="1800" kern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Сборник материалов и докладов VII</a:t>
            </a:r>
            <a:r>
              <a:rPr lang="en-US" sz="1800" kern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I</a:t>
            </a:r>
            <a:r>
              <a:rPr lang="ru-RU" sz="1800" kern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Международной молодёжной научной конференции Физика. Технологии. Инновации. ФТИ-2021. Екатеринбург, 2021. с.765-766.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itchFamily="18" charset="0"/>
              </a:rPr>
              <a:t>Апробация работы</a:t>
            </a:r>
            <a:endParaRPr lang="ru-RU" alt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  <a:t>Аспирант 1 года обучения Федоров Дмитрий Сергеевич</a:t>
            </a:r>
            <a:b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  <a:sym typeface="+mn-ea"/>
              </a:rPr>
              <a:t>лаборатории диффузии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</a:t>
            </a:r>
            <a:r>
              <a:rPr lang="ru-RU" altLang="ru-RU" sz="24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философии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Сдан </a:t>
            </a:r>
            <a:r>
              <a:rPr lang="ru-RU" altLang="ru-RU" sz="2000" dirty="0">
                <a:latin typeface="Times New Roman" panose="02020603050405020304" pitchFamily="18" charset="0"/>
              </a:rPr>
              <a:t>– 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«Отлично» 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750" y="2646758"/>
            <a:ext cx="4572000" cy="3877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</a:t>
            </a:r>
            <a:r>
              <a:rPr lang="ru-RU" altLang="ru-RU" sz="24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спецпредмету</a:t>
            </a:r>
            <a:endParaRPr lang="ru-RU" altLang="ru-RU" sz="2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3286124"/>
            <a:ext cx="8064500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 dirty="0" smtClean="0">
                <a:solidFill>
                  <a:srgbClr val="0033CC"/>
                </a:solidFill>
                <a:latin typeface="Times New Roman" pitchFamily="18" charset="0"/>
              </a:rPr>
              <a:t>Участие в грантах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dirty="0" smtClean="0">
                <a:latin typeface="Times New Roman" pitchFamily="18" charset="0"/>
              </a:rPr>
              <a:t>Проект РНФ грант №18-12-00395 «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МР-исследование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компьютерное моделирование ионного транспорта в перспективных твердых электролитах на основе сложных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молибдатов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вольфраматов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натрия</a:t>
            </a:r>
            <a:r>
              <a:rPr lang="ru-RU" altLang="ru-RU" dirty="0" smtClean="0">
                <a:latin typeface="Times New Roman" pitchFamily="18" charset="0"/>
              </a:rPr>
              <a:t>»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dirty="0" smtClean="0">
                <a:latin typeface="Times New Roman" pitchFamily="18" charset="0"/>
              </a:rPr>
              <a:t>Руководитель – Медведева Н.И., доктор физико-математических наук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ru-RU" altLang="ru-RU" dirty="0" smtClean="0">
                <a:solidFill>
                  <a:srgbClr val="0033CC"/>
                </a:solidFill>
                <a:latin typeface="Times New Roman" pitchFamily="18" charset="0"/>
              </a:rPr>
              <a:t>Степень участия </a:t>
            </a:r>
            <a:r>
              <a:rPr lang="ru-RU" altLang="ru-RU" dirty="0" smtClean="0">
                <a:latin typeface="Times New Roman" pitchFamily="18" charset="0"/>
              </a:rPr>
              <a:t>– исполнитель</a:t>
            </a: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5357826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 smtClean="0">
                <a:solidFill>
                  <a:srgbClr val="0033CC"/>
                </a:solidFill>
                <a:latin typeface="Times New Roman" pitchFamily="18" charset="0"/>
              </a:rPr>
              <a:t>Выступления на конференциях</a:t>
            </a:r>
            <a:r>
              <a:rPr lang="ru-RU" altLang="ru-RU" sz="2000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altLang="ru-RU" dirty="0" smtClean="0">
                <a:latin typeface="Times New Roman" pitchFamily="18" charset="0"/>
              </a:rPr>
              <a:t>Сделано докладов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altLang="ru-RU" dirty="0" smtClean="0">
                <a:latin typeface="Times New Roman" pitchFamily="18" charset="0"/>
              </a:rPr>
              <a:t>устных – 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altLang="ru-RU" dirty="0" smtClean="0">
                <a:latin typeface="Times New Roman" pitchFamily="18" charset="0"/>
              </a:rPr>
              <a:t>стендовых  –  </a:t>
            </a:r>
            <a:r>
              <a:rPr lang="ru-RU" altLang="ru-RU" dirty="0" smtClean="0">
                <a:latin typeface="Times New Roman" pitchFamily="18" charset="0"/>
              </a:rPr>
              <a:t>0</a:t>
            </a:r>
            <a:endParaRPr lang="ru-RU" altLang="ru-RU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Times New Roman" panose="02020603050405020304" pitchFamily="18" charset="0"/>
              </a:rPr>
              <a:t>Аспирант 1 года обучения Федоров Дмитрий Сергеевич</a:t>
            </a:r>
            <a:br>
              <a:rPr lang="ru-RU" altLang="ru-RU" sz="1800" b="1" dirty="0" smtClean="0">
                <a:latin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</a:rPr>
              <a:t>лаборатория диффузии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468313" y="985838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/>
                <a:gridCol w="969962"/>
                <a:gridCol w="1030288"/>
                <a:gridCol w="1027112"/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5760" y="2518410"/>
            <a:ext cx="8229600" cy="368935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ионов цезия в каналах вдоль оси с препятствует одномерной диффузии, что приводит к существенному замедлению ионного транспорта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Получены оценки величины энергии активации ≈ 0,9 эВ.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вероятным механизмом диффузии являются последовательные атомные перескоки по зигзагообразному пути в плоскости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Times New Roman" panose="02020603050405020304" pitchFamily="18" charset="0"/>
              </a:rPr>
              <a:t>Аспирант 1 года обучения Федоров Дмитрий Сергеевич</a:t>
            </a:r>
            <a:br>
              <a:rPr lang="ru-RU" altLang="ru-RU" sz="1800" b="1" dirty="0" smtClean="0">
                <a:latin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</a:rPr>
              <a:t>лаборатория диффузии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 smtClean="0">
                <a:solidFill>
                  <a:srgbClr val="0033CC"/>
                </a:solidFill>
                <a:latin typeface="Times New Roman" panose="02020603050405020304" pitchFamily="18" charset="0"/>
                <a:sym typeface="+mn-ea"/>
              </a:rPr>
              <a:t>Наработки по теме диссертации (текущий год)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2" name="Содержимое 2"/>
          <p:cNvSpPr>
            <a:spLocks noGrp="1"/>
          </p:cNvSpPr>
          <p:nvPr/>
        </p:nvSpPr>
        <p:spPr>
          <a:xfrm>
            <a:off x="365760" y="1425575"/>
            <a:ext cx="8229600" cy="648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Na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25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Cs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8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Sc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(MoO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175" y="2499995"/>
            <a:ext cx="8229600" cy="3946525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Проведена регистрация и интерпретация спектров ЯМР </a:t>
            </a:r>
            <a:r>
              <a:rPr lang="en-US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диапазоне температур 300 – 900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тройных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молибдатов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вольфраматов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 структурой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NASICON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Впервые на основе данных ЯМР и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первопринципных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расчетов барьеров миграции установлен детальный механизм диффузии ионов натрия в тройных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молибдатах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вольфраматах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 структурой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NASICON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Показано, что рост концентрации магния приводит к увеличению числа локальных координаций типа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</a:t>
            </a:r>
            <a:r>
              <a:rPr lang="ru-RU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ru-RU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</a:t>
            </a:r>
            <a:r>
              <a:rPr lang="ru-RU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которые играют роль ловушек при движении ионов натрия. </a:t>
            </a:r>
          </a:p>
          <a:p>
            <a:endParaRPr lang="ru-RU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Times New Roman" panose="02020603050405020304" pitchFamily="18" charset="0"/>
              </a:rPr>
              <a:t>Аспирант 1 года обучения Федоров Дмитрий Сергеевич</a:t>
            </a:r>
            <a:br>
              <a:rPr lang="ru-RU" altLang="ru-RU" sz="1800" b="1" dirty="0" smtClean="0">
                <a:latin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</a:rPr>
              <a:t>лаборатория диффузии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 smtClean="0">
                <a:solidFill>
                  <a:srgbClr val="0033CC"/>
                </a:solidFill>
                <a:latin typeface="Times New Roman" panose="02020603050405020304" pitchFamily="18" charset="0"/>
                <a:sym typeface="+mn-ea"/>
              </a:rPr>
              <a:t>Наработки по теме диссертации (текущий год)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2" name="Содержимое 2"/>
          <p:cNvSpPr>
            <a:spLocks noGrp="1"/>
          </p:cNvSpPr>
          <p:nvPr/>
        </p:nvSpPr>
        <p:spPr>
          <a:xfrm>
            <a:off x="365760" y="1425575"/>
            <a:ext cx="8229600" cy="648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Na</a:t>
            </a:r>
            <a:r>
              <a:rPr lang="ru-RU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1–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x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Mg</a:t>
            </a:r>
            <a:r>
              <a:rPr lang="ru-RU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1–</a:t>
            </a:r>
            <a:r>
              <a:rPr lang="ru-RU" sz="2000" b="1" i="1" baseline="-25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x</a:t>
            </a:r>
            <a:r>
              <a:rPr lang="nl-N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Al</a:t>
            </a:r>
            <a:r>
              <a:rPr lang="ru-RU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1+</a:t>
            </a:r>
            <a:r>
              <a:rPr lang="ru-RU" sz="2000" b="1" i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x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ru-RU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X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</a:t>
            </a:r>
            <a:r>
              <a:rPr lang="ru-RU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r>
              <a:rPr lang="ru-RU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65760" y="2445385"/>
            <a:ext cx="8515350" cy="320421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Получены оценки величины частот ионных скачков 10</a:t>
            </a:r>
            <a:r>
              <a:rPr lang="ru-RU" sz="2000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</a:t>
            </a:r>
            <a:r>
              <a:rPr lang="ru-RU" sz="2000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Т=700 К и энергетического барьера 1.0-1.2 эВ для диффузии натрия на далекие расстояия.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Показано наличие быстрых локализованных перескоков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ионов натрия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Zr(MoO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характерной частотой скачков 10</a:t>
            </a:r>
            <a:r>
              <a:rPr lang="ru-RU" sz="2000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</a:t>
            </a:r>
            <a:r>
              <a:rPr lang="ru-RU" sz="2000" b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Т=550 К и величиной энергии активации 0,5 эВ.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Times New Roman" panose="02020603050405020304" pitchFamily="18" charset="0"/>
              </a:rPr>
              <a:t>Аспирант 1 года обучения Федоров Дмитрий Сергеевич</a:t>
            </a:r>
            <a:br>
              <a:rPr lang="ru-RU" altLang="ru-RU" sz="1800" b="1" dirty="0" smtClean="0">
                <a:latin typeface="Times New Roman" panose="02020603050405020304" pitchFamily="18" charset="0"/>
              </a:rPr>
            </a:br>
            <a:r>
              <a:rPr lang="ru-RU" altLang="ru-RU" sz="1800" b="1" dirty="0" smtClean="0">
                <a:latin typeface="Times New Roman" panose="02020603050405020304" pitchFamily="18" charset="0"/>
              </a:rPr>
              <a:t>лаборатория диффузии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sz="2400" dirty="0" smtClean="0">
                <a:solidFill>
                  <a:srgbClr val="0033CC"/>
                </a:solidFill>
                <a:latin typeface="Times New Roman" panose="02020603050405020304" pitchFamily="18" charset="0"/>
                <a:sym typeface="+mn-ea"/>
              </a:rPr>
              <a:t>Наработки по теме диссертации (текущий год)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2" name="Содержимое 2"/>
          <p:cNvSpPr>
            <a:spLocks noGrp="1"/>
          </p:cNvSpPr>
          <p:nvPr/>
        </p:nvSpPr>
        <p:spPr>
          <a:xfrm>
            <a:off x="365760" y="1425575"/>
            <a:ext cx="8229600" cy="6489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Na</a:t>
            </a:r>
            <a:r>
              <a:rPr lang="ru-RU" alt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Zr(MoO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r>
              <a:rPr lang="ru-RU" alt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и 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Na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Zr(MoO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</a:t>
            </a:r>
            <a:r>
              <a:rPr lang="en-US" sz="2000" b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924</Words>
  <Application>WPS Presentation</Application>
  <PresentationFormat>Экран (4:3)</PresentationFormat>
  <Paragraphs>127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Аспирант 1 года обучения Федоров Дмитрий Сергеевич лаборатории диффузии</vt:lpstr>
      <vt:lpstr>Аспирант 1 года обучения Федоров Дмитрий Сергеевич лаборатории диффузии</vt:lpstr>
      <vt:lpstr>Аспирант 1 года обучения Федоров Дмитрий Сергеевич лаборатории диффузии</vt:lpstr>
      <vt:lpstr>Аспирант 1 года обучения Федоров Дмитрий Сергеевич лаборатории диффузии</vt:lpstr>
      <vt:lpstr>Аспирант 1 года обучения Федоров Дмитрий Сергеевич лаборатория диффузии</vt:lpstr>
      <vt:lpstr>Аспирант 1 года обучения Федоров Дмитрий Сергеевич лаборатория диффузии</vt:lpstr>
      <vt:lpstr>Аспирант 1 года обучения Федоров Дмитрий Сергеевич лаборатория диффузии</vt:lpstr>
      <vt:lpstr>Аспирант 1 года обучения Федоров Дмитрий Сергеевич лаборатория диффузии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4 года обучения Федоров Дмитрий Сергеевич лаборатории диффузии</dc:title>
  <dc:creator>User</dc:creator>
  <cp:lastModifiedBy>User</cp:lastModifiedBy>
  <cp:revision>31</cp:revision>
  <dcterms:created xsi:type="dcterms:W3CDTF">2022-05-18T07:25:00Z</dcterms:created>
  <dcterms:modified xsi:type="dcterms:W3CDTF">2022-06-14T04:58:08Z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1049-10.2.0.7549</vt:lpwstr>
  </property>
</Properties>
</file>