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77" r:id="rId5"/>
    <p:sldId id="283" r:id="rId6"/>
    <p:sldId id="276" r:id="rId7"/>
    <p:sldId id="279" r:id="rId8"/>
    <p:sldId id="274" r:id="rId9"/>
    <p:sldId id="282" r:id="rId10"/>
    <p:sldId id="275" r:id="rId11"/>
    <p:sldId id="280" r:id="rId12"/>
    <p:sldId id="284" r:id="rId13"/>
    <p:sldId id="272" r:id="rId14"/>
    <p:sldId id="281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F5494-61C6-4EA7-B586-55E2257F18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22C4-8D71-4305-A5C4-915B7B4E19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5548B-265A-4996-A73E-4D6F841AA1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7315E-57B7-48E8-8A19-A04999987B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DE434-9D71-40B4-97F0-2BD0ECAC65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3A18A-4225-437D-A1AE-2B94B1045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F1DA-9359-4CDF-A21B-B6DB5AC77D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2CDCB-C08A-40B1-AD6B-3CC4783214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00FB-F616-4496-A14D-21E782C6B8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09C3A-E9AA-45A3-8C0E-23CC343445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6FB85-9F33-4C55-9245-8B219ED0F3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F25957D-8B0A-4903-B5C5-63B0025016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647700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</a:rPr>
              <a:t>Аспирант 1 года обучения Филинкова Марина Сергеевна</a:t>
            </a:r>
            <a:br>
              <a:rPr lang="ru-RU" altLang="ru-RU" sz="1800" b="1" smtClean="0">
                <a:latin typeface="Times New Roman" pitchFamily="18" charset="0"/>
              </a:rPr>
            </a:br>
            <a:r>
              <a:rPr lang="ru-RU" altLang="ru-RU" sz="1800" b="1" smtClean="0">
                <a:latin typeface="Times New Roman" pitchFamily="18" charset="0"/>
              </a:rPr>
              <a:t>лаборатории физики высоких давлений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322388"/>
            <a:ext cx="8029575" cy="431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kern="1200" dirty="0">
                <a:solidFill>
                  <a:srgbClr val="0033CC"/>
                </a:solidFill>
                <a:latin typeface="Times New Roman" panose="02020603050405020304" pitchFamily="18" charset="0"/>
              </a:rPr>
              <a:t>Специальность</a:t>
            </a:r>
            <a:r>
              <a:rPr lang="ru-RU" sz="2000" dirty="0" smtClean="0">
                <a:latin typeface="Times New Roman" panose="02020603050405020304" pitchFamily="18" charset="0"/>
              </a:rPr>
              <a:t> 01.04.11 – физика магнитных явлений</a:t>
            </a:r>
            <a:endParaRPr lang="ru-RU" sz="20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4988" y="831850"/>
            <a:ext cx="8140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0033CC"/>
                </a:solidFill>
                <a:latin typeface="Times New Roman" pitchFamily="18" charset="0"/>
              </a:rPr>
              <a:t>Научный руководитель</a:t>
            </a:r>
            <a:r>
              <a:rPr lang="ru-RU" altLang="ru-RU" sz="2400">
                <a:latin typeface="Times New Roman" pitchFamily="18" charset="0"/>
              </a:rPr>
              <a:t> </a:t>
            </a:r>
            <a:r>
              <a:rPr lang="ru-RU" altLang="ru-RU" sz="2000">
                <a:latin typeface="Times New Roman" pitchFamily="18" charset="0"/>
              </a:rPr>
              <a:t>– д.ф.-м.н. Медведева Ирина Владимировна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1813" y="1773238"/>
            <a:ext cx="8143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solidFill>
                  <a:srgbClr val="0033CC"/>
                </a:solidFill>
                <a:latin typeface="Times New Roman" pitchFamily="18" charset="0"/>
              </a:rPr>
              <a:t>Тема работы  </a:t>
            </a:r>
            <a:r>
              <a:rPr lang="ru-RU" altLang="ru-RU" sz="2000" dirty="0">
                <a:latin typeface="Times New Roman" pitchFamily="18" charset="0"/>
              </a:rPr>
              <a:t>– 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Разработка научных основ магнитной сепарации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наночастиц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из водных растворов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54038" y="2420938"/>
            <a:ext cx="8121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solidFill>
                  <a:srgbClr val="0033CC"/>
                </a:solidFill>
                <a:latin typeface="Times New Roman" pitchFamily="18" charset="0"/>
              </a:rPr>
              <a:t>Задача текущего года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 dirty="0">
                <a:latin typeface="Times New Roman" pitchFamily="18" charset="0"/>
              </a:rPr>
              <a:t>Исследовать магнитную седиментацию </a:t>
            </a:r>
            <a:r>
              <a:rPr lang="ru-RU" altLang="ru-RU" sz="2000" dirty="0" err="1">
                <a:latin typeface="Times New Roman" pitchFamily="18" charset="0"/>
              </a:rPr>
              <a:t>микропластиков</a:t>
            </a:r>
            <a:r>
              <a:rPr lang="ru-RU" altLang="ru-RU" sz="2000" dirty="0">
                <a:latin typeface="Times New Roman" pitchFamily="18" charset="0"/>
              </a:rPr>
              <a:t> </a:t>
            </a:r>
            <a:r>
              <a:rPr lang="en-US" altLang="ru-RU" sz="2000" dirty="0">
                <a:latin typeface="Times New Roman" pitchFamily="18" charset="0"/>
              </a:rPr>
              <a:t>PE </a:t>
            </a:r>
            <a:r>
              <a:rPr lang="ru-RU" altLang="ru-RU" sz="2000" dirty="0">
                <a:latin typeface="Times New Roman" pitchFamily="18" charset="0"/>
              </a:rPr>
              <a:t>и </a:t>
            </a:r>
            <a:r>
              <a:rPr lang="en-US" altLang="ru-RU" sz="2000" dirty="0">
                <a:latin typeface="Times New Roman" pitchFamily="18" charset="0"/>
              </a:rPr>
              <a:t>PET</a:t>
            </a:r>
            <a:r>
              <a:rPr lang="ru-RU" altLang="ru-RU" sz="2000" dirty="0">
                <a:latin typeface="Times New Roman" pitchFamily="18" charset="0"/>
              </a:rPr>
              <a:t> с применением магнитного </a:t>
            </a:r>
            <a:r>
              <a:rPr lang="ru-RU" altLang="ru-RU" sz="2000" dirty="0" err="1" smtClean="0">
                <a:latin typeface="Times New Roman" pitchFamily="18" charset="0"/>
              </a:rPr>
              <a:t>нано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флокулянта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34988" y="3429000"/>
            <a:ext cx="8285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solidFill>
                  <a:srgbClr val="0033CC"/>
                </a:solidFill>
                <a:latin typeface="Times New Roman" pitchFamily="18" charset="0"/>
              </a:rPr>
              <a:t>Результаты, полученные в текущем году</a:t>
            </a:r>
          </a:p>
          <a:p>
            <a:pPr>
              <a:buFontTx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Аттестация суспензий микропластиков PE и PET, </a:t>
            </a:r>
          </a:p>
          <a:p>
            <a:pPr>
              <a:buFontTx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Изучение гетероагрегации магнитных наночастиц Fe-C-NH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и микропластиков, </a:t>
            </a:r>
          </a:p>
          <a:p>
            <a:pPr>
              <a:buFontTx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Моделирование магнитных систем для процесса седиментации в программе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Comsol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Multiphysics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Калибровка спектрофотометра для определения остаточных концентраций микропластиков и магнитных частиц в процессе магнитной сепарации. </a:t>
            </a:r>
          </a:p>
          <a:p>
            <a:pPr>
              <a:buFontTx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Проведение экспериментов по магнитной седиментации микропластиков в присутствии частиц Fe-C-NH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Magnetic systems</a:t>
            </a:r>
            <a:endParaRPr lang="ru-RU" altLang="ru-RU" sz="280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11560" y="3068960"/>
          <a:ext cx="7902292" cy="327862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468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4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4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45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7540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z</a:t>
                      </a:r>
                      <a:r>
                        <a:rPr lang="en-US" sz="2000" dirty="0">
                          <a:effectLst/>
                        </a:rPr>
                        <a:t>, m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l="-22822" b="-274306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82.125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41.163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9.804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r>
                        <a:rPr lang="ru-RU" sz="2000">
                          <a:effectLst/>
                        </a:rPr>
                        <a:t>.</a:t>
                      </a:r>
                      <a:r>
                        <a:rPr lang="en-US" sz="2000">
                          <a:effectLst/>
                        </a:rPr>
                        <a:t>0</a:t>
                      </a:r>
                      <a:r>
                        <a:rPr lang="ru-RU" sz="2000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28.157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6.342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3.164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1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0.02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1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0.03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2.903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1412776"/>
            <a:ext cx="8424936" cy="1333314"/>
          </a:xfrm>
          <a:prstGeom prst="rect">
            <a:avLst/>
          </a:prstGeom>
          <a:blipFill rotWithShape="1">
            <a:blip r:embed="rId3"/>
            <a:stretch>
              <a:fillRect l="-1158" r="-434" b="-1009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Magnetic sedimentation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4340" name="Объект 11"/>
          <p:cNvGraphicFramePr>
            <a:graphicFrameLocks noChangeAspect="1"/>
          </p:cNvGraphicFramePr>
          <p:nvPr/>
        </p:nvGraphicFramePr>
        <p:xfrm>
          <a:off x="441325" y="4613275"/>
          <a:ext cx="2879725" cy="2032000"/>
        </p:xfrm>
        <a:graphic>
          <a:graphicData uri="http://schemas.openxmlformats.org/presentationml/2006/ole">
            <p:oleObj spid="_x0000_s14419" name="Graph" r:id="rId3" imgW="32518157" imgH="22859865" progId="Origin50.Graph">
              <p:embed/>
            </p:oleObj>
          </a:graphicData>
        </a:graphic>
      </p:graphicFrame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4342" name="Объект 14"/>
          <p:cNvGraphicFramePr>
            <a:graphicFrameLocks noChangeAspect="1"/>
          </p:cNvGraphicFramePr>
          <p:nvPr/>
        </p:nvGraphicFramePr>
        <p:xfrm>
          <a:off x="323850" y="981075"/>
          <a:ext cx="3095625" cy="2122488"/>
        </p:xfrm>
        <a:graphic>
          <a:graphicData uri="http://schemas.openxmlformats.org/presentationml/2006/ole">
            <p:oleObj spid="_x0000_s14420" name="Graph" r:id="rId4" imgW="32518157" imgH="22859865" progId="Origin50.Graph">
              <p:embed/>
            </p:oleObj>
          </a:graphicData>
        </a:graphic>
      </p:graphicFrame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4344" name="Объект 16"/>
          <p:cNvGraphicFramePr>
            <a:graphicFrameLocks noChangeAspect="1"/>
          </p:cNvGraphicFramePr>
          <p:nvPr/>
        </p:nvGraphicFramePr>
        <p:xfrm>
          <a:off x="3635375" y="2997200"/>
          <a:ext cx="1928813" cy="360363"/>
        </p:xfrm>
        <a:graphic>
          <a:graphicData uri="http://schemas.openxmlformats.org/presentationml/2006/ole">
            <p:oleObj spid="_x0000_s14421" name="Graph" r:id="rId5" imgW="15716227" imgH="2857247" progId="Origin50.Graph">
              <p:embed/>
            </p:oleObj>
          </a:graphicData>
        </a:graphic>
      </p:graphicFrame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4346" name="Объект 18"/>
          <p:cNvGraphicFramePr>
            <a:graphicFrameLocks noChangeAspect="1"/>
          </p:cNvGraphicFramePr>
          <p:nvPr/>
        </p:nvGraphicFramePr>
        <p:xfrm>
          <a:off x="3059113" y="981075"/>
          <a:ext cx="3025775" cy="2111375"/>
        </p:xfrm>
        <a:graphic>
          <a:graphicData uri="http://schemas.openxmlformats.org/presentationml/2006/ole">
            <p:oleObj spid="_x0000_s14422" name="Graph" r:id="rId6" imgW="32518157" imgH="22859865" progId="Origin50.Graph">
              <p:embed/>
            </p:oleObj>
          </a:graphicData>
        </a:graphic>
      </p:graphicFrame>
      <p:sp>
        <p:nvSpPr>
          <p:cNvPr id="143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4348" name="Объект 20"/>
          <p:cNvGraphicFramePr>
            <a:graphicFrameLocks noChangeAspect="1"/>
          </p:cNvGraphicFramePr>
          <p:nvPr/>
        </p:nvGraphicFramePr>
        <p:xfrm>
          <a:off x="5795963" y="981075"/>
          <a:ext cx="3024187" cy="2103438"/>
        </p:xfrm>
        <a:graphic>
          <a:graphicData uri="http://schemas.openxmlformats.org/presentationml/2006/ole">
            <p:oleObj spid="_x0000_s14423" name="Graph" r:id="rId7" imgW="32518157" imgH="22859865" progId="Origin50.Graph">
              <p:embed/>
            </p:oleObj>
          </a:graphicData>
        </a:graphic>
      </p:graphicFrame>
      <p:sp>
        <p:nvSpPr>
          <p:cNvPr id="14349" name="Прямоугольник 21"/>
          <p:cNvSpPr>
            <a:spLocks noChangeArrowheads="1"/>
          </p:cNvSpPr>
          <p:nvPr/>
        </p:nvSpPr>
        <p:spPr bwMode="auto">
          <a:xfrm>
            <a:off x="3420368" y="5229200"/>
            <a:ext cx="54721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ru-RU" b="1" dirty="0">
                <a:latin typeface="Times New Roman" pitchFamily="18" charset="0"/>
                <a:cs typeface="Times New Roman" pitchFamily="18" charset="0"/>
              </a:rPr>
              <a:t>Dynamics of residual concentration of MPE/FNP and MPET/FNP </a:t>
            </a:r>
            <a:r>
              <a:rPr lang="en-GB" altLang="ru-RU" b="1" dirty="0" err="1">
                <a:latin typeface="Times New Roman" pitchFamily="18" charset="0"/>
                <a:cs typeface="Times New Roman" pitchFamily="18" charset="0"/>
              </a:rPr>
              <a:t>heteroaggregates</a:t>
            </a:r>
            <a:r>
              <a:rPr lang="en-GB" altLang="ru-RU" b="1" dirty="0">
                <a:latin typeface="Times New Roman" pitchFamily="18" charset="0"/>
                <a:cs typeface="Times New Roman" pitchFamily="18" charset="0"/>
              </a:rPr>
              <a:t> in magnetic field produced by M1 magnetic </a:t>
            </a:r>
            <a:r>
              <a:rPr lang="en-GB" altLang="ru-RU" b="1" dirty="0" smtClean="0">
                <a:latin typeface="Times New Roman" pitchFamily="18" charset="0"/>
                <a:cs typeface="Times New Roman" pitchFamily="18" charset="0"/>
              </a:rPr>
              <a:t>system;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0" name="Прямоугольник 22"/>
          <p:cNvSpPr>
            <a:spLocks noChangeArrowheads="1"/>
          </p:cNvSpPr>
          <p:nvPr/>
        </p:nvSpPr>
        <p:spPr bwMode="auto">
          <a:xfrm>
            <a:off x="827088" y="3319824"/>
            <a:ext cx="79930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altLang="ru-RU" b="1" dirty="0">
                <a:latin typeface="Times New Roman" pitchFamily="18" charset="0"/>
                <a:cs typeface="Times New Roman" pitchFamily="18" charset="0"/>
              </a:rPr>
              <a:t>Efficiency of </a:t>
            </a:r>
            <a:r>
              <a:rPr lang="en-GB" altLang="ru-RU" b="1">
                <a:latin typeface="Times New Roman" pitchFamily="18" charset="0"/>
                <a:cs typeface="Times New Roman" pitchFamily="18" charset="0"/>
              </a:rPr>
              <a:t>magnetic </a:t>
            </a:r>
            <a:r>
              <a:rPr lang="en-GB" altLang="ru-RU" b="1" smtClean="0">
                <a:latin typeface="Times New Roman" pitchFamily="18" charset="0"/>
                <a:cs typeface="Times New Roman" pitchFamily="18" charset="0"/>
              </a:rPr>
              <a:t>sedimentation </a:t>
            </a:r>
            <a:r>
              <a:rPr lang="en-GB" altLang="ru-RU" b="1" dirty="0">
                <a:latin typeface="Times New Roman" pitchFamily="18" charset="0"/>
                <a:cs typeface="Times New Roman" pitchFamily="18" charset="0"/>
              </a:rPr>
              <a:t>of MPET and MPE from water for different initial concentrations of FNP by sedimentation in magnetic </a:t>
            </a:r>
            <a:r>
              <a:rPr lang="en-GB" altLang="ru-RU" b="1" dirty="0" smtClean="0">
                <a:latin typeface="Times New Roman" pitchFamily="18" charset="0"/>
                <a:cs typeface="Times New Roman" pitchFamily="18" charset="0"/>
              </a:rPr>
              <a:t>fields: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GB" altLang="ru-RU" b="1" dirty="0">
                <a:latin typeface="Times New Roman" pitchFamily="18" charset="0"/>
                <a:cs typeface="Times New Roman" pitchFamily="18" charset="0"/>
              </a:rPr>
              <a:t>MPET for 15 minutes at c</a:t>
            </a:r>
            <a:r>
              <a:rPr lang="en-GB" altLang="ru-RU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altLang="ru-RU" b="1" dirty="0">
                <a:latin typeface="Times New Roman" pitchFamily="18" charset="0"/>
                <a:cs typeface="Times New Roman" pitchFamily="18" charset="0"/>
              </a:rPr>
              <a:t>(FNP) = 0.005 g / l </a:t>
            </a:r>
            <a:r>
              <a:rPr lang="en-GB" altLang="ru-RU" b="1" dirty="0" smtClean="0">
                <a:latin typeface="Times New Roman" pitchFamily="18" charset="0"/>
                <a:cs typeface="Times New Roman" pitchFamily="18" charset="0"/>
              </a:rPr>
              <a:t>(a);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GB" altLang="ru-RU" b="1" dirty="0">
                <a:latin typeface="Times New Roman" pitchFamily="18" charset="0"/>
                <a:cs typeface="Times New Roman" pitchFamily="18" charset="0"/>
              </a:rPr>
              <a:t>MPE for 15 minutes at c</a:t>
            </a:r>
            <a:r>
              <a:rPr lang="en-GB" altLang="ru-RU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altLang="ru-RU" b="1" dirty="0">
                <a:latin typeface="Times New Roman" pitchFamily="18" charset="0"/>
                <a:cs typeface="Times New Roman" pitchFamily="18" charset="0"/>
              </a:rPr>
              <a:t>(MPE) = 0.1 g / l </a:t>
            </a:r>
            <a:r>
              <a:rPr lang="en-GB" altLang="ru-RU" b="1" dirty="0" smtClean="0">
                <a:latin typeface="Times New Roman" pitchFamily="18" charset="0"/>
                <a:cs typeface="Times New Roman" pitchFamily="18" charset="0"/>
              </a:rPr>
              <a:t>(b);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GB" altLang="ru-RU" b="1" dirty="0">
                <a:latin typeface="Times New Roman" pitchFamily="18" charset="0"/>
                <a:cs typeface="Times New Roman" pitchFamily="18" charset="0"/>
              </a:rPr>
              <a:t>MPE for 30 minutes at c</a:t>
            </a:r>
            <a:r>
              <a:rPr lang="en-GB" altLang="ru-RU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altLang="ru-RU" b="1" dirty="0">
                <a:latin typeface="Times New Roman" pitchFamily="18" charset="0"/>
                <a:cs typeface="Times New Roman" pitchFamily="18" charset="0"/>
              </a:rPr>
              <a:t>(MPE) = 0.1 g / l </a:t>
            </a:r>
            <a:r>
              <a:rPr lang="en-GB" altLang="ru-RU" b="1" dirty="0" smtClean="0">
                <a:latin typeface="Times New Roman" pitchFamily="18" charset="0"/>
                <a:cs typeface="Times New Roman" pitchFamily="18" charset="0"/>
              </a:rPr>
              <a:t>(c).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1172" y="79640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ru-RU" b="1" dirty="0">
                <a:latin typeface="Times New Roman" pitchFamily="18" charset="0"/>
                <a:cs typeface="Times New Roman" pitchFamily="18" charset="0"/>
              </a:rPr>
              <a:t>(a)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80734" y="792735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ru-RU" b="1" dirty="0" smtClean="0">
                <a:latin typeface="Times New Roman" pitchFamily="18" charset="0"/>
                <a:cs typeface="Times New Roman" pitchFamily="18" charset="0"/>
              </a:rPr>
              <a:t>(b)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58859" y="76470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ru-RU" b="1" dirty="0" smtClean="0">
                <a:latin typeface="Times New Roman" pitchFamily="18" charset="0"/>
                <a:cs typeface="Times New Roman" pitchFamily="18" charset="0"/>
              </a:rPr>
              <a:t>(c)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647700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</a:rPr>
              <a:t>Аспирант 1 года обучения Филинкова Марина Сергеевна</a:t>
            </a:r>
            <a:br>
              <a:rPr lang="ru-RU" altLang="ru-RU" sz="1800" b="1" smtClean="0">
                <a:latin typeface="Times New Roman" pitchFamily="18" charset="0"/>
              </a:rPr>
            </a:br>
            <a:r>
              <a:rPr lang="ru-RU" altLang="ru-RU" sz="1800" b="1" smtClean="0">
                <a:latin typeface="Times New Roman" pitchFamily="18" charset="0"/>
              </a:rPr>
              <a:t>лаборатории физики высоких давлений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322388"/>
            <a:ext cx="8029575" cy="431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kern="1200" dirty="0">
                <a:solidFill>
                  <a:srgbClr val="0033CC"/>
                </a:solidFill>
                <a:latin typeface="Times New Roman" panose="02020603050405020304" pitchFamily="18" charset="0"/>
              </a:rPr>
              <a:t>Специальность</a:t>
            </a:r>
            <a:r>
              <a:rPr lang="ru-RU" sz="2000" dirty="0" smtClean="0">
                <a:latin typeface="Times New Roman" panose="02020603050405020304" pitchFamily="18" charset="0"/>
              </a:rPr>
              <a:t> 01.04.11 – физика магнитных явлений</a:t>
            </a:r>
            <a:endParaRPr lang="ru-RU" sz="20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4988" y="831850"/>
            <a:ext cx="8140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0033CC"/>
                </a:solidFill>
                <a:latin typeface="Times New Roman" pitchFamily="18" charset="0"/>
              </a:rPr>
              <a:t>Научный руководитель</a:t>
            </a:r>
            <a:r>
              <a:rPr lang="ru-RU" altLang="ru-RU" sz="2400">
                <a:latin typeface="Times New Roman" pitchFamily="18" charset="0"/>
              </a:rPr>
              <a:t> </a:t>
            </a:r>
            <a:r>
              <a:rPr lang="ru-RU" altLang="ru-RU" sz="2000">
                <a:latin typeface="Times New Roman" pitchFamily="18" charset="0"/>
              </a:rPr>
              <a:t>– д.ф.-м.н. Медведева Ирина Владимировна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1813" y="1773238"/>
            <a:ext cx="8143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solidFill>
                  <a:srgbClr val="0033CC"/>
                </a:solidFill>
                <a:latin typeface="Times New Roman" pitchFamily="18" charset="0"/>
              </a:rPr>
              <a:t>Тема работы  </a:t>
            </a:r>
            <a:r>
              <a:rPr lang="ru-RU" altLang="ru-RU" sz="2000" dirty="0">
                <a:latin typeface="Times New Roman" pitchFamily="18" charset="0"/>
              </a:rPr>
              <a:t>– 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Разработка научных основ магнитной сепарации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наночастиц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из водных растворов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54038" y="2420938"/>
            <a:ext cx="8121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solidFill>
                  <a:srgbClr val="0033CC"/>
                </a:solidFill>
                <a:latin typeface="Times New Roman" pitchFamily="18" charset="0"/>
              </a:rPr>
              <a:t>Задача текущего года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 dirty="0">
                <a:latin typeface="Times New Roman" pitchFamily="18" charset="0"/>
              </a:rPr>
              <a:t>Исследовать магнитную седиментацию </a:t>
            </a:r>
            <a:r>
              <a:rPr lang="ru-RU" altLang="ru-RU" sz="2000" dirty="0" err="1">
                <a:latin typeface="Times New Roman" pitchFamily="18" charset="0"/>
              </a:rPr>
              <a:t>микропластиков</a:t>
            </a:r>
            <a:r>
              <a:rPr lang="ru-RU" altLang="ru-RU" sz="2000" dirty="0">
                <a:latin typeface="Times New Roman" pitchFamily="18" charset="0"/>
              </a:rPr>
              <a:t> </a:t>
            </a:r>
            <a:r>
              <a:rPr lang="en-US" altLang="ru-RU" sz="2000" dirty="0">
                <a:latin typeface="Times New Roman" pitchFamily="18" charset="0"/>
              </a:rPr>
              <a:t>PE </a:t>
            </a:r>
            <a:r>
              <a:rPr lang="ru-RU" altLang="ru-RU" sz="2000" dirty="0">
                <a:latin typeface="Times New Roman" pitchFamily="18" charset="0"/>
              </a:rPr>
              <a:t>и </a:t>
            </a:r>
            <a:r>
              <a:rPr lang="en-US" altLang="ru-RU" sz="2000" dirty="0">
                <a:latin typeface="Times New Roman" pitchFamily="18" charset="0"/>
              </a:rPr>
              <a:t>PET</a:t>
            </a:r>
            <a:r>
              <a:rPr lang="ru-RU" altLang="ru-RU" sz="2000" dirty="0">
                <a:latin typeface="Times New Roman" pitchFamily="18" charset="0"/>
              </a:rPr>
              <a:t> с применением магнитного </a:t>
            </a:r>
            <a:r>
              <a:rPr lang="ru-RU" altLang="ru-RU" sz="2000" dirty="0" err="1" smtClean="0">
                <a:latin typeface="Times New Roman" pitchFamily="18" charset="0"/>
              </a:rPr>
              <a:t>нано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флокулянта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34988" y="3429000"/>
            <a:ext cx="8285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solidFill>
                  <a:srgbClr val="0033CC"/>
                </a:solidFill>
                <a:latin typeface="Times New Roman" pitchFamily="18" charset="0"/>
              </a:rPr>
              <a:t>Результаты, полученные в текущем году</a:t>
            </a:r>
          </a:p>
          <a:p>
            <a:pPr>
              <a:buFontTx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Аттестация суспензий микропластиков PE и PET, </a:t>
            </a:r>
          </a:p>
          <a:p>
            <a:pPr>
              <a:buFontTx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Изучение гетероагрегации магнитных наночастиц Fe-C-NH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и микропластиков, </a:t>
            </a:r>
          </a:p>
          <a:p>
            <a:pPr>
              <a:buFontTx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Моделирование магнитных систем для процесса седиментации в программе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Comsol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Multiphysics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Калибровка спектрофотометра для определения остаточных концентраций микропластиков и магнитных частиц в процессе магнитной сепарации. </a:t>
            </a:r>
          </a:p>
          <a:p>
            <a:pPr>
              <a:buFontTx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Проведение экспериментов по магнитной седиментации микропластиков в присутствии частиц Fe-C-NH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149\Desktop\проточный фильтр\ink\rect20480.png"/>
          <p:cNvPicPr>
            <a:picLocks noChangeAspect="1" noChangeArrowheads="1"/>
          </p:cNvPicPr>
          <p:nvPr/>
        </p:nvPicPr>
        <p:blipFill>
          <a:blip r:embed="rId2"/>
          <a:srcRect r="66537"/>
          <a:stretch>
            <a:fillRect/>
          </a:stretch>
        </p:blipFill>
        <p:spPr bwMode="auto">
          <a:xfrm>
            <a:off x="4802188" y="1557338"/>
            <a:ext cx="389096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614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u="sng" dirty="0" smtClean="0">
                <a:latin typeface="Times New Roman" pitchFamily="18" charset="0"/>
                <a:cs typeface="Times New Roman" pitchFamily="18" charset="0"/>
              </a:rPr>
              <a:t>Опасность пластика в водной среде</a:t>
            </a:r>
          </a:p>
        </p:txBody>
      </p:sp>
      <p:sp>
        <p:nvSpPr>
          <p:cNvPr id="6149" name="Объект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Деградация пластика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Перенос вредных веществ (тяжелые металлы, вирусы)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Попадание в пищевую цепь</a:t>
            </a:r>
          </a:p>
          <a:p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8346"/>
          </a:xfrm>
        </p:spPr>
        <p:txBody>
          <a:bodyPr/>
          <a:lstStyle/>
          <a:p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357158" y="836712"/>
            <a:ext cx="8501122" cy="5054617"/>
          </a:xfrm>
        </p:spPr>
        <p:txBody>
          <a:bodyPr/>
          <a:lstStyle/>
          <a:p>
            <a:pPr algn="just"/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MPE (c</a:t>
            </a:r>
            <a:r>
              <a:rPr lang="en-GB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0.1g / l), t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maximum efficiency of their magnetic sedimentation is achieved at a concentration of iron-based </a:t>
            </a:r>
            <a:r>
              <a:rPr lang="en-GB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nanoparticles</a:t>
            </a:r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0.05 g / l. For MPET (c</a:t>
            </a:r>
            <a:r>
              <a:rPr lang="en-GB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0.1 g / l), the concentration of FNP required for the </a:t>
            </a:r>
            <a:r>
              <a:rPr lang="en-GB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heteroaggregates</a:t>
            </a:r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formation is 0.005 g / l, which corresponds to the most effective magnetic sedimentation as well. Such amounts of additive magnetic seeds are about 20 times less than for traditional iron-containing coagulants.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lower proportion of magnetic seeds added to MPET in comparison to the case of MPE can be explained by a cumulative impact of a higher density of PET, a lower viscous drag force, and specific kinetics of the </a:t>
            </a:r>
            <a:r>
              <a:rPr lang="en-GB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heteroaggregation</a:t>
            </a:r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process. The increased </a:t>
            </a:r>
            <a:r>
              <a:rPr lang="en-GB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hydrophilicity</a:t>
            </a:r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PET, due to the presence of carboxyl groups on its surface, promotes more active surface attachment of magnetic </a:t>
            </a:r>
            <a:r>
              <a:rPr lang="en-GB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nanoparticles</a:t>
            </a:r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thereby enhancing magnetic sedimentation.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efficiency of magnetic sedimentation of MPE/FNP and MPET/FNP </a:t>
            </a:r>
            <a:r>
              <a:rPr lang="en-GB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heteroaggregates</a:t>
            </a:r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affected by the parameters of the gradient magnetic field. For B = 0.6 T, 90 T / m the decrease in the concentration of MPE and MPET from c</a:t>
            </a:r>
            <a:r>
              <a:rPr lang="en-GB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0.1 g / l by 100 times in 15 minutes can be achieved by adding Fe-C-NH</a:t>
            </a:r>
            <a:r>
              <a:rPr lang="en-GB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nanoseeds</a:t>
            </a:r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 concentrations not more than 0.01 g / l.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data obtained for the </a:t>
            </a:r>
            <a:r>
              <a:rPr lang="en-GB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heteroaggregation</a:t>
            </a:r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magnetic sedimentation of PE and PET </a:t>
            </a:r>
            <a:r>
              <a:rPr lang="en-GB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microparticles</a:t>
            </a:r>
            <a:r>
              <a:rPr lang="en-GB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 be used preliminary to predict the behaviour of other plastics with similar properties during magnetic sedimentation processes, however for any particular case detailed investigations are required.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647700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</a:rPr>
              <a:t>Аспирант 1 года обучения Филинкова Марина Сергеевна</a:t>
            </a:r>
            <a:br>
              <a:rPr lang="ru-RU" altLang="ru-RU" sz="1800" b="1" smtClean="0">
                <a:latin typeface="Times New Roman" pitchFamily="18" charset="0"/>
              </a:rPr>
            </a:br>
            <a:r>
              <a:rPr lang="ru-RU" altLang="ru-RU" sz="1800" b="1" smtClean="0">
                <a:latin typeface="Times New Roman" pitchFamily="18" charset="0"/>
              </a:rPr>
              <a:t>лаборатории физики высоких давлений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309688"/>
            <a:ext cx="8496300" cy="1223962"/>
          </a:xfrm>
        </p:spPr>
        <p:txBody>
          <a:bodyPr/>
          <a:lstStyle/>
          <a:p>
            <a:pPr algn="just"/>
            <a:r>
              <a:rPr lang="ru-RU" altLang="ru-RU" sz="2400" dirty="0" smtClean="0">
                <a:solidFill>
                  <a:srgbClr val="0033CC"/>
                </a:solidFill>
                <a:latin typeface="Times New Roman" pitchFamily="18" charset="0"/>
              </a:rPr>
              <a:t>Статьи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</a:rPr>
              <a:t>1.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Iuliia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Bakhteeva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, Irina V.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Medvedeva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, Marina S.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Filinkova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Ilia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V.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Byzov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Artem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Minin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, Sergey V.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Zhakov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, Mikhail A.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Uimin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Evgeniy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Patrakov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, Sergey I.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Novikov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Alexey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Yu.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Suntsov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, Alexander M.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Demin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Removal of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microplastics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from water by using magnetic sedimentation. // Sep. 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Pur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. Tech. </a:t>
            </a:r>
            <a:r>
              <a:rPr lang="ru-RU" altLang="ru-RU" sz="2000" dirty="0" smtClean="0">
                <a:latin typeface="Times New Roman" pitchFamily="18" charset="0"/>
              </a:rPr>
              <a:t>(</a:t>
            </a:r>
            <a:r>
              <a:rPr lang="en-US" altLang="ru-RU" sz="2000" dirty="0" smtClean="0">
                <a:latin typeface="Times New Roman" pitchFamily="18" charset="0"/>
              </a:rPr>
              <a:t>WOS</a:t>
            </a:r>
            <a:r>
              <a:rPr lang="ru-RU" altLang="ru-RU" sz="2000" dirty="0" smtClean="0">
                <a:latin typeface="Times New Roman" pitchFamily="18" charset="0"/>
              </a:rPr>
              <a:t>, </a:t>
            </a:r>
            <a:r>
              <a:rPr lang="en-US" altLang="ru-RU" sz="2000" dirty="0" smtClean="0">
                <a:latin typeface="Times New Roman" pitchFamily="18" charset="0"/>
              </a:rPr>
              <a:t>Scopus</a:t>
            </a:r>
            <a:r>
              <a:rPr lang="ru-RU" altLang="ru-RU" sz="2000" dirty="0" smtClean="0">
                <a:latin typeface="Times New Roman" pitchFamily="18" charset="0"/>
              </a:rPr>
              <a:t>)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in the press </a:t>
            </a:r>
            <a:endParaRPr lang="ru-RU" altLang="ru-RU" sz="2000" dirty="0" smtClean="0">
              <a:latin typeface="Times New Roman" pitchFamily="18" charset="0"/>
            </a:endParaRPr>
          </a:p>
          <a:p>
            <a:pPr algn="just"/>
            <a:endParaRPr lang="ru-RU" altLang="ru-RU" sz="2000" dirty="0" smtClean="0">
              <a:latin typeface="Times New Roman" pitchFamily="18" charset="0"/>
            </a:endParaRPr>
          </a:p>
          <a:p>
            <a:pPr algn="just"/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00125" y="857250"/>
            <a:ext cx="6400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0033CC"/>
                </a:solidFill>
                <a:latin typeface="Times New Roman" pitchFamily="18" charset="0"/>
              </a:rPr>
              <a:t>Апробация работы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611188" y="4508500"/>
            <a:ext cx="4572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000">
                <a:solidFill>
                  <a:srgbClr val="0033CC"/>
                </a:solidFill>
                <a:latin typeface="Times New Roman" pitchFamily="18" charset="0"/>
              </a:rPr>
              <a:t>Экзамен по иностранному языку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>
                <a:latin typeface="Times New Roman" pitchFamily="18" charset="0"/>
              </a:rPr>
              <a:t>Сдан – «Отлично» </a:t>
            </a: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3803650" y="3716338"/>
            <a:ext cx="1495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>
                <a:solidFill>
                  <a:srgbClr val="0033CC"/>
                </a:solidFill>
                <a:latin typeface="Times New Roman" pitchFamily="18" charset="0"/>
              </a:rPr>
              <a:t>Экзамены</a:t>
            </a:r>
            <a:endParaRPr lang="ru-RU" alt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47700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</a:rPr>
              <a:t>Аспирант 1 года обучения Филинкова Марина Сергеевна</a:t>
            </a:r>
            <a:br>
              <a:rPr lang="ru-RU" altLang="ru-RU" sz="1800" b="1" smtClean="0">
                <a:latin typeface="Times New Roman" pitchFamily="18" charset="0"/>
              </a:rPr>
            </a:br>
            <a:r>
              <a:rPr lang="ru-RU" altLang="ru-RU" sz="1800" b="1" smtClean="0">
                <a:latin typeface="Times New Roman" pitchFamily="18" charset="0"/>
              </a:rPr>
              <a:t>лаборатории физики высоких давлений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25550" y="549275"/>
            <a:ext cx="6400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0033CC"/>
                </a:solidFill>
                <a:latin typeface="Times New Roman" pitchFamily="18" charset="0"/>
              </a:rPr>
              <a:t>Таблица показателей</a:t>
            </a:r>
            <a:endParaRPr lang="ru-RU" altLang="ru-RU" sz="2400">
              <a:latin typeface="Times New Roman" pitchFamily="18" charset="0"/>
            </a:endParaRPr>
          </a:p>
        </p:txBody>
      </p:sp>
      <p:graphicFrame>
        <p:nvGraphicFramePr>
          <p:cNvPr id="8669" name="Group 477"/>
          <p:cNvGraphicFramePr>
            <a:graphicFrameLocks noGrp="1"/>
          </p:cNvGraphicFramePr>
          <p:nvPr/>
        </p:nvGraphicFramePr>
        <p:xfrm>
          <a:off x="468313" y="985838"/>
          <a:ext cx="8280400" cy="5751509"/>
        </p:xfrm>
        <a:graphic>
          <a:graphicData uri="http://schemas.openxmlformats.org/drawingml/2006/table">
            <a:tbl>
              <a:tblPr/>
              <a:tblGrid>
                <a:gridCol w="5253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0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7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изданиях ВАК (вышедшие из печати)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изданиях ВАК (принятые в печать)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свидетельство о программах для ЭВМ, зарегистрированных в установленном порядке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соавторство в монографии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оформленное ноу-хау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других изданиях (не тезисы)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тезисы доклада на международной конференции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3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тезисы доклада на российской конференции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конференции с устным докладом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конференции со стендовым докладом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сданный на «отлично» кандидатский экзамен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сданный на «хорошо» кандидатский экзамен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сданный на «удовлетворительно» кандидатский экзамен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грантах в качестве: исполнителя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грантах в качестве: руководителя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сумма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8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268799"/>
          </a:xfrm>
        </p:spPr>
        <p:txBody>
          <a:bodyPr/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Процесс отделения слабомагнитной фракции от немагнитной с помощью градиента магнитного поля. 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Основные этапы процесса: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гетероагрегация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магнетофорез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 descr="C:\Users\149\Desktop\проточный фильтр\ink\rect2048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575" y="1484313"/>
            <a:ext cx="40163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Магнитная сепарация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Techniques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characterization of particles and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determination of residual concentrations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Zetasizer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 Malvern</a:t>
            </a:r>
          </a:p>
          <a:p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Partica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 LA-950V2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laser particle size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analyser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2400" b="1" smtClean="0">
                <a:latin typeface="Times New Roman" pitchFamily="18" charset="0"/>
                <a:cs typeface="Times New Roman" pitchFamily="18" charset="0"/>
              </a:rPr>
              <a:t>Horiba</a:t>
            </a:r>
            <a:r>
              <a:rPr lang="en-US" altLang="ru-RU" sz="24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Inspect F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(FEI)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Perkin Elmer Spectrum Two FT-IR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spectrometer</a:t>
            </a:r>
          </a:p>
          <a:p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JMR-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relaxometer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Spectrophotometer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СФ-102</a:t>
            </a:r>
          </a:p>
          <a:p>
            <a:endParaRPr lang="en-US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Characterization of samples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0297" y="4389438"/>
          <a:ext cx="6392876" cy="244989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255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4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04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09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54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84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particles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Shape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ξ, mV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pH = 6.6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ρ, kg / m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MPE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flat fragment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10 - 200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10 - 200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 ± 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MPET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flat fragment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 ± 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FNP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Fe-C-NH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sphere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0.13 - 0.17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± 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2328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8" y="1412875"/>
            <a:ext cx="19907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9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238" y="3751263"/>
            <a:ext cx="19907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330" name="Объект 5"/>
          <p:cNvGraphicFramePr>
            <a:graphicFrameLocks noChangeAspect="1"/>
          </p:cNvGraphicFramePr>
          <p:nvPr/>
        </p:nvGraphicFramePr>
        <p:xfrm>
          <a:off x="2347913" y="693738"/>
          <a:ext cx="2828925" cy="1990725"/>
        </p:xfrm>
        <a:graphic>
          <a:graphicData uri="http://schemas.openxmlformats.org/presentationml/2006/ole">
            <p:oleObj spid="_x0000_s12360" name="Graph" r:id="rId5" imgW="32518157" imgH="22859865" progId="Origin50.Graph">
              <p:embed/>
            </p:oleObj>
          </a:graphicData>
        </a:graphic>
      </p:graphicFrame>
      <p:graphicFrame>
        <p:nvGraphicFramePr>
          <p:cNvPr id="12331" name="Объект 6"/>
          <p:cNvGraphicFramePr>
            <a:graphicFrameLocks noChangeAspect="1"/>
          </p:cNvGraphicFramePr>
          <p:nvPr/>
        </p:nvGraphicFramePr>
        <p:xfrm>
          <a:off x="5495925" y="760413"/>
          <a:ext cx="2676525" cy="1876425"/>
        </p:xfrm>
        <a:graphic>
          <a:graphicData uri="http://schemas.openxmlformats.org/presentationml/2006/ole">
            <p:oleObj spid="_x0000_s12361" name="Graph" r:id="rId6" imgW="33404103" imgH="23631335" progId="Origin50.Graph">
              <p:embed/>
            </p:oleObj>
          </a:graphicData>
        </a:graphic>
      </p:graphicFrame>
      <p:sp>
        <p:nvSpPr>
          <p:cNvPr id="12332" name="Rectangle 5"/>
          <p:cNvSpPr>
            <a:spLocks noChangeArrowheads="1"/>
          </p:cNvSpPr>
          <p:nvPr/>
        </p:nvSpPr>
        <p:spPr bwMode="auto">
          <a:xfrm>
            <a:off x="2484438" y="2605088"/>
            <a:ext cx="65516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GB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 images of PE (a) and PET (b) particles</a:t>
            </a:r>
            <a:r>
              <a:rPr lang="en-US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GB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size distribution histogram for the </a:t>
            </a:r>
            <a:r>
              <a:rPr lang="en-GB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microplastics</a:t>
            </a:r>
            <a:r>
              <a:rPr lang="en-GB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water obtained from analysis of reflected and refracted laser light intensities (c);</a:t>
            </a:r>
            <a:endParaRPr lang="ru-RU" alt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GB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 spectra of the original PE and PET plastics and of these micro powders (MPE and MPET) after grinding (d).</a:t>
            </a:r>
          </a:p>
        </p:txBody>
      </p:sp>
      <p:sp>
        <p:nvSpPr>
          <p:cNvPr id="12333" name="Прямоугольник 8"/>
          <p:cNvSpPr>
            <a:spLocks noChangeArrowheads="1"/>
          </p:cNvSpPr>
          <p:nvPr/>
        </p:nvSpPr>
        <p:spPr bwMode="auto">
          <a:xfrm>
            <a:off x="1150938" y="324485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(a)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334" name="Прямоугольник 9"/>
          <p:cNvSpPr>
            <a:spLocks noChangeArrowheads="1"/>
          </p:cNvSpPr>
          <p:nvPr/>
        </p:nvSpPr>
        <p:spPr bwMode="auto">
          <a:xfrm>
            <a:off x="1169988" y="5732463"/>
            <a:ext cx="45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(b)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335" name="Прямоугольник 10"/>
          <p:cNvSpPr>
            <a:spLocks noChangeArrowheads="1"/>
          </p:cNvSpPr>
          <p:nvPr/>
        </p:nvSpPr>
        <p:spPr bwMode="auto">
          <a:xfrm>
            <a:off x="4922838" y="19589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(c)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336" name="Прямоугольник 11"/>
          <p:cNvSpPr>
            <a:spLocks noChangeArrowheads="1"/>
          </p:cNvSpPr>
          <p:nvPr/>
        </p:nvSpPr>
        <p:spPr bwMode="auto">
          <a:xfrm>
            <a:off x="8069263" y="1958975"/>
            <a:ext cx="45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(d)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b="1" dirty="0" err="1" smtClean="0">
                <a:latin typeface="Times New Roman" pitchFamily="18" charset="0"/>
                <a:cs typeface="Times New Roman" pitchFamily="18" charset="0"/>
              </a:rPr>
              <a:t>Heteroaggregation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3316" name="Объект 4"/>
          <p:cNvGraphicFramePr>
            <a:graphicFrameLocks noChangeAspect="1"/>
          </p:cNvGraphicFramePr>
          <p:nvPr/>
        </p:nvGraphicFramePr>
        <p:xfrm>
          <a:off x="250825" y="1465263"/>
          <a:ext cx="5127625" cy="2039937"/>
        </p:xfrm>
        <a:graphic>
          <a:graphicData uri="http://schemas.openxmlformats.org/presentationml/2006/ole">
            <p:oleObj spid="_x0000_s13331" name="Graph" r:id="rId3" imgW="32289499" imgH="22859884" progId="Origin50.Graph">
              <p:embed/>
            </p:oleObj>
          </a:graphicData>
        </a:graphic>
      </p:graphicFrame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5414963" y="1316038"/>
            <a:ext cx="35496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GB" alt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Size distribution for heteroaggregates in MPE/FNP (a) and MPET/FNP (b) suspensions after different time periods of aggregation exposure (с</a:t>
            </a:r>
            <a:r>
              <a:rPr lang="en-GB" altLang="ru-RU" b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n-GB" alt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(MPET/MPE) = 0.1 g / l, </a:t>
            </a:r>
            <a:endParaRPr lang="ru-RU" alt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GB" alt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GB" altLang="ru-RU" b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n-GB" alt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(FNP) = 0.005 g / l).</a:t>
            </a:r>
            <a:endParaRPr lang="en-GB" altLang="ru-RU" sz="28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8" name="Рисунок 36" descr="image77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3767138"/>
            <a:ext cx="22098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31" descr="MPET_FN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3767138"/>
            <a:ext cx="2209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07013" y="3689350"/>
            <a:ext cx="376555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GB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 images of MPE/FNP (a) and MPET/FNP (b) </a:t>
            </a:r>
            <a:r>
              <a:rPr lang="en-GB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heteroaggregates</a:t>
            </a:r>
            <a:r>
              <a:rPr lang="en-GB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aqueous suspensions </a:t>
            </a:r>
            <a:endParaRPr lang="ru-RU" alt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GB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</a:t>
            </a:r>
            <a:r>
              <a:rPr lang="en-GB" altLang="ru-RU" b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n-GB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(MPE, MPET) = 0.1 g / l, </a:t>
            </a:r>
            <a:endParaRPr lang="ru-RU" alt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GB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GB" altLang="ru-RU" b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n-GB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(FNP) = 0.005 g / l). </a:t>
            </a:r>
            <a:endParaRPr lang="ru-RU" alt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GB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Pre-aggregation exposure time is 30 minutes. </a:t>
            </a:r>
            <a:endParaRPr lang="en-GB" altLang="ru-RU" sz="2800" b="1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7" name="Picture 21" descr="C:\Users\M\path64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14818"/>
            <a:ext cx="3148230" cy="2214578"/>
          </a:xfrm>
          <a:prstGeom prst="rect">
            <a:avLst/>
          </a:prstGeom>
          <a:noFill/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652462"/>
          </a:xfrm>
        </p:spPr>
        <p:txBody>
          <a:bodyPr/>
          <a:lstStyle/>
          <a:p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Magnetic systems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92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922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9222" name="Picture 19" descr="C:\Users\149\Desktop\проточный фильтр\ink\g167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19939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0" descr="C:\Users\149\Desktop\проточный фильтр\ink\image27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857364"/>
            <a:ext cx="22320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1" descr="C:\Users\149\Desktop\проточный фильтр\ink\path1359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785926"/>
            <a:ext cx="315436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23"/>
          <p:cNvSpPr txBox="1">
            <a:spLocks noChangeArrowheads="1"/>
          </p:cNvSpPr>
          <p:nvPr/>
        </p:nvSpPr>
        <p:spPr bwMode="auto">
          <a:xfrm>
            <a:off x="1158875" y="1052513"/>
            <a:ext cx="555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М1</a:t>
            </a:r>
          </a:p>
        </p:txBody>
      </p:sp>
      <p:sp>
        <p:nvSpPr>
          <p:cNvPr id="9226" name="TextBox 32"/>
          <p:cNvSpPr txBox="1">
            <a:spLocks noChangeArrowheads="1"/>
          </p:cNvSpPr>
          <p:nvPr/>
        </p:nvSpPr>
        <p:spPr bwMode="auto">
          <a:xfrm>
            <a:off x="3717925" y="1052513"/>
            <a:ext cx="555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М2</a:t>
            </a:r>
          </a:p>
        </p:txBody>
      </p:sp>
      <p:sp>
        <p:nvSpPr>
          <p:cNvPr id="9227" name="TextBox 33"/>
          <p:cNvSpPr txBox="1">
            <a:spLocks noChangeArrowheads="1"/>
          </p:cNvSpPr>
          <p:nvPr/>
        </p:nvSpPr>
        <p:spPr bwMode="auto">
          <a:xfrm>
            <a:off x="6318250" y="1052513"/>
            <a:ext cx="554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М3</a:t>
            </a:r>
          </a:p>
        </p:txBody>
      </p:sp>
      <p:sp>
        <p:nvSpPr>
          <p:cNvPr id="9228" name="TextBox 1"/>
          <p:cNvSpPr txBox="1">
            <a:spLocks noChangeArrowheads="1"/>
          </p:cNvSpPr>
          <p:nvPr/>
        </p:nvSpPr>
        <p:spPr bwMode="auto">
          <a:xfrm>
            <a:off x="928662" y="4143380"/>
            <a:ext cx="1124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TextBox 12"/>
          <p:cNvSpPr txBox="1">
            <a:spLocks noChangeArrowheads="1"/>
          </p:cNvSpPr>
          <p:nvPr/>
        </p:nvSpPr>
        <p:spPr bwMode="auto">
          <a:xfrm>
            <a:off x="3286116" y="4143380"/>
            <a:ext cx="1124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6715140" y="4143380"/>
            <a:ext cx="1313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BaFe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8" name="Picture 22" descr="E:\path901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572008"/>
            <a:ext cx="2159241" cy="1928850"/>
          </a:xfrm>
          <a:prstGeom prst="rect">
            <a:avLst/>
          </a:prstGeom>
          <a:noFill/>
        </p:spPr>
      </p:pic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786322"/>
            <a:ext cx="327163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1643042" y="6457890"/>
            <a:ext cx="2231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Soft magnetic steel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V="1">
            <a:off x="1393009" y="5322107"/>
            <a:ext cx="1357322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2536017" y="6036487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652462"/>
          </a:xfrm>
        </p:spPr>
        <p:txBody>
          <a:bodyPr/>
          <a:lstStyle/>
          <a:p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Magnetic systems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55775"/>
            <a:ext cx="2227263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Рисунок 18" descr="C:\Users\149\Desktop\проточный фильтр\image27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755775"/>
            <a:ext cx="230505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19" descr="C:\Users\149\image83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755775"/>
            <a:ext cx="237648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20" descr="C:\Users\149\image11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6550" y="1744663"/>
            <a:ext cx="118903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0248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3467083"/>
              </p:ext>
            </p:extLst>
          </p:nvPr>
        </p:nvGraphicFramePr>
        <p:xfrm>
          <a:off x="107950" y="4221163"/>
          <a:ext cx="2676525" cy="1871662"/>
        </p:xfrm>
        <a:graphic>
          <a:graphicData uri="http://schemas.openxmlformats.org/presentationml/2006/ole">
            <p:oleObj spid="_x0000_s10295" name="Graph" r:id="rId7" imgW="32518331" imgH="22859884" progId="Origin50.Graph">
              <p:embed/>
            </p:oleObj>
          </a:graphicData>
        </a:graphic>
      </p:graphicFrame>
      <p:sp>
        <p:nvSpPr>
          <p:cNvPr id="1024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0250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72145531"/>
              </p:ext>
            </p:extLst>
          </p:nvPr>
        </p:nvGraphicFramePr>
        <p:xfrm>
          <a:off x="2532063" y="4221535"/>
          <a:ext cx="2903537" cy="2016125"/>
        </p:xfrm>
        <a:graphic>
          <a:graphicData uri="http://schemas.openxmlformats.org/presentationml/2006/ole">
            <p:oleObj spid="_x0000_s10296" name="Graph" r:id="rId8" imgW="32518331" imgH="22859884" progId="Origin50.Graph">
              <p:embed/>
            </p:oleObj>
          </a:graphicData>
        </a:graphic>
      </p:graphicFrame>
      <p:sp>
        <p:nvSpPr>
          <p:cNvPr id="1025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0252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29196388"/>
              </p:ext>
            </p:extLst>
          </p:nvPr>
        </p:nvGraphicFramePr>
        <p:xfrm>
          <a:off x="5230813" y="4077072"/>
          <a:ext cx="3086100" cy="2160588"/>
        </p:xfrm>
        <a:graphic>
          <a:graphicData uri="http://schemas.openxmlformats.org/presentationml/2006/ole">
            <p:oleObj spid="_x0000_s10297" name="Graph" r:id="rId9" imgW="32280055" imgH="22669320" progId="Origin50.Graph">
              <p:embed/>
            </p:oleObj>
          </a:graphicData>
        </a:graphic>
      </p:graphicFrame>
      <p:sp>
        <p:nvSpPr>
          <p:cNvPr id="10253" name="TextBox 23"/>
          <p:cNvSpPr txBox="1">
            <a:spLocks noChangeArrowheads="1"/>
          </p:cNvSpPr>
          <p:nvPr/>
        </p:nvSpPr>
        <p:spPr bwMode="auto">
          <a:xfrm>
            <a:off x="1158875" y="1052513"/>
            <a:ext cx="555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М1</a:t>
            </a:r>
          </a:p>
        </p:txBody>
      </p:sp>
      <p:sp>
        <p:nvSpPr>
          <p:cNvPr id="10254" name="TextBox 32"/>
          <p:cNvSpPr txBox="1">
            <a:spLocks noChangeArrowheads="1"/>
          </p:cNvSpPr>
          <p:nvPr/>
        </p:nvSpPr>
        <p:spPr bwMode="auto">
          <a:xfrm>
            <a:off x="3717925" y="1052513"/>
            <a:ext cx="555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М2</a:t>
            </a:r>
          </a:p>
        </p:txBody>
      </p:sp>
      <p:sp>
        <p:nvSpPr>
          <p:cNvPr id="10255" name="TextBox 33"/>
          <p:cNvSpPr txBox="1">
            <a:spLocks noChangeArrowheads="1"/>
          </p:cNvSpPr>
          <p:nvPr/>
        </p:nvSpPr>
        <p:spPr bwMode="auto">
          <a:xfrm>
            <a:off x="6318250" y="1052513"/>
            <a:ext cx="554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М3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6237312"/>
            <a:ext cx="8496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values of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dependent on the distance z to the surface of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M1, M2, M3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systems.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1224</Words>
  <Application>Microsoft Office PowerPoint</Application>
  <PresentationFormat>Экран (4:3)</PresentationFormat>
  <Paragraphs>212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Оформление по умолчанию</vt:lpstr>
      <vt:lpstr>Graph</vt:lpstr>
      <vt:lpstr>Аспирант 1 года обучения Филинкова Марина Сергеевна лаборатории физики высоких давлений</vt:lpstr>
      <vt:lpstr>Аспирант 1 года обучения Филинкова Марина Сергеевна лаборатории физики высоких давлений</vt:lpstr>
      <vt:lpstr>Аспирант 1 года обучения Филинкова Марина Сергеевна лаборатории физики высоких давлений</vt:lpstr>
      <vt:lpstr>Магнитная сепарация</vt:lpstr>
      <vt:lpstr>Techniques characterization of particles and determination of residual concentrations </vt:lpstr>
      <vt:lpstr>Characterization of samples</vt:lpstr>
      <vt:lpstr>Heteroaggregation</vt:lpstr>
      <vt:lpstr>Magnetic systems</vt:lpstr>
      <vt:lpstr>Magnetic systems</vt:lpstr>
      <vt:lpstr>Magnetic systems</vt:lpstr>
      <vt:lpstr>Magnetic sedimentation</vt:lpstr>
      <vt:lpstr>Аспирант 1 года обучения Филинкова Марина Сергеевна лаборатории физики высоких давлений</vt:lpstr>
      <vt:lpstr>Актуальность</vt:lpstr>
      <vt:lpstr>Conclusions</vt:lpstr>
    </vt:vector>
  </TitlesOfParts>
  <Company>ИФМ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Аспирант 1 года обучения Ежов И.В.</dc:title>
  <dc:creator>Ежов И.В.</dc:creator>
  <cp:lastModifiedBy>M</cp:lastModifiedBy>
  <cp:revision>182</cp:revision>
  <dcterms:created xsi:type="dcterms:W3CDTF">2012-04-17T05:54:14Z</dcterms:created>
  <dcterms:modified xsi:type="dcterms:W3CDTF">2022-06-14T04:32:48Z</dcterms:modified>
</cp:coreProperties>
</file>