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9" r:id="rId3"/>
    <p:sldId id="313" r:id="rId4"/>
    <p:sldId id="305" r:id="rId5"/>
    <p:sldId id="314" r:id="rId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CCFF"/>
    <a:srgbClr val="89A4A7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40" autoAdjust="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0448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6853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7796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447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 smtClean="0">
                <a:latin typeface="Times New Roman" panose="02020603050405020304" pitchFamily="18" charset="0"/>
              </a:rPr>
              <a:t>Гермизина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 Анастасия Анатольевна, 2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124744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 smtClean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 smtClean="0">
                <a:latin typeface="Times New Roman" panose="02020603050405020304" pitchFamily="18" charset="0"/>
              </a:rPr>
              <a:t> 1.3.12 Физика магнитных явлений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99592" y="692696"/>
            <a:ext cx="720080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руководитель: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к.ф.-м.н. Наумова Лариса Ивановна</a:t>
            </a:r>
            <a:endParaRPr lang="ru-RU" altLang="ru-RU" sz="20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1</a:t>
            </a:fld>
            <a:endParaRPr 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9512" y="1790750"/>
            <a:ext cx="8568952" cy="380630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Иностранный язык – 5</a:t>
            </a:r>
            <a:endParaRPr lang="en-US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История и философия науки – 5 </a:t>
            </a: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 -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Размерные эффекты в системах микрообъектов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на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основе спиновых клапанов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277813" y="692696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исследования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все время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обучения в аспирантуре: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Индуцированное током изменение обменного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смещения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спин-вентильных элементах моста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Уитстона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Гермизина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Л.И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Наумова,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Заворницын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Миляев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Максимова,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Чернышова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Проглядо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Устинов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XXIX Симпозиум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Нанофизика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наноэлектроника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Нижний Новгород, 2025. С. 134.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000" dirty="0">
                <a:latin typeface="Times New Roman" pitchFamily="18" charset="0"/>
              </a:rPr>
              <a:t>2</a:t>
            </a:r>
            <a:r>
              <a:rPr lang="en-US" altLang="ru-RU" sz="2000" dirty="0" smtClean="0">
                <a:latin typeface="Times New Roman" pitchFamily="18" charset="0"/>
              </a:rPr>
              <a:t>. </a:t>
            </a:r>
            <a:r>
              <a:rPr lang="ru-RU" altLang="ru-RU" sz="2000" dirty="0" smtClean="0">
                <a:latin typeface="Times New Roman" pitchFamily="18" charset="0"/>
              </a:rPr>
              <a:t>Формирование </a:t>
            </a:r>
            <a:r>
              <a:rPr lang="ru-RU" altLang="ru-RU" sz="2000" dirty="0">
                <a:latin typeface="Times New Roman" pitchFamily="18" charset="0"/>
              </a:rPr>
              <a:t>обменного смещения в системе микрообъектов на   основе спиновых клапанов с различной композицией синтетического антиферромагнетика </a:t>
            </a:r>
            <a:r>
              <a:rPr lang="en-US" altLang="ru-RU" sz="2000" dirty="0">
                <a:latin typeface="Times New Roman" pitchFamily="18" charset="0"/>
              </a:rPr>
              <a:t>/ </a:t>
            </a:r>
            <a:r>
              <a:rPr lang="ru-RU" altLang="ru-RU" sz="2000" dirty="0">
                <a:latin typeface="Times New Roman" pitchFamily="18" charset="0"/>
              </a:rPr>
              <a:t>А.А. </a:t>
            </a:r>
            <a:r>
              <a:rPr lang="ru-RU" altLang="ru-RU" sz="2000" dirty="0" err="1">
                <a:latin typeface="Times New Roman" pitchFamily="18" charset="0"/>
              </a:rPr>
              <a:t>Гермизина</a:t>
            </a:r>
            <a:r>
              <a:rPr lang="ru-RU" altLang="ru-RU" sz="2000" dirty="0">
                <a:latin typeface="Times New Roman" pitchFamily="18" charset="0"/>
              </a:rPr>
              <a:t>, М.А. </a:t>
            </a:r>
            <a:r>
              <a:rPr lang="ru-RU" altLang="ru-RU" sz="2000" dirty="0" err="1">
                <a:latin typeface="Times New Roman" pitchFamily="18" charset="0"/>
              </a:rPr>
              <a:t>Миляев</a:t>
            </a:r>
            <a:r>
              <a:rPr lang="ru-RU" altLang="ru-RU" sz="2000" dirty="0">
                <a:latin typeface="Times New Roman" pitchFamily="18" charset="0"/>
              </a:rPr>
              <a:t>, Л.И. Наумова, Т.А. </a:t>
            </a:r>
            <a:r>
              <a:rPr lang="ru-RU" altLang="ru-RU" sz="2000" dirty="0" err="1">
                <a:latin typeface="Times New Roman" pitchFamily="18" charset="0"/>
              </a:rPr>
              <a:t>Чернышова</a:t>
            </a:r>
            <a:r>
              <a:rPr lang="ru-RU" altLang="ru-RU" sz="2000" dirty="0">
                <a:latin typeface="Times New Roman" pitchFamily="18" charset="0"/>
              </a:rPr>
              <a:t>, А.Ю. Павлова А.Ю., В.В. </a:t>
            </a:r>
            <a:r>
              <a:rPr lang="ru-RU" altLang="ru-RU" sz="2000" dirty="0" err="1">
                <a:latin typeface="Times New Roman" pitchFamily="18" charset="0"/>
              </a:rPr>
              <a:t>Проглядо</a:t>
            </a:r>
            <a:r>
              <a:rPr lang="ru-RU" altLang="ru-RU" sz="2000" dirty="0">
                <a:latin typeface="Times New Roman" pitchFamily="18" charset="0"/>
              </a:rPr>
              <a:t> </a:t>
            </a:r>
            <a:r>
              <a:rPr lang="en-US" altLang="ru-RU" sz="2000" dirty="0">
                <a:latin typeface="Times New Roman" pitchFamily="18" charset="0"/>
              </a:rPr>
              <a:t>// </a:t>
            </a:r>
            <a:r>
              <a:rPr lang="ru-RU" altLang="ru-RU" sz="2000" dirty="0">
                <a:latin typeface="Times New Roman" pitchFamily="18" charset="0"/>
              </a:rPr>
              <a:t>XXV Международная конференция Новое в Магнетизме и Магнитных Материалах, Москва, 2024. С. 278-280</a:t>
            </a:r>
            <a:r>
              <a:rPr lang="ru-RU" altLang="ru-RU" sz="2000" dirty="0" smtClean="0">
                <a:latin typeface="Times New Roman" pitchFamily="18" charset="0"/>
              </a:rPr>
              <a:t>.</a:t>
            </a:r>
            <a:endParaRPr lang="en-US" altLang="ru-RU" sz="2000" dirty="0" smtClean="0">
              <a:latin typeface="Times New Roman" pitchFamily="18" charset="0"/>
            </a:endParaRPr>
          </a:p>
          <a:p>
            <a:endParaRPr lang="en-US" altLang="ru-RU" sz="2000" dirty="0" smtClean="0">
              <a:latin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Гермизина</a:t>
            </a:r>
            <a:r>
              <a:rPr lang="ru-RU" altLang="ru-RU" sz="2000" b="1" dirty="0">
                <a:latin typeface="Times New Roman" panose="02020603050405020304" pitchFamily="18" charset="0"/>
              </a:rPr>
              <a:t> Анастасия Анатольевна, 2 год обучения </a:t>
            </a: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86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277813" y="692696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исследования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все время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обучения в аспирантуре: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000" dirty="0" smtClean="0">
                <a:latin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</a:rPr>
              <a:t>.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Микрообъект </a:t>
            </a:r>
            <a:r>
              <a:rPr lang="ru-RU" altLang="ru-RU" sz="2000" dirty="0">
                <a:latin typeface="Times New Roman" panose="02020603050405020304" pitchFamily="18" charset="0"/>
              </a:rPr>
              <a:t>в форме ромба на основе спинового клапана, реализующий схему полного моста Уитстона </a:t>
            </a:r>
            <a:r>
              <a:rPr lang="en-US" altLang="ru-RU" sz="2000" dirty="0">
                <a:latin typeface="Times New Roman" panose="02020603050405020304" pitchFamily="18" charset="0"/>
              </a:rPr>
              <a:t>/ </a:t>
            </a:r>
            <a:r>
              <a:rPr lang="ru-RU" altLang="ru-RU" sz="2000" dirty="0">
                <a:latin typeface="Times New Roman" panose="02020603050405020304" pitchFamily="18" charset="0"/>
              </a:rPr>
              <a:t>А.А. </a:t>
            </a:r>
            <a:r>
              <a:rPr lang="ru-RU" altLang="ru-RU" sz="2000" dirty="0" err="1">
                <a:latin typeface="Times New Roman" panose="02020603050405020304" pitchFamily="18" charset="0"/>
              </a:rPr>
              <a:t>Гермизина</a:t>
            </a:r>
            <a:r>
              <a:rPr lang="ru-RU" altLang="ru-RU" sz="2000" dirty="0">
                <a:latin typeface="Times New Roman" panose="02020603050405020304" pitchFamily="18" charset="0"/>
              </a:rPr>
              <a:t>, Л.И. Наумова, М.А. </a:t>
            </a:r>
            <a:r>
              <a:rPr lang="ru-RU" altLang="ru-RU" sz="2000" dirty="0" err="1">
                <a:latin typeface="Times New Roman" panose="02020603050405020304" pitchFamily="18" charset="0"/>
              </a:rPr>
              <a:t>Миляев</a:t>
            </a:r>
            <a:r>
              <a:rPr lang="ru-RU" altLang="ru-RU" sz="2000" dirty="0">
                <a:latin typeface="Times New Roman" panose="02020603050405020304" pitchFamily="18" charset="0"/>
              </a:rPr>
              <a:t>, Т.А. </a:t>
            </a:r>
            <a:r>
              <a:rPr lang="ru-RU" altLang="ru-RU" sz="2000" dirty="0" err="1">
                <a:latin typeface="Times New Roman" panose="02020603050405020304" pitchFamily="18" charset="0"/>
              </a:rPr>
              <a:t>Чернышова</a:t>
            </a:r>
            <a:r>
              <a:rPr lang="ru-RU" altLang="ru-RU" sz="2000" dirty="0">
                <a:latin typeface="Times New Roman" panose="02020603050405020304" pitchFamily="18" charset="0"/>
              </a:rPr>
              <a:t>, Т.П. </a:t>
            </a:r>
            <a:r>
              <a:rPr lang="ru-RU" altLang="ru-RU" sz="2000" dirty="0" err="1">
                <a:latin typeface="Times New Roman" panose="02020603050405020304" pitchFamily="18" charset="0"/>
              </a:rPr>
              <a:t>Криницина</a:t>
            </a:r>
            <a:r>
              <a:rPr lang="ru-RU" altLang="ru-RU" sz="2000" dirty="0">
                <a:latin typeface="Times New Roman" panose="02020603050405020304" pitchFamily="18" charset="0"/>
              </a:rPr>
              <a:t>, В.В. </a:t>
            </a:r>
            <a:r>
              <a:rPr lang="ru-RU" altLang="ru-RU" sz="2000" dirty="0" err="1">
                <a:latin typeface="Times New Roman" panose="02020603050405020304" pitchFamily="18" charset="0"/>
              </a:rPr>
              <a:t>Проглядо</a:t>
            </a:r>
            <a:r>
              <a:rPr lang="ru-RU" altLang="ru-RU" sz="2000" dirty="0">
                <a:latin typeface="Times New Roman" panose="02020603050405020304" pitchFamily="18" charset="0"/>
              </a:rPr>
              <a:t> // XXIII Всероссийская школа-семинар по проблемам физики конденсированного состояния вещества (СПФКС-23), г. Екатеринбург, 2023: Тезисы докладов, г. Екатеринбург, ИФМ </a:t>
            </a:r>
            <a:r>
              <a:rPr lang="ru-RU" altLang="ru-RU" sz="2000" dirty="0" err="1">
                <a:latin typeface="Times New Roman" panose="02020603050405020304" pitchFamily="18" charset="0"/>
              </a:rPr>
              <a:t>УрО</a:t>
            </a:r>
            <a:r>
              <a:rPr lang="ru-RU" altLang="ru-RU" sz="2000" dirty="0">
                <a:latin typeface="Times New Roman" panose="02020603050405020304" pitchFamily="18" charset="0"/>
              </a:rPr>
              <a:t> РАН.- с. 68. ISBN: 978-5-6045774-8-6</a:t>
            </a:r>
            <a:endParaRPr lang="en-US" altLang="ru-RU" sz="2000" dirty="0">
              <a:latin typeface="Times New Roman" panose="02020603050405020304" pitchFamily="18" charset="0"/>
            </a:endParaRPr>
          </a:p>
          <a:p>
            <a:pPr algn="just"/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Гермизина</a:t>
            </a:r>
            <a:r>
              <a:rPr lang="ru-RU" altLang="ru-RU" sz="2000" b="1" dirty="0">
                <a:latin typeface="Times New Roman" panose="02020603050405020304" pitchFamily="18" charset="0"/>
              </a:rPr>
              <a:t> Анастасия Анатольевна, 2 год обучения </a:t>
            </a: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72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277813" y="692696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исследования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все время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обучения 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аспирантуре: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just">
              <a:defRPr/>
            </a:pPr>
            <a:r>
              <a:rPr lang="ru-RU" altLang="ru-RU" sz="2000" dirty="0" smtClean="0">
                <a:latin typeface="Times New Roman" pitchFamily="18" charset="0"/>
              </a:rPr>
              <a:t>Статьи</a:t>
            </a:r>
            <a:endParaRPr lang="en-US" altLang="ru-RU" sz="2000" dirty="0">
              <a:latin typeface="Times New Roman" pitchFamily="18" charset="0"/>
            </a:endParaRPr>
          </a:p>
          <a:p>
            <a:pPr algn="just"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just">
              <a:defRPr/>
            </a:pPr>
            <a:r>
              <a:rPr lang="en-US" altLang="ru-RU" sz="2000" dirty="0" smtClean="0">
                <a:latin typeface="Times New Roman" pitchFamily="18" charset="0"/>
              </a:rPr>
              <a:t>1. Current‑Induced </a:t>
            </a:r>
            <a:r>
              <a:rPr lang="en-US" altLang="ru-RU" sz="2000" dirty="0">
                <a:latin typeface="Times New Roman" pitchFamily="18" charset="0"/>
              </a:rPr>
              <a:t>Exchange Bias Switching </a:t>
            </a:r>
            <a:r>
              <a:rPr lang="en-US" altLang="ru-RU" sz="2000" dirty="0" smtClean="0">
                <a:latin typeface="Times New Roman" pitchFamily="18" charset="0"/>
              </a:rPr>
              <a:t>in</a:t>
            </a:r>
            <a:r>
              <a:rPr lang="ru-RU" altLang="ru-RU" sz="2000" dirty="0" smtClean="0">
                <a:latin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</a:rPr>
              <a:t>Spin </a:t>
            </a:r>
            <a:r>
              <a:rPr lang="en-US" altLang="ru-RU" sz="2000" dirty="0">
                <a:latin typeface="Times New Roman" pitchFamily="18" charset="0"/>
              </a:rPr>
              <a:t>Valve Elements </a:t>
            </a:r>
            <a:r>
              <a:rPr lang="en-US" altLang="ru-RU" sz="2000" dirty="0" smtClean="0">
                <a:latin typeface="Times New Roman" pitchFamily="18" charset="0"/>
              </a:rPr>
              <a:t>of</a:t>
            </a:r>
            <a:r>
              <a:rPr lang="ru-RU" altLang="ru-RU" sz="2000" dirty="0" smtClean="0">
                <a:latin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</a:rPr>
              <a:t>Wheatstone Bridge</a:t>
            </a:r>
            <a:r>
              <a:rPr lang="ru-RU" altLang="ru-RU" sz="2000" dirty="0" smtClean="0">
                <a:latin typeface="Times New Roman" pitchFamily="18" charset="0"/>
              </a:rPr>
              <a:t> </a:t>
            </a:r>
            <a:r>
              <a:rPr lang="en-US" altLang="ru-RU" sz="2000" dirty="0">
                <a:latin typeface="Times New Roman" pitchFamily="18" charset="0"/>
              </a:rPr>
              <a:t>/ </a:t>
            </a:r>
            <a:r>
              <a:rPr lang="en-US" altLang="ru-RU" sz="2000" dirty="0" smtClean="0">
                <a:latin typeface="Times New Roman" pitchFamily="18" charset="0"/>
              </a:rPr>
              <a:t>L. </a:t>
            </a:r>
            <a:r>
              <a:rPr lang="en-US" altLang="ru-RU" sz="2000" dirty="0" err="1" smtClean="0">
                <a:latin typeface="Times New Roman" pitchFamily="18" charset="0"/>
              </a:rPr>
              <a:t>Naumova</a:t>
            </a:r>
            <a:r>
              <a:rPr lang="en-US" altLang="ru-RU" sz="2000" dirty="0" smtClean="0">
                <a:latin typeface="Times New Roman" pitchFamily="18" charset="0"/>
              </a:rPr>
              <a:t>, A. </a:t>
            </a:r>
            <a:r>
              <a:rPr lang="en-US" altLang="ru-RU" sz="2000" dirty="0" err="1" smtClean="0">
                <a:latin typeface="Times New Roman" pitchFamily="18" charset="0"/>
              </a:rPr>
              <a:t>Germizina</a:t>
            </a:r>
            <a:r>
              <a:rPr lang="en-US" altLang="ru-RU" sz="2000" dirty="0" smtClean="0">
                <a:latin typeface="Times New Roman" pitchFamily="18" charset="0"/>
              </a:rPr>
              <a:t>, R. </a:t>
            </a:r>
            <a:r>
              <a:rPr lang="en-US" altLang="ru-RU" sz="2000" dirty="0" err="1" smtClean="0">
                <a:latin typeface="Times New Roman" pitchFamily="18" charset="0"/>
              </a:rPr>
              <a:t>Zavornitsyn</a:t>
            </a:r>
            <a:r>
              <a:rPr lang="en-US" altLang="ru-RU" sz="2000" dirty="0" smtClean="0">
                <a:latin typeface="Times New Roman" pitchFamily="18" charset="0"/>
              </a:rPr>
              <a:t>, M. </a:t>
            </a:r>
            <a:r>
              <a:rPr lang="en-US" altLang="ru-RU" sz="2000" dirty="0" err="1" smtClean="0">
                <a:latin typeface="Times New Roman" pitchFamily="18" charset="0"/>
              </a:rPr>
              <a:t>Milyaev</a:t>
            </a:r>
            <a:r>
              <a:rPr lang="en-US" altLang="ru-RU" sz="2000" dirty="0" smtClean="0">
                <a:latin typeface="Times New Roman" pitchFamily="18" charset="0"/>
              </a:rPr>
              <a:t>, I. </a:t>
            </a:r>
            <a:r>
              <a:rPr lang="en-US" altLang="ru-RU" sz="2000" dirty="0" err="1" smtClean="0">
                <a:latin typeface="Times New Roman" pitchFamily="18" charset="0"/>
              </a:rPr>
              <a:t>Maksimova</a:t>
            </a:r>
            <a:r>
              <a:rPr lang="en-US" altLang="ru-RU" sz="2000" dirty="0" smtClean="0">
                <a:latin typeface="Times New Roman" pitchFamily="18" charset="0"/>
              </a:rPr>
              <a:t>, T. </a:t>
            </a:r>
            <a:r>
              <a:rPr lang="en-US" altLang="ru-RU" sz="2000" dirty="0" err="1" smtClean="0">
                <a:latin typeface="Times New Roman" pitchFamily="18" charset="0"/>
              </a:rPr>
              <a:t>Chernyshova</a:t>
            </a:r>
            <a:r>
              <a:rPr lang="en-US" altLang="ru-RU" sz="2000" dirty="0" smtClean="0">
                <a:latin typeface="Times New Roman" pitchFamily="18" charset="0"/>
              </a:rPr>
              <a:t>, V. Proglyado, V. </a:t>
            </a:r>
            <a:r>
              <a:rPr lang="en-US" altLang="ru-RU" sz="2000" dirty="0">
                <a:latin typeface="Times New Roman" pitchFamily="18" charset="0"/>
              </a:rPr>
              <a:t>Ustinov </a:t>
            </a:r>
            <a:r>
              <a:rPr lang="en-US" altLang="ru-RU" sz="2000" dirty="0" smtClean="0">
                <a:latin typeface="Times New Roman" pitchFamily="18" charset="0"/>
              </a:rPr>
              <a:t>// Journal </a:t>
            </a:r>
            <a:r>
              <a:rPr lang="en-US" altLang="ru-RU" sz="2000" dirty="0">
                <a:latin typeface="Times New Roman" pitchFamily="18" charset="0"/>
              </a:rPr>
              <a:t>of Electronic </a:t>
            </a:r>
            <a:r>
              <a:rPr lang="en-US" altLang="ru-RU" sz="2000" dirty="0" smtClean="0">
                <a:latin typeface="Times New Roman" pitchFamily="18" charset="0"/>
              </a:rPr>
              <a:t>Materials. – 2025. – Published online.</a:t>
            </a:r>
          </a:p>
          <a:p>
            <a:pPr algn="just">
              <a:defRPr/>
            </a:pPr>
            <a:r>
              <a:rPr lang="en-US" altLang="ru-RU" sz="2000" dirty="0" smtClean="0">
                <a:latin typeface="Times New Roman" pitchFamily="18" charset="0"/>
              </a:rPr>
              <a:t> </a:t>
            </a:r>
            <a:endParaRPr lang="ru-RU" altLang="ru-RU" sz="2000" dirty="0" smtClean="0">
              <a:latin typeface="Times New Roman" pitchFamily="18" charset="0"/>
            </a:endParaRPr>
          </a:p>
          <a:p>
            <a:pPr algn="just">
              <a:defRPr/>
            </a:pPr>
            <a:r>
              <a:rPr lang="ru-RU" altLang="ru-RU" sz="2000" dirty="0" smtClean="0">
                <a:latin typeface="Times New Roman" pitchFamily="18" charset="0"/>
              </a:rPr>
              <a:t>2. Тепловые </a:t>
            </a:r>
            <a:r>
              <a:rPr lang="ru-RU" altLang="ru-RU" sz="2000" dirty="0">
                <a:latin typeface="Times New Roman" pitchFamily="18" charset="0"/>
              </a:rPr>
              <a:t>и спин-орбитальные эффекты при действии тока на спиновые клапаны, содержащие слои β-Ta и сплава </a:t>
            </a:r>
            <a:r>
              <a:rPr lang="ru-RU" altLang="ru-RU" sz="2000" dirty="0" err="1">
                <a:latin typeface="Times New Roman" pitchFamily="18" charset="0"/>
              </a:rPr>
              <a:t>NiFeCr</a:t>
            </a:r>
            <a:r>
              <a:rPr lang="ru-RU" altLang="ru-RU" sz="2000" dirty="0">
                <a:latin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</a:rPr>
              <a:t>/ </a:t>
            </a:r>
            <a:r>
              <a:rPr lang="ru-RU" altLang="ru-RU" sz="2000" dirty="0" smtClean="0">
                <a:latin typeface="Times New Roman" pitchFamily="18" charset="0"/>
              </a:rPr>
              <a:t>Л.И</a:t>
            </a:r>
            <a:r>
              <a:rPr lang="ru-RU" altLang="ru-RU" sz="2000" dirty="0">
                <a:latin typeface="Times New Roman" pitchFamily="18" charset="0"/>
              </a:rPr>
              <a:t>. </a:t>
            </a:r>
            <a:r>
              <a:rPr lang="ru-RU" altLang="ru-RU" sz="2000" dirty="0" smtClean="0">
                <a:latin typeface="Times New Roman" pitchFamily="18" charset="0"/>
              </a:rPr>
              <a:t>Наумова, </a:t>
            </a:r>
            <a:r>
              <a:rPr lang="ru-RU" altLang="ru-RU" sz="2000" dirty="0">
                <a:latin typeface="Times New Roman" pitchFamily="18" charset="0"/>
              </a:rPr>
              <a:t>Р.С. </a:t>
            </a:r>
            <a:r>
              <a:rPr lang="ru-RU" altLang="ru-RU" sz="2000" dirty="0" err="1" smtClean="0">
                <a:latin typeface="Times New Roman" pitchFamily="18" charset="0"/>
              </a:rPr>
              <a:t>Заворницын</a:t>
            </a:r>
            <a:r>
              <a:rPr lang="ru-RU" altLang="ru-RU" sz="2000" dirty="0" smtClean="0">
                <a:latin typeface="Times New Roman" pitchFamily="18" charset="0"/>
              </a:rPr>
              <a:t>, </a:t>
            </a:r>
            <a:r>
              <a:rPr lang="ru-RU" altLang="ru-RU" sz="2000" dirty="0">
                <a:latin typeface="Times New Roman" pitchFamily="18" charset="0"/>
              </a:rPr>
              <a:t>М.А. </a:t>
            </a:r>
            <a:r>
              <a:rPr lang="ru-RU" altLang="ru-RU" sz="2000" dirty="0" err="1" smtClean="0">
                <a:latin typeface="Times New Roman" pitchFamily="18" charset="0"/>
              </a:rPr>
              <a:t>Миляев</a:t>
            </a:r>
            <a:r>
              <a:rPr lang="ru-RU" altLang="ru-RU" sz="2000" dirty="0" smtClean="0">
                <a:latin typeface="Times New Roman" pitchFamily="18" charset="0"/>
              </a:rPr>
              <a:t>, </a:t>
            </a:r>
            <a:r>
              <a:rPr lang="ru-RU" altLang="ru-RU" sz="2000" dirty="0">
                <a:latin typeface="Times New Roman" pitchFamily="18" charset="0"/>
              </a:rPr>
              <a:t>А.А. </a:t>
            </a:r>
            <a:r>
              <a:rPr lang="ru-RU" altLang="ru-RU" sz="2000" dirty="0" err="1" smtClean="0">
                <a:latin typeface="Times New Roman" pitchFamily="18" charset="0"/>
              </a:rPr>
              <a:t>Гермизина</a:t>
            </a:r>
            <a:r>
              <a:rPr lang="ru-RU" altLang="ru-RU" sz="2000" dirty="0" smtClean="0">
                <a:latin typeface="Times New Roman" pitchFamily="18" charset="0"/>
              </a:rPr>
              <a:t>, </a:t>
            </a:r>
            <a:r>
              <a:rPr lang="ru-RU" altLang="ru-RU" sz="2000" dirty="0">
                <a:latin typeface="Times New Roman" pitchFamily="18" charset="0"/>
              </a:rPr>
              <a:t>И.К. </a:t>
            </a:r>
            <a:r>
              <a:rPr lang="ru-RU" altLang="ru-RU" sz="2000" dirty="0" smtClean="0">
                <a:latin typeface="Times New Roman" pitchFamily="18" charset="0"/>
              </a:rPr>
              <a:t>Максимова, </a:t>
            </a:r>
            <a:r>
              <a:rPr lang="ru-RU" altLang="ru-RU" sz="2000" dirty="0">
                <a:latin typeface="Times New Roman" pitchFamily="18" charset="0"/>
              </a:rPr>
              <a:t>Т.А. </a:t>
            </a:r>
            <a:r>
              <a:rPr lang="ru-RU" altLang="ru-RU" sz="2000" dirty="0" err="1" smtClean="0">
                <a:latin typeface="Times New Roman" pitchFamily="18" charset="0"/>
              </a:rPr>
              <a:t>Чернышова</a:t>
            </a:r>
            <a:r>
              <a:rPr lang="ru-RU" altLang="ru-RU" sz="2000" dirty="0" smtClean="0">
                <a:latin typeface="Times New Roman" pitchFamily="18" charset="0"/>
              </a:rPr>
              <a:t>, </a:t>
            </a:r>
            <a:r>
              <a:rPr lang="ru-RU" altLang="ru-RU" sz="2000" dirty="0">
                <a:latin typeface="Times New Roman" pitchFamily="18" charset="0"/>
              </a:rPr>
              <a:t>А.Ю. </a:t>
            </a:r>
            <a:r>
              <a:rPr lang="ru-RU" altLang="ru-RU" sz="2000" dirty="0" smtClean="0">
                <a:latin typeface="Times New Roman" pitchFamily="18" charset="0"/>
              </a:rPr>
              <a:t>Павлова, </a:t>
            </a:r>
            <a:r>
              <a:rPr lang="ru-RU" altLang="ru-RU" sz="2000" dirty="0">
                <a:latin typeface="Times New Roman" pitchFamily="18" charset="0"/>
              </a:rPr>
              <a:t>В.В. </a:t>
            </a:r>
            <a:r>
              <a:rPr lang="ru-RU" altLang="ru-RU" sz="2000" dirty="0" err="1" smtClean="0">
                <a:latin typeface="Times New Roman" pitchFamily="18" charset="0"/>
              </a:rPr>
              <a:t>Проглядо</a:t>
            </a:r>
            <a:r>
              <a:rPr lang="ru-RU" altLang="ru-RU" sz="2000" dirty="0" smtClean="0">
                <a:latin typeface="Times New Roman" pitchFamily="18" charset="0"/>
              </a:rPr>
              <a:t>, </a:t>
            </a:r>
            <a:r>
              <a:rPr lang="ru-RU" altLang="ru-RU" sz="2000" dirty="0">
                <a:latin typeface="Times New Roman" pitchFamily="18" charset="0"/>
              </a:rPr>
              <a:t>В.В. </a:t>
            </a:r>
            <a:r>
              <a:rPr lang="ru-RU" altLang="ru-RU" sz="2000" dirty="0" smtClean="0">
                <a:latin typeface="Times New Roman" pitchFamily="18" charset="0"/>
              </a:rPr>
              <a:t>Устинов. </a:t>
            </a:r>
            <a:r>
              <a:rPr lang="ru-RU" altLang="ru-RU" sz="2000" dirty="0">
                <a:latin typeface="Times New Roman" pitchFamily="18" charset="0"/>
              </a:rPr>
              <a:t>– Текст: непосредственный // Физика металлов и металловедение. — 2024. — V. 125 – </a:t>
            </a:r>
            <a:r>
              <a:rPr lang="ru-RU" altLang="ru-RU" sz="2000" dirty="0" err="1">
                <a:latin typeface="Times New Roman" pitchFamily="18" charset="0"/>
              </a:rPr>
              <a:t>No</a:t>
            </a:r>
            <a:r>
              <a:rPr lang="ru-RU" altLang="ru-RU" sz="2000" dirty="0">
                <a:latin typeface="Times New Roman" pitchFamily="18" charset="0"/>
              </a:rPr>
              <a:t>. 12. — P. 1477—1486</a:t>
            </a:r>
            <a:r>
              <a:rPr lang="ru-RU" altLang="ru-RU" sz="2000" dirty="0" smtClean="0">
                <a:latin typeface="Times New Roman" pitchFamily="18" charset="0"/>
              </a:rPr>
              <a:t>.</a:t>
            </a:r>
          </a:p>
          <a:p>
            <a:pPr algn="just">
              <a:defRPr/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Гермизина</a:t>
            </a:r>
            <a:r>
              <a:rPr lang="ru-RU" altLang="ru-RU" sz="2000" b="1" dirty="0">
                <a:latin typeface="Times New Roman" panose="02020603050405020304" pitchFamily="18" charset="0"/>
              </a:rPr>
              <a:t> Анастасия Анатольевна, 2 год обучения </a:t>
            </a: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93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277813" y="692696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исследования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все время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обучения 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аспирантуре: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defRPr/>
            </a:pPr>
            <a:endParaRPr lang="ru-RU" altLang="ru-RU" sz="2000" dirty="0" smtClean="0">
              <a:latin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3</a:t>
            </a:r>
            <a:r>
              <a:rPr lang="en-US" altLang="ru-RU" sz="2000" dirty="0" smtClean="0">
                <a:latin typeface="Times New Roman" panose="02020603050405020304" pitchFamily="18" charset="0"/>
              </a:rPr>
              <a:t>. </a:t>
            </a:r>
            <a:r>
              <a:rPr lang="en-US" altLang="ru-RU" sz="2000" dirty="0">
                <a:latin typeface="Times New Roman" panose="02020603050405020304" pitchFamily="18" charset="0"/>
              </a:rPr>
              <a:t>A Spin Valve-Based Rhombus-Shaped Micro-Object Implementing a</a:t>
            </a:r>
            <a:r>
              <a:rPr lang="ru-RU" altLang="ru-RU" sz="2000" dirty="0">
                <a:latin typeface="Times New Roman" pitchFamily="18" charset="0"/>
              </a:rPr>
              <a:t> </a:t>
            </a:r>
            <a:r>
              <a:rPr lang="en-US" altLang="ru-RU" sz="2000" dirty="0">
                <a:latin typeface="Times New Roman" pitchFamily="18" charset="0"/>
              </a:rPr>
              <a:t>Full Wheatstone Bridge / M.A. </a:t>
            </a:r>
            <a:r>
              <a:rPr lang="en-US" altLang="ru-RU" sz="2000" dirty="0" err="1">
                <a:latin typeface="Times New Roman" pitchFamily="18" charset="0"/>
              </a:rPr>
              <a:t>Milyaev</a:t>
            </a:r>
            <a:r>
              <a:rPr lang="en-US" altLang="ru-RU" sz="2000" dirty="0">
                <a:latin typeface="Times New Roman" pitchFamily="18" charset="0"/>
              </a:rPr>
              <a:t>, L.I. </a:t>
            </a:r>
            <a:r>
              <a:rPr lang="en-US" altLang="ru-RU" sz="2000" dirty="0" err="1">
                <a:latin typeface="Times New Roman" pitchFamily="18" charset="0"/>
              </a:rPr>
              <a:t>Naumova</a:t>
            </a:r>
            <a:r>
              <a:rPr lang="en-US" altLang="ru-RU" sz="2000" dirty="0">
                <a:latin typeface="Times New Roman" pitchFamily="18" charset="0"/>
              </a:rPr>
              <a:t>, A.A. </a:t>
            </a:r>
            <a:r>
              <a:rPr lang="en-US" altLang="ru-RU" sz="2000" dirty="0" err="1">
                <a:latin typeface="Times New Roman" pitchFamily="18" charset="0"/>
              </a:rPr>
              <a:t>Germizina</a:t>
            </a:r>
            <a:r>
              <a:rPr lang="en-US" altLang="ru-RU" sz="2000" dirty="0">
                <a:latin typeface="Times New Roman" pitchFamily="18" charset="0"/>
              </a:rPr>
              <a:t>, T.A. </a:t>
            </a:r>
            <a:r>
              <a:rPr lang="en-US" altLang="ru-RU" sz="2000" dirty="0" err="1">
                <a:latin typeface="Times New Roman" pitchFamily="18" charset="0"/>
              </a:rPr>
              <a:t>Chernyshova</a:t>
            </a:r>
            <a:r>
              <a:rPr lang="en-US" altLang="ru-RU" sz="2000" dirty="0">
                <a:latin typeface="Times New Roman" pitchFamily="18" charset="0"/>
              </a:rPr>
              <a:t>, </a:t>
            </a:r>
            <a:r>
              <a:rPr lang="en-US" altLang="ru-RU" sz="2000" dirty="0" err="1">
                <a:latin typeface="Times New Roman" pitchFamily="18" charset="0"/>
              </a:rPr>
              <a:t>A.Yu</a:t>
            </a:r>
            <a:r>
              <a:rPr lang="en-US" altLang="ru-RU" sz="2000" dirty="0">
                <a:latin typeface="Times New Roman" pitchFamily="18" charset="0"/>
              </a:rPr>
              <a:t>. Pavlova, T.P. </a:t>
            </a:r>
            <a:r>
              <a:rPr lang="en-US" altLang="ru-RU" sz="2000" dirty="0" err="1">
                <a:latin typeface="Times New Roman" pitchFamily="18" charset="0"/>
              </a:rPr>
              <a:t>Krinitsina</a:t>
            </a:r>
            <a:r>
              <a:rPr lang="en-US" altLang="ru-RU" sz="2000" dirty="0">
                <a:latin typeface="Times New Roman" pitchFamily="18" charset="0"/>
              </a:rPr>
              <a:t>, V.V. Proglyado, V.V. Ustinov</a:t>
            </a:r>
            <a:r>
              <a:rPr lang="ru-RU" altLang="ru-RU" sz="2000" dirty="0">
                <a:latin typeface="Times New Roman" panose="02020603050405020304" pitchFamily="18" charset="0"/>
              </a:rPr>
              <a:t> // </a:t>
            </a:r>
            <a:r>
              <a:rPr lang="en-US" altLang="ru-RU" sz="2000" dirty="0">
                <a:latin typeface="Times New Roman" pitchFamily="18" charset="0"/>
              </a:rPr>
              <a:t>Sensors. — 2024. — V. 24. — P. 625—638. </a:t>
            </a:r>
            <a:endParaRPr lang="ru-RU" altLang="ru-RU" sz="2000" dirty="0">
              <a:latin typeface="Times New Roman" pitchFamily="18" charset="0"/>
            </a:endParaRPr>
          </a:p>
          <a:p>
            <a:pPr algn="just">
              <a:defRPr/>
            </a:pPr>
            <a:endParaRPr lang="ru-RU" altLang="ru-RU" sz="2000" dirty="0" smtClean="0">
              <a:latin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altLang="ru-RU" sz="2000" dirty="0">
                <a:latin typeface="Times New Roman" panose="02020603050405020304" pitchFamily="18" charset="0"/>
              </a:rPr>
              <a:t>4</a:t>
            </a:r>
            <a:r>
              <a:rPr lang="en-US" altLang="ru-RU" sz="2000" dirty="0" smtClean="0">
                <a:latin typeface="Times New Roman" panose="02020603050405020304" pitchFamily="18" charset="0"/>
              </a:rPr>
              <a:t>. 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Формирование </a:t>
            </a:r>
            <a:r>
              <a:rPr lang="ru-RU" altLang="ru-RU" sz="2000" dirty="0">
                <a:latin typeface="Times New Roman" pitchFamily="18" charset="0"/>
              </a:rPr>
              <a:t>обменного смещения и анизотропия формы в микрообъектах на основе спиновых клапанов / А.А. </a:t>
            </a:r>
            <a:r>
              <a:rPr lang="ru-RU" altLang="ru-RU" sz="2000" dirty="0" err="1">
                <a:latin typeface="Times New Roman" pitchFamily="18" charset="0"/>
              </a:rPr>
              <a:t>Гермизина</a:t>
            </a:r>
            <a:r>
              <a:rPr lang="ru-RU" altLang="ru-RU" sz="2000" dirty="0">
                <a:latin typeface="Times New Roman" pitchFamily="18" charset="0"/>
              </a:rPr>
              <a:t>, Л.И. Наумова, М.А. </a:t>
            </a:r>
            <a:r>
              <a:rPr lang="ru-RU" altLang="ru-RU" sz="2000" dirty="0" err="1">
                <a:latin typeface="Times New Roman" pitchFamily="18" charset="0"/>
              </a:rPr>
              <a:t>Миляев</a:t>
            </a:r>
            <a:r>
              <a:rPr lang="ru-RU" altLang="ru-RU" sz="2000" dirty="0">
                <a:latin typeface="Times New Roman" pitchFamily="18" charset="0"/>
              </a:rPr>
              <a:t>, Р.С. </a:t>
            </a:r>
            <a:r>
              <a:rPr lang="ru-RU" altLang="ru-RU" sz="2000" dirty="0" err="1">
                <a:latin typeface="Times New Roman" pitchFamily="18" charset="0"/>
              </a:rPr>
              <a:t>Заворницын</a:t>
            </a:r>
            <a:r>
              <a:rPr lang="ru-RU" altLang="ru-RU" sz="2000" dirty="0">
                <a:latin typeface="Times New Roman" pitchFamily="18" charset="0"/>
              </a:rPr>
              <a:t>, А.Ю. Павлова, И.К. Максимова, В.В. </a:t>
            </a:r>
            <a:r>
              <a:rPr lang="ru-RU" altLang="ru-RU" sz="2000" dirty="0" err="1">
                <a:latin typeface="Times New Roman" pitchFamily="18" charset="0"/>
              </a:rPr>
              <a:t>Проглядо</a:t>
            </a:r>
            <a:r>
              <a:rPr lang="ru-RU" altLang="ru-RU" sz="2000" dirty="0">
                <a:latin typeface="Times New Roman" pitchFamily="18" charset="0"/>
              </a:rPr>
              <a:t>, И.Ю. Каменский, В.В. </a:t>
            </a:r>
            <a:r>
              <a:rPr lang="ru-RU" altLang="ru-RU" sz="2000" dirty="0" smtClean="0">
                <a:latin typeface="Times New Roman" pitchFamily="18" charset="0"/>
              </a:rPr>
              <a:t>Устинов</a:t>
            </a:r>
            <a:r>
              <a:rPr lang="en-US" altLang="ru-RU" sz="2000" dirty="0">
                <a:latin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</a:rPr>
              <a:t>// </a:t>
            </a:r>
            <a:r>
              <a:rPr lang="ru-RU" altLang="ru-RU" sz="2000" dirty="0">
                <a:latin typeface="Times New Roman" pitchFamily="18" charset="0"/>
              </a:rPr>
              <a:t>Физика твёрдого тела. — 2023. — </a:t>
            </a:r>
            <a:r>
              <a:rPr lang="ru-RU" altLang="ru-RU" sz="2000" dirty="0" smtClean="0">
                <a:latin typeface="Times New Roman" pitchFamily="18" charset="0"/>
              </a:rPr>
              <a:t>Т. </a:t>
            </a:r>
            <a:r>
              <a:rPr lang="ru-RU" altLang="ru-RU" sz="2000" dirty="0">
                <a:latin typeface="Times New Roman" pitchFamily="18" charset="0"/>
              </a:rPr>
              <a:t>65. — </a:t>
            </a:r>
            <a:r>
              <a:rPr lang="ru-RU" altLang="ru-RU" sz="2000" dirty="0" smtClean="0">
                <a:latin typeface="Times New Roman" pitchFamily="18" charset="0"/>
              </a:rPr>
              <a:t>С. </a:t>
            </a:r>
            <a:r>
              <a:rPr lang="ru-RU" altLang="ru-RU" sz="2000" dirty="0">
                <a:latin typeface="Times New Roman" pitchFamily="18" charset="0"/>
              </a:rPr>
              <a:t>1348—1354</a:t>
            </a:r>
            <a:r>
              <a:rPr lang="ru-RU" altLang="ru-RU" sz="2000" dirty="0" smtClean="0">
                <a:latin typeface="Times New Roman" pitchFamily="18" charset="0"/>
              </a:rPr>
              <a:t>.</a:t>
            </a:r>
          </a:p>
          <a:p>
            <a:pPr algn="just"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Гермизина</a:t>
            </a:r>
            <a:r>
              <a:rPr lang="ru-RU" altLang="ru-RU" sz="2000" b="1" dirty="0">
                <a:latin typeface="Times New Roman" panose="02020603050405020304" pitchFamily="18" charset="0"/>
              </a:rPr>
              <a:t> Анастасия Анатольевна, 2 год обучения </a:t>
            </a: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47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6998</TotalTime>
  <Words>605</Words>
  <Application>Microsoft Office PowerPoint</Application>
  <PresentationFormat>Экран (4:3)</PresentationFormat>
  <Paragraphs>44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Оформление по умолчанию</vt:lpstr>
      <vt:lpstr>Гермизина Анастасия Анатольевна, 2 год обучения </vt:lpstr>
      <vt:lpstr>Гермизина Анастасия Анатольевна, 2 год обучения  </vt:lpstr>
      <vt:lpstr>Гермизина Анастасия Анатольевна, 2 год обучения  </vt:lpstr>
      <vt:lpstr>Гермизина Анастасия Анатольевна, 2 год обучения  </vt:lpstr>
      <vt:lpstr>Гермизина Анастасия Анатольевна, 2 год обучения 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357</cp:revision>
  <dcterms:created xsi:type="dcterms:W3CDTF">2012-04-17T05:54:14Z</dcterms:created>
  <dcterms:modified xsi:type="dcterms:W3CDTF">2025-10-13T08:43:29Z</dcterms:modified>
</cp:coreProperties>
</file>