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5"/>
  </p:notesMasterIdLst>
  <p:sldIdLst>
    <p:sldId id="256" r:id="rId2"/>
    <p:sldId id="295" r:id="rId3"/>
    <p:sldId id="296" r:id="rId4"/>
  </p:sldIdLst>
  <p:sldSz cx="9144000" cy="6858000" type="screen4x3"/>
  <p:notesSz cx="6858000" cy="9144000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82" userDrawn="1">
          <p15:clr>
            <a:srgbClr val="A4A3A4"/>
          </p15:clr>
        </p15:guide>
        <p15:guide id="2" pos="28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CC"/>
    <a:srgbClr val="00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无样式，网格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09" autoAdjust="0"/>
    <p:restoredTop sz="96548" autoAdjust="0"/>
  </p:normalViewPr>
  <p:slideViewPr>
    <p:cSldViewPr showGuides="1">
      <p:cViewPr varScale="1">
        <p:scale>
          <a:sx n="115" d="100"/>
          <a:sy n="115" d="100"/>
        </p:scale>
        <p:origin x="1416" y="114"/>
      </p:cViewPr>
      <p:guideLst>
        <p:guide orient="horz" pos="2182"/>
        <p:guide pos="28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8C5BC5BE-46F4-4B88-8BED-718936DA21A6}" type="datetimeFigureOut">
              <a:rPr lang="ru-RU"/>
              <a:t>09.10.2025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noProof="0"/>
              <a:t>Образец текста</a:t>
            </a:r>
          </a:p>
          <a:p>
            <a:pPr lvl="1"/>
            <a:r>
              <a:rPr lang="ru-RU" noProof="0"/>
              <a:t>Второй уровень</a:t>
            </a:r>
          </a:p>
          <a:p>
            <a:pPr lvl="2"/>
            <a:r>
              <a:rPr lang="ru-RU" noProof="0"/>
              <a:t>Третий уровень</a:t>
            </a:r>
          </a:p>
          <a:p>
            <a:pPr lvl="3"/>
            <a:r>
              <a:rPr lang="ru-RU" noProof="0"/>
              <a:t>Четвертый уровень</a:t>
            </a:r>
          </a:p>
          <a:p>
            <a:pPr lvl="4"/>
            <a:r>
              <a:rPr lang="ru-RU" noProof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/>
          <a:lstStyle>
            <a:lvl1pPr algn="r">
              <a:defRPr sz="1200"/>
            </a:lvl1pPr>
          </a:lstStyle>
          <a:p>
            <a:fld id="{4123F7D7-2342-473B-BC68-1207902146FF}" type="slidenum">
              <a:rPr lang="ru-RU" altLang="ru-RU"/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23F7D7-2342-473B-BC68-1207902146FF}" type="slidenum">
              <a:rPr lang="ru-RU" altLang="ru-RU" smtClean="0"/>
              <a:t>1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90688468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23F7D7-2342-473B-BC68-1207902146FF}" type="slidenum">
              <a:rPr lang="ru-RU" altLang="ru-RU" smtClean="0"/>
              <a:t>2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67291411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23F7D7-2342-473B-BC68-1207902146FF}" type="slidenum">
              <a:rPr lang="ru-RU" altLang="ru-RU" smtClean="0"/>
              <a:t>3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8084964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E9C43DB-47EC-40F6-BCB4-EC6CCC2A6633}" type="slidenum">
              <a:rPr lang="ru-RU" altLang="ru-RU"/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4DE9110-75F4-48B8-A362-AA69C8A6F497}" type="slidenum">
              <a:rPr lang="ru-RU" altLang="ru-RU"/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7C8CC7E-106A-4C84-B320-A3BB119C0457}" type="slidenum">
              <a:rPr lang="ru-RU" altLang="ru-RU"/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F0DFDE7-871B-4EC2-8967-9AEDD578193D}" type="slidenum">
              <a:rPr lang="ru-RU" altLang="ru-RU"/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1981EBB-4808-4496-A7D8-2FCA71B2931C}" type="slidenum">
              <a:rPr lang="ru-RU" altLang="ru-RU"/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8E91F8A-44F1-463E-9964-9084B34BC453}" type="slidenum">
              <a:rPr lang="ru-RU" altLang="ru-RU"/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AF3CC12-E7FC-4C35-8DA1-954DCFA1A64C}" type="slidenum">
              <a:rPr lang="ru-RU" altLang="ru-RU"/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B70D3AD-E1A7-4DE0-9007-4E6ABCEEB18F}" type="slidenum">
              <a:rPr lang="ru-RU" altLang="ru-RU"/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89982F3-FD47-40AA-9987-A98FDBEE6F3C}" type="slidenum">
              <a:rPr lang="ru-RU" altLang="ru-RU"/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42EEE09-85D9-43A1-968B-5EC9269842DB}" type="slidenum">
              <a:rPr lang="ru-RU" altLang="ru-RU"/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4D915A2-44FF-4B32-8C3F-79AB6C250461}" type="slidenum">
              <a:rPr lang="ru-RU" altLang="ru-RU"/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ru-RU" altLang="ru-RU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ru-RU" altLang="ru-RU"/>
              <a:t>Образец текста</a:t>
            </a:r>
          </a:p>
          <a:p>
            <a:pPr lvl="1"/>
            <a:r>
              <a:rPr lang="ru-RU" altLang="ru-RU"/>
              <a:t>Второй уровень</a:t>
            </a:r>
          </a:p>
          <a:p>
            <a:pPr lvl="2"/>
            <a:r>
              <a:rPr lang="ru-RU" altLang="ru-RU"/>
              <a:t>Третий уровень</a:t>
            </a:r>
          </a:p>
          <a:p>
            <a:pPr lvl="3"/>
            <a:r>
              <a:rPr lang="ru-RU" altLang="ru-RU"/>
              <a:t>Четвертый уровень</a:t>
            </a:r>
          </a:p>
          <a:p>
            <a:pPr lvl="4"/>
            <a:r>
              <a:rPr lang="ru-RU" altLang="ru-RU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eaLnBrk="1" hangingPunct="1">
              <a:defRPr sz="14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ctr" eaLnBrk="1" hangingPunct="1">
              <a:defRPr sz="14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r" eaLnBrk="1" hangingPunct="1">
              <a:defRPr sz="1400"/>
            </a:lvl1pPr>
          </a:lstStyle>
          <a:p>
            <a:fld id="{D0280659-A7B4-400E-A35D-723672D2ED40}" type="slidenum">
              <a:rPr lang="ru-RU" altLang="ru-RU"/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35" y="-26035"/>
            <a:ext cx="9143365" cy="647700"/>
          </a:xfrm>
        </p:spPr>
        <p:txBody>
          <a:bodyPr/>
          <a:lstStyle/>
          <a:p>
            <a:pPr eaLnBrk="1" hangingPunct="1"/>
            <a:r>
              <a:rPr lang="ru-RU" altLang="ru-RU" sz="2000" b="1" dirty="0" smtClean="0">
                <a:latin typeface="Times New Roman" panose="02020603050405020304" pitchFamily="18" charset="0"/>
              </a:rPr>
              <a:t>Карамышев Константин Юрьевич, 2 год </a:t>
            </a:r>
            <a:r>
              <a:rPr lang="ru-RU" altLang="ru-RU" sz="2000" b="1" dirty="0">
                <a:latin typeface="Times New Roman" panose="02020603050405020304" pitchFamily="18" charset="0"/>
              </a:rPr>
              <a:t>обучения 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899592" y="1124744"/>
            <a:ext cx="7200800" cy="360040"/>
          </a:xfrm>
        </p:spPr>
        <p:txBody>
          <a:bodyPr/>
          <a:lstStyle/>
          <a:p>
            <a:pPr algn="just" eaLnBrk="1" hangingPunct="1">
              <a:lnSpc>
                <a:spcPct val="90000"/>
              </a:lnSpc>
              <a:defRPr/>
            </a:pPr>
            <a:r>
              <a:rPr lang="ru-RU" sz="2000" b="1" kern="1200" dirty="0" smtClean="0">
                <a:latin typeface="Times New Roman" panose="02020603050405020304" pitchFamily="18" charset="0"/>
              </a:rPr>
              <a:t>Специальность:</a:t>
            </a:r>
            <a:r>
              <a:rPr lang="ru-RU" sz="2000" b="1" dirty="0" smtClean="0">
                <a:latin typeface="Times New Roman" panose="02020603050405020304" pitchFamily="18" charset="0"/>
              </a:rPr>
              <a:t> </a:t>
            </a:r>
            <a:r>
              <a:rPr lang="ru-RU" sz="2000" b="1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1.3.8. Физика </a:t>
            </a:r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</a:rPr>
              <a:t>конденсированного состояния</a:t>
            </a:r>
          </a:p>
        </p:txBody>
      </p:sp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18415" y="692785"/>
            <a:ext cx="8915400" cy="3600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ru-RU" altLang="ru-RU" sz="2000" b="1" dirty="0">
                <a:latin typeface="Times New Roman" panose="02020603050405020304" pitchFamily="18" charset="0"/>
              </a:rPr>
              <a:t>Научный </a:t>
            </a:r>
            <a:r>
              <a:rPr lang="ru-RU" altLang="ru-RU" sz="2000" b="1" dirty="0" smtClean="0">
                <a:latin typeface="Times New Roman" panose="02020603050405020304" pitchFamily="18" charset="0"/>
              </a:rPr>
              <a:t>руководитель:</a:t>
            </a:r>
            <a:r>
              <a:rPr lang="ru-RU" altLang="ru-RU" sz="2000" dirty="0" smtClean="0">
                <a:latin typeface="Times New Roman" panose="02020603050405020304" pitchFamily="18" charset="0"/>
              </a:rPr>
              <a:t> </a:t>
            </a:r>
            <a:r>
              <a:rPr lang="ru-RU" altLang="ru-RU" sz="2000" b="1" dirty="0">
                <a:solidFill>
                  <a:schemeClr val="tx1"/>
                </a:solidFill>
                <a:latin typeface="Times New Roman" panose="02020603050405020304" pitchFamily="18" charset="0"/>
              </a:rPr>
              <a:t>д.т.н. Дегтярев Михаил Васильевич</a:t>
            </a:r>
          </a:p>
        </p:txBody>
      </p:sp>
      <p:sp>
        <p:nvSpPr>
          <p:cNvPr id="7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/>
          <a:p>
            <a:fld id="{FF9AC15E-FCD1-4167-800F-1DB8497ABFCE}" type="slidenum">
              <a:rPr lang="ru-RU" sz="2000" smtClean="0">
                <a:solidFill>
                  <a:srgbClr val="FF0000"/>
                </a:solidFill>
              </a:rPr>
              <a:t>1</a:t>
            </a:fld>
            <a:endParaRPr lang="ru-RU" sz="2000" dirty="0">
              <a:solidFill>
                <a:srgbClr val="FF0000"/>
              </a:solidFill>
            </a:endParaRP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95344" y="1556698"/>
            <a:ext cx="8809295" cy="3887951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marL="457200" algn="just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</a:pPr>
            <a:r>
              <a:rPr lang="ru-RU" sz="2000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Сданные на настоящий момент кандидатские экзамены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(с оценкой):</a:t>
            </a:r>
          </a:p>
          <a:p>
            <a:pPr marL="742950" indent="-28575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altLang="en-US" sz="1600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Философия</a:t>
            </a:r>
            <a:r>
              <a:rPr lang="en-US" altLang="ru-RU" sz="1600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– </a:t>
            </a:r>
            <a:r>
              <a:rPr lang="en-US" altLang="en-US" sz="1600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оценка</a:t>
            </a:r>
            <a:r>
              <a:rPr lang="en-US" altLang="ru-RU" sz="1600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5</a:t>
            </a:r>
            <a:r>
              <a:rPr lang="en-US" altLang="ru-RU" sz="1600" dirty="0" smtClean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  <a:endParaRPr lang="ru-RU" altLang="ru-RU" sz="1600" dirty="0" smtClean="0">
              <a:solidFill>
                <a:schemeClr val="tx1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indent="-28575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altLang="ru-RU" sz="16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Английский – оценка: </a:t>
            </a:r>
            <a:r>
              <a:rPr lang="en-US" altLang="ru-RU" sz="16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5</a:t>
            </a:r>
            <a:r>
              <a:rPr lang="ru-RU" altLang="ru-RU" sz="16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  <a:endParaRPr lang="en-US" altLang="ru-RU" sz="1600" dirty="0">
              <a:solidFill>
                <a:schemeClr val="tx1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indent="-28575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altLang="en-US" sz="1600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Педагогика</a:t>
            </a:r>
            <a:r>
              <a:rPr lang="en-US" altLang="ru-RU" sz="1600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– </a:t>
            </a:r>
            <a:r>
              <a:rPr lang="en-US" altLang="en-US" sz="1600" dirty="0" err="1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зачет</a:t>
            </a:r>
            <a:r>
              <a:rPr lang="en-US" altLang="ru-RU" sz="1600" dirty="0" smtClean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ru-RU" altLang="ru-RU" sz="1600" dirty="0" smtClean="0">
              <a:solidFill>
                <a:schemeClr val="tx1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indent="-28575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ru-RU" altLang="ru-RU" sz="16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indent="-28575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ru-RU" altLang="ru-RU" sz="1600" dirty="0" smtClean="0">
              <a:solidFill>
                <a:schemeClr val="tx1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ru-RU" altLang="en-US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Тема исследования - </a:t>
            </a:r>
            <a:r>
              <a:rPr lang="en-US" altLang="en-US" b="1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Влияние</a:t>
            </a:r>
            <a:r>
              <a:rPr lang="en-US" altLang="ru-RU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легирования</a:t>
            </a:r>
            <a:r>
              <a:rPr lang="en-US" alt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en-US" alt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температуры</a:t>
            </a:r>
            <a:r>
              <a:rPr lang="en-US" alt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деформации</a:t>
            </a:r>
            <a:r>
              <a:rPr lang="en-US" alt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</a:t>
            </a:r>
            <a:r>
              <a:rPr lang="en-US" alt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altLang="en-US" b="1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термическую</a:t>
            </a:r>
            <a:r>
              <a:rPr lang="en-US" altLang="ru-RU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стабильность</a:t>
            </a:r>
            <a:r>
              <a:rPr lang="en-US" altLang="ru-RU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субмикрокристаллической</a:t>
            </a:r>
            <a:r>
              <a:rPr lang="en-US" alt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структуры</a:t>
            </a:r>
            <a:r>
              <a:rPr lang="en-US" alt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altLang="en-US" b="1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никеля</a:t>
            </a:r>
            <a:r>
              <a:rPr lang="en-US" alt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45720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endParaRPr lang="en-US" altLang="ru-RU" sz="1600" dirty="0">
              <a:solidFill>
                <a:schemeClr val="tx1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7"/>
          <p:cNvSpPr>
            <a:spLocks noChangeArrowheads="1"/>
          </p:cNvSpPr>
          <p:nvPr/>
        </p:nvSpPr>
        <p:spPr bwMode="auto">
          <a:xfrm>
            <a:off x="142240" y="780415"/>
            <a:ext cx="8283575" cy="5527675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>
              <a:lnSpc>
                <a:spcPct val="80000"/>
              </a:lnSpc>
              <a:spcBef>
                <a:spcPts val="1200"/>
              </a:spcBef>
              <a:spcAft>
                <a:spcPts val="0"/>
              </a:spcAft>
            </a:pPr>
            <a:r>
              <a:rPr lang="en-US" altLang="en-US" sz="2000" b="1" i="1" dirty="0">
                <a:latin typeface="Times New Roman" panose="02020603050405020304" pitchFamily="18" charset="0"/>
              </a:rPr>
              <a:t>Публикации</a:t>
            </a:r>
            <a:r>
              <a:rPr lang="en-US" altLang="ru-RU" sz="2000" b="1" i="1" dirty="0">
                <a:latin typeface="Times New Roman" panose="02020603050405020304" pitchFamily="18" charset="0"/>
              </a:rPr>
              <a:t> (</a:t>
            </a:r>
            <a:r>
              <a:rPr lang="en-US" altLang="en-US" sz="2000" b="1" i="1" dirty="0">
                <a:latin typeface="Times New Roman" panose="02020603050405020304" pitchFamily="18" charset="0"/>
              </a:rPr>
              <a:t>тезисы</a:t>
            </a:r>
            <a:r>
              <a:rPr lang="en-US" altLang="ru-RU" sz="2000" b="1" i="1" dirty="0">
                <a:latin typeface="Times New Roman" panose="02020603050405020304" pitchFamily="18" charset="0"/>
              </a:rPr>
              <a:t>, </a:t>
            </a:r>
            <a:r>
              <a:rPr lang="en-US" altLang="en-US" sz="2000" b="1" i="1" dirty="0">
                <a:latin typeface="Times New Roman" panose="02020603050405020304" pitchFamily="18" charset="0"/>
              </a:rPr>
              <a:t>статьи</a:t>
            </a:r>
            <a:r>
              <a:rPr lang="en-US" altLang="ru-RU" sz="2000" b="1" i="1" dirty="0">
                <a:latin typeface="Times New Roman" panose="02020603050405020304" pitchFamily="18" charset="0"/>
              </a:rPr>
              <a:t>, </a:t>
            </a:r>
            <a:r>
              <a:rPr lang="en-US" altLang="en-US" sz="2000" b="1" i="1" dirty="0">
                <a:latin typeface="Times New Roman" panose="02020603050405020304" pitchFamily="18" charset="0"/>
              </a:rPr>
              <a:t>для</a:t>
            </a:r>
            <a:r>
              <a:rPr lang="en-US" altLang="ru-RU" sz="2000" b="1" i="1" dirty="0">
                <a:latin typeface="Times New Roman" panose="02020603050405020304" pitchFamily="18" charset="0"/>
              </a:rPr>
              <a:t> </a:t>
            </a:r>
            <a:r>
              <a:rPr lang="en-US" altLang="en-US" sz="2000" b="1" i="1" dirty="0">
                <a:latin typeface="Times New Roman" panose="02020603050405020304" pitchFamily="18" charset="0"/>
              </a:rPr>
              <a:t>технических</a:t>
            </a:r>
            <a:r>
              <a:rPr lang="en-US" altLang="ru-RU" sz="2000" b="1" i="1" dirty="0">
                <a:latin typeface="Times New Roman" panose="02020603050405020304" pitchFamily="18" charset="0"/>
              </a:rPr>
              <a:t> </a:t>
            </a:r>
            <a:r>
              <a:rPr lang="en-US" altLang="en-US" sz="2000" b="1" i="1" dirty="0">
                <a:latin typeface="Times New Roman" panose="02020603050405020304" pitchFamily="18" charset="0"/>
              </a:rPr>
              <a:t>наук</a:t>
            </a:r>
            <a:r>
              <a:rPr lang="en-US" altLang="ru-RU" sz="2000" b="1" i="1" dirty="0">
                <a:latin typeface="Times New Roman" panose="02020603050405020304" pitchFamily="18" charset="0"/>
              </a:rPr>
              <a:t> </a:t>
            </a:r>
            <a:r>
              <a:rPr lang="en-US" altLang="en-US" sz="2000" b="1" i="1" dirty="0">
                <a:latin typeface="Times New Roman" panose="02020603050405020304" pitchFamily="18" charset="0"/>
              </a:rPr>
              <a:t>акты</a:t>
            </a:r>
            <a:r>
              <a:rPr lang="en-US" altLang="ru-RU" sz="2000" b="1" i="1" dirty="0">
                <a:latin typeface="Times New Roman" panose="02020603050405020304" pitchFamily="18" charset="0"/>
              </a:rPr>
              <a:t> </a:t>
            </a:r>
            <a:r>
              <a:rPr lang="en-US" altLang="en-US" sz="2000" b="1" i="1" dirty="0">
                <a:latin typeface="Times New Roman" panose="02020603050405020304" pitchFamily="18" charset="0"/>
              </a:rPr>
              <a:t>внедрения</a:t>
            </a:r>
            <a:r>
              <a:rPr lang="en-US" altLang="ru-RU" sz="2000" b="1" i="1" dirty="0">
                <a:latin typeface="Times New Roman" panose="02020603050405020304" pitchFamily="18" charset="0"/>
              </a:rPr>
              <a:t>) </a:t>
            </a:r>
            <a:r>
              <a:rPr lang="en-US" altLang="en-US" sz="2000" b="1" i="1" dirty="0">
                <a:latin typeface="Times New Roman" panose="02020603050405020304" pitchFamily="18" charset="0"/>
              </a:rPr>
              <a:t>по</a:t>
            </a:r>
            <a:r>
              <a:rPr lang="en-US" altLang="ru-RU" sz="2000" b="1" i="1" dirty="0">
                <a:latin typeface="Times New Roman" panose="02020603050405020304" pitchFamily="18" charset="0"/>
              </a:rPr>
              <a:t> </a:t>
            </a:r>
            <a:r>
              <a:rPr lang="en-US" altLang="en-US" sz="2000" b="1" i="1" dirty="0">
                <a:latin typeface="Times New Roman" panose="02020603050405020304" pitchFamily="18" charset="0"/>
              </a:rPr>
              <a:t>результатам</a:t>
            </a:r>
            <a:r>
              <a:rPr lang="en-US" altLang="ru-RU" sz="2000" b="1" i="1" dirty="0">
                <a:latin typeface="Times New Roman" panose="02020603050405020304" pitchFamily="18" charset="0"/>
              </a:rPr>
              <a:t> </a:t>
            </a:r>
            <a:r>
              <a:rPr lang="en-US" altLang="en-US" sz="2000" b="1" i="1" dirty="0">
                <a:latin typeface="Times New Roman" panose="02020603050405020304" pitchFamily="18" charset="0"/>
              </a:rPr>
              <a:t>исследования</a:t>
            </a:r>
            <a:r>
              <a:rPr lang="en-US" altLang="ru-RU" sz="2000" b="1" i="1" dirty="0">
                <a:latin typeface="Times New Roman" panose="02020603050405020304" pitchFamily="18" charset="0"/>
              </a:rPr>
              <a:t> </a:t>
            </a:r>
            <a:r>
              <a:rPr lang="en-US" altLang="en-US" sz="2000" b="1" i="1" dirty="0">
                <a:latin typeface="Times New Roman" panose="02020603050405020304" pitchFamily="18" charset="0"/>
              </a:rPr>
              <a:t>за</a:t>
            </a:r>
            <a:r>
              <a:rPr lang="en-US" altLang="ru-RU" sz="2000" b="1" i="1" dirty="0">
                <a:latin typeface="Times New Roman" panose="02020603050405020304" pitchFamily="18" charset="0"/>
              </a:rPr>
              <a:t> </a:t>
            </a:r>
            <a:r>
              <a:rPr lang="en-US" altLang="en-US" sz="2000" b="1" i="1" dirty="0">
                <a:latin typeface="Times New Roman" panose="02020603050405020304" pitchFamily="18" charset="0"/>
              </a:rPr>
              <a:t>все</a:t>
            </a:r>
            <a:r>
              <a:rPr lang="en-US" altLang="ru-RU" sz="2000" b="1" i="1" dirty="0">
                <a:latin typeface="Times New Roman" panose="02020603050405020304" pitchFamily="18" charset="0"/>
              </a:rPr>
              <a:t> </a:t>
            </a:r>
            <a:r>
              <a:rPr lang="en-US" altLang="en-US" sz="2000" b="1" i="1" dirty="0">
                <a:latin typeface="Times New Roman" panose="02020603050405020304" pitchFamily="18" charset="0"/>
              </a:rPr>
              <a:t>время</a:t>
            </a:r>
            <a:r>
              <a:rPr lang="en-US" altLang="ru-RU" sz="2000" b="1" i="1" dirty="0">
                <a:latin typeface="Times New Roman" panose="02020603050405020304" pitchFamily="18" charset="0"/>
              </a:rPr>
              <a:t> </a:t>
            </a:r>
            <a:r>
              <a:rPr lang="en-US" altLang="en-US" sz="2000" b="1" i="1" dirty="0">
                <a:latin typeface="Times New Roman" panose="02020603050405020304" pitchFamily="18" charset="0"/>
              </a:rPr>
              <a:t>обучения</a:t>
            </a:r>
            <a:r>
              <a:rPr lang="en-US" altLang="ru-RU" sz="2000" b="1" i="1" dirty="0">
                <a:latin typeface="Times New Roman" panose="02020603050405020304" pitchFamily="18" charset="0"/>
              </a:rPr>
              <a:t> </a:t>
            </a:r>
            <a:r>
              <a:rPr lang="en-US" altLang="en-US" sz="2000" b="1" i="1" dirty="0">
                <a:latin typeface="Times New Roman" panose="02020603050405020304" pitchFamily="18" charset="0"/>
              </a:rPr>
              <a:t>в</a:t>
            </a:r>
            <a:r>
              <a:rPr lang="en-US" altLang="ru-RU" sz="2000" b="1" i="1" dirty="0">
                <a:latin typeface="Times New Roman" panose="02020603050405020304" pitchFamily="18" charset="0"/>
              </a:rPr>
              <a:t> </a:t>
            </a:r>
            <a:r>
              <a:rPr lang="en-US" altLang="en-US" sz="2000" b="1" i="1" dirty="0">
                <a:latin typeface="Times New Roman" panose="02020603050405020304" pitchFamily="18" charset="0"/>
              </a:rPr>
              <a:t>аспирантуре</a:t>
            </a:r>
            <a:r>
              <a:rPr lang="en-US" altLang="ru-RU" sz="2000" b="1" i="1" dirty="0">
                <a:latin typeface="Times New Roman" panose="02020603050405020304" pitchFamily="18" charset="0"/>
              </a:rPr>
              <a:t>: </a:t>
            </a:r>
            <a:endParaRPr lang="ru-RU" altLang="ru-RU" sz="1600" dirty="0" smtClean="0">
              <a:latin typeface="Times New Roman" panose="02020603050405020304" pitchFamily="18" charset="0"/>
            </a:endParaRPr>
          </a:p>
          <a:p>
            <a:pPr>
              <a:lnSpc>
                <a:spcPct val="80000"/>
              </a:lnSpc>
              <a:spcBef>
                <a:spcPts val="1200"/>
              </a:spcBef>
              <a:spcAft>
                <a:spcPts val="0"/>
              </a:spcAft>
            </a:pPr>
            <a:r>
              <a:rPr lang="en-US" altLang="ru-RU" sz="1600" dirty="0" smtClean="0">
                <a:latin typeface="Times New Roman" panose="02020603050405020304" pitchFamily="18" charset="0"/>
              </a:rPr>
              <a:t>[1]. </a:t>
            </a:r>
            <a:r>
              <a:rPr lang="ru-RU" altLang="ru-RU" sz="1600" dirty="0">
                <a:latin typeface="Times New Roman" panose="02020603050405020304" pitchFamily="18" charset="0"/>
              </a:rPr>
              <a:t>Исследование методом дифференциальной сканирующей калориметрии релаксационных процессов в никеле, деформированном сдвигом под давлением при 20 и 150</a:t>
            </a:r>
            <a:r>
              <a:rPr lang="ru-RU" alt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℃ // </a:t>
            </a:r>
            <a:r>
              <a:rPr lang="en-US" alt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Physics of Metals and Metallography. – </a:t>
            </a:r>
            <a:r>
              <a:rPr lang="en-US" altLang="ru-RU" sz="1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2025</a:t>
            </a:r>
            <a:r>
              <a:rPr lang="en-US" alt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altLang="ru-RU" sz="1600" dirty="0">
              <a:latin typeface="Times New Roman" panose="02020603050405020304" pitchFamily="18" charset="0"/>
            </a:endParaRPr>
          </a:p>
          <a:p>
            <a:pPr>
              <a:lnSpc>
                <a:spcPct val="80000"/>
              </a:lnSpc>
              <a:spcBef>
                <a:spcPts val="1200"/>
              </a:spcBef>
              <a:spcAft>
                <a:spcPts val="0"/>
              </a:spcAft>
            </a:pPr>
            <a:r>
              <a:rPr lang="en-US" altLang="ru-RU" sz="1600" dirty="0" smtClean="0">
                <a:latin typeface="Times New Roman" panose="02020603050405020304" pitchFamily="18" charset="0"/>
              </a:rPr>
              <a:t>[</a:t>
            </a:r>
            <a:r>
              <a:rPr lang="en-US" altLang="ru-RU" sz="1600" dirty="0">
                <a:latin typeface="Times New Roman" panose="02020603050405020304" pitchFamily="18" charset="0"/>
              </a:rPr>
              <a:t>2</a:t>
            </a:r>
            <a:r>
              <a:rPr lang="en-US" altLang="ru-RU" sz="1600" dirty="0" smtClean="0">
                <a:latin typeface="Times New Roman" panose="02020603050405020304" pitchFamily="18" charset="0"/>
              </a:rPr>
              <a:t>]. </a:t>
            </a:r>
            <a:r>
              <a:rPr lang="en-US" altLang="en-US" sz="1600" dirty="0">
                <a:latin typeface="Times New Roman" panose="02020603050405020304" pitchFamily="18" charset="0"/>
              </a:rPr>
              <a:t>Применение</a:t>
            </a:r>
            <a:r>
              <a:rPr lang="en-US" altLang="ru-RU" sz="1600" dirty="0">
                <a:latin typeface="Times New Roman" panose="02020603050405020304" pitchFamily="18" charset="0"/>
              </a:rPr>
              <a:t> </a:t>
            </a:r>
            <a:r>
              <a:rPr lang="en-US" altLang="en-US" sz="1600" dirty="0">
                <a:latin typeface="Times New Roman" panose="02020603050405020304" pitchFamily="18" charset="0"/>
              </a:rPr>
              <a:t>дифференциальной</a:t>
            </a:r>
            <a:r>
              <a:rPr lang="en-US" altLang="ru-RU" sz="1600" dirty="0">
                <a:latin typeface="Times New Roman" panose="02020603050405020304" pitchFamily="18" charset="0"/>
              </a:rPr>
              <a:t> </a:t>
            </a:r>
            <a:r>
              <a:rPr lang="en-US" altLang="en-US" sz="1600" dirty="0">
                <a:latin typeface="Times New Roman" panose="02020603050405020304" pitchFamily="18" charset="0"/>
              </a:rPr>
              <a:t>сканирующей</a:t>
            </a:r>
            <a:r>
              <a:rPr lang="en-US" altLang="ru-RU" sz="1600" dirty="0">
                <a:latin typeface="Times New Roman" panose="02020603050405020304" pitchFamily="18" charset="0"/>
              </a:rPr>
              <a:t> </a:t>
            </a:r>
            <a:r>
              <a:rPr lang="en-US" altLang="en-US" sz="1600" dirty="0">
                <a:latin typeface="Times New Roman" panose="02020603050405020304" pitchFamily="18" charset="0"/>
              </a:rPr>
              <a:t>калориметрии</a:t>
            </a:r>
            <a:r>
              <a:rPr lang="en-US" altLang="ru-RU" sz="1600" dirty="0">
                <a:latin typeface="Times New Roman" panose="02020603050405020304" pitchFamily="18" charset="0"/>
              </a:rPr>
              <a:t> </a:t>
            </a:r>
            <a:r>
              <a:rPr lang="en-US" altLang="en-US" sz="1600" dirty="0">
                <a:latin typeface="Times New Roman" panose="02020603050405020304" pitchFamily="18" charset="0"/>
              </a:rPr>
              <a:t>к</a:t>
            </a:r>
            <a:r>
              <a:rPr lang="en-US" altLang="ru-RU" sz="1600" dirty="0">
                <a:latin typeface="Times New Roman" panose="02020603050405020304" pitchFamily="18" charset="0"/>
              </a:rPr>
              <a:t> </a:t>
            </a:r>
            <a:r>
              <a:rPr lang="en-US" altLang="en-US" sz="1600" dirty="0">
                <a:latin typeface="Times New Roman" panose="02020603050405020304" pitchFamily="18" charset="0"/>
              </a:rPr>
              <a:t>исследованию</a:t>
            </a:r>
            <a:r>
              <a:rPr lang="en-US" altLang="ru-RU" sz="1600" dirty="0">
                <a:latin typeface="Times New Roman" panose="02020603050405020304" pitchFamily="18" charset="0"/>
              </a:rPr>
              <a:t> </a:t>
            </a:r>
            <a:r>
              <a:rPr lang="en-US" altLang="en-US" sz="1600" dirty="0">
                <a:latin typeface="Times New Roman" panose="02020603050405020304" pitchFamily="18" charset="0"/>
              </a:rPr>
              <a:t>релаксационных</a:t>
            </a:r>
            <a:r>
              <a:rPr lang="en-US" altLang="ru-RU" sz="1600" dirty="0">
                <a:latin typeface="Times New Roman" panose="02020603050405020304" pitchFamily="18" charset="0"/>
              </a:rPr>
              <a:t> </a:t>
            </a:r>
            <a:r>
              <a:rPr lang="en-US" altLang="en-US" sz="1600" dirty="0">
                <a:latin typeface="Times New Roman" panose="02020603050405020304" pitchFamily="18" charset="0"/>
              </a:rPr>
              <a:t>процессов</a:t>
            </a:r>
            <a:r>
              <a:rPr lang="en-US" altLang="ru-RU" sz="1600" dirty="0">
                <a:latin typeface="Times New Roman" panose="02020603050405020304" pitchFamily="18" charset="0"/>
              </a:rPr>
              <a:t> </a:t>
            </a:r>
            <a:r>
              <a:rPr lang="en-US" altLang="en-US" sz="1600" dirty="0">
                <a:latin typeface="Times New Roman" panose="02020603050405020304" pitchFamily="18" charset="0"/>
              </a:rPr>
              <a:t>в</a:t>
            </a:r>
            <a:r>
              <a:rPr lang="en-US" altLang="ru-RU" sz="1600" dirty="0">
                <a:latin typeface="Times New Roman" panose="02020603050405020304" pitchFamily="18" charset="0"/>
              </a:rPr>
              <a:t> </a:t>
            </a:r>
            <a:r>
              <a:rPr lang="en-US" altLang="en-US" sz="1600" dirty="0">
                <a:latin typeface="Times New Roman" panose="02020603050405020304" pitchFamily="18" charset="0"/>
              </a:rPr>
              <a:t>никеле</a:t>
            </a:r>
            <a:r>
              <a:rPr lang="en-US" altLang="ru-RU" sz="1600" dirty="0">
                <a:latin typeface="Times New Roman" panose="02020603050405020304" pitchFamily="18" charset="0"/>
              </a:rPr>
              <a:t>, </a:t>
            </a:r>
            <a:r>
              <a:rPr lang="en-US" altLang="en-US" sz="1600" dirty="0">
                <a:latin typeface="Times New Roman" panose="02020603050405020304" pitchFamily="18" charset="0"/>
              </a:rPr>
              <a:t>деформированном</a:t>
            </a:r>
            <a:r>
              <a:rPr lang="en-US" altLang="ru-RU" sz="1600" dirty="0">
                <a:latin typeface="Times New Roman" panose="02020603050405020304" pitchFamily="18" charset="0"/>
              </a:rPr>
              <a:t> </a:t>
            </a:r>
            <a:r>
              <a:rPr lang="en-US" altLang="en-US" sz="1600" dirty="0">
                <a:latin typeface="Times New Roman" panose="02020603050405020304" pitchFamily="18" charset="0"/>
              </a:rPr>
              <a:t>сдвигом</a:t>
            </a:r>
            <a:r>
              <a:rPr lang="en-US" altLang="ru-RU" sz="1600" dirty="0">
                <a:latin typeface="Times New Roman" panose="02020603050405020304" pitchFamily="18" charset="0"/>
              </a:rPr>
              <a:t> </a:t>
            </a:r>
            <a:r>
              <a:rPr lang="en-US" altLang="en-US" sz="1600" dirty="0">
                <a:latin typeface="Times New Roman" panose="02020603050405020304" pitchFamily="18" charset="0"/>
              </a:rPr>
              <a:t>под</a:t>
            </a:r>
            <a:r>
              <a:rPr lang="en-US" altLang="ru-RU" sz="1600" dirty="0">
                <a:latin typeface="Times New Roman" panose="02020603050405020304" pitchFamily="18" charset="0"/>
              </a:rPr>
              <a:t> </a:t>
            </a:r>
            <a:r>
              <a:rPr lang="en-US" altLang="en-US" sz="1600" dirty="0">
                <a:latin typeface="Times New Roman" panose="02020603050405020304" pitchFamily="18" charset="0"/>
              </a:rPr>
              <a:t>давлением</a:t>
            </a:r>
            <a:r>
              <a:rPr lang="en-US" altLang="ru-RU" sz="1600" dirty="0">
                <a:latin typeface="Times New Roman" panose="02020603050405020304" pitchFamily="18" charset="0"/>
              </a:rPr>
              <a:t> </a:t>
            </a:r>
            <a:r>
              <a:rPr lang="en-US" altLang="en-US" sz="1600" dirty="0">
                <a:latin typeface="Times New Roman" panose="02020603050405020304" pitchFamily="18" charset="0"/>
              </a:rPr>
              <a:t>при</a:t>
            </a:r>
            <a:r>
              <a:rPr lang="en-US" altLang="ru-RU" sz="1600" dirty="0">
                <a:latin typeface="Times New Roman" panose="02020603050405020304" pitchFamily="18" charset="0"/>
              </a:rPr>
              <a:t> 20 </a:t>
            </a:r>
            <a:r>
              <a:rPr lang="en-US" altLang="en-US" sz="1600" dirty="0">
                <a:latin typeface="Times New Roman" panose="02020603050405020304" pitchFamily="18" charset="0"/>
              </a:rPr>
              <a:t>и</a:t>
            </a:r>
            <a:r>
              <a:rPr lang="en-US" altLang="ru-RU" sz="1600" dirty="0">
                <a:latin typeface="Times New Roman" panose="02020603050405020304" pitchFamily="18" charset="0"/>
              </a:rPr>
              <a:t> 150 </a:t>
            </a:r>
            <a:r>
              <a:rPr lang="" altLang="en-US" sz="1600" dirty="0">
                <a:latin typeface="Times New Roman" panose="02020603050405020304" pitchFamily="18" charset="0"/>
              </a:rPr>
              <a:t>°</a:t>
            </a:r>
            <a:r>
              <a:rPr lang="en-US" altLang="en-US" sz="1600" dirty="0">
                <a:latin typeface="Times New Roman" panose="02020603050405020304" pitchFamily="18" charset="0"/>
              </a:rPr>
              <a:t>С</a:t>
            </a:r>
            <a:r>
              <a:rPr lang="en-US" altLang="ru-RU" sz="1600" dirty="0">
                <a:latin typeface="Times New Roman" panose="02020603050405020304" pitchFamily="18" charset="0"/>
              </a:rPr>
              <a:t> / </a:t>
            </a:r>
            <a:r>
              <a:rPr lang="en-US" altLang="en-US" sz="1600" dirty="0">
                <a:latin typeface="Times New Roman" panose="02020603050405020304" pitchFamily="18" charset="0"/>
              </a:rPr>
              <a:t>К</a:t>
            </a:r>
            <a:r>
              <a:rPr lang="en-US" altLang="ru-RU" sz="1600" dirty="0">
                <a:latin typeface="Times New Roman" panose="02020603050405020304" pitchFamily="18" charset="0"/>
              </a:rPr>
              <a:t>.</a:t>
            </a:r>
            <a:r>
              <a:rPr lang="en-US" altLang="en-US" sz="1600" dirty="0">
                <a:latin typeface="Times New Roman" panose="02020603050405020304" pitchFamily="18" charset="0"/>
              </a:rPr>
              <a:t>Ю</a:t>
            </a:r>
            <a:r>
              <a:rPr lang="en-US" altLang="ru-RU" sz="1600" dirty="0">
                <a:latin typeface="Times New Roman" panose="02020603050405020304" pitchFamily="18" charset="0"/>
              </a:rPr>
              <a:t>. </a:t>
            </a:r>
            <a:r>
              <a:rPr lang="en-US" altLang="en-US" sz="1600" dirty="0">
                <a:latin typeface="Times New Roman" panose="02020603050405020304" pitchFamily="18" charset="0"/>
              </a:rPr>
              <a:t>Карамышев</a:t>
            </a:r>
            <a:r>
              <a:rPr lang="en-US" altLang="ru-RU" sz="1600" dirty="0">
                <a:latin typeface="Times New Roman" panose="02020603050405020304" pitchFamily="18" charset="0"/>
              </a:rPr>
              <a:t>, </a:t>
            </a:r>
            <a:r>
              <a:rPr lang="en-US" altLang="en-US" sz="1600" dirty="0">
                <a:latin typeface="Times New Roman" panose="02020603050405020304" pitchFamily="18" charset="0"/>
              </a:rPr>
              <a:t>Т</a:t>
            </a:r>
            <a:r>
              <a:rPr lang="en-US" altLang="ru-RU" sz="1600" dirty="0">
                <a:latin typeface="Times New Roman" panose="02020603050405020304" pitchFamily="18" charset="0"/>
              </a:rPr>
              <a:t>.</a:t>
            </a:r>
            <a:r>
              <a:rPr lang="en-US" altLang="en-US" sz="1600" dirty="0">
                <a:latin typeface="Times New Roman" panose="02020603050405020304" pitchFamily="18" charset="0"/>
              </a:rPr>
              <a:t>И</a:t>
            </a:r>
            <a:r>
              <a:rPr lang="en-US" altLang="ru-RU" sz="1600" dirty="0">
                <a:latin typeface="Times New Roman" panose="02020603050405020304" pitchFamily="18" charset="0"/>
              </a:rPr>
              <a:t>. </a:t>
            </a:r>
            <a:r>
              <a:rPr lang="en-US" altLang="en-US" sz="1600" dirty="0">
                <a:latin typeface="Times New Roman" panose="02020603050405020304" pitchFamily="18" charset="0"/>
              </a:rPr>
              <a:t>Чащухина</a:t>
            </a:r>
            <a:r>
              <a:rPr lang="en-US" altLang="ru-RU" sz="1600" dirty="0">
                <a:latin typeface="Times New Roman" panose="02020603050405020304" pitchFamily="18" charset="0"/>
              </a:rPr>
              <a:t>, </a:t>
            </a:r>
            <a:r>
              <a:rPr lang="en-US" altLang="en-US" sz="1600" dirty="0">
                <a:latin typeface="Times New Roman" panose="02020603050405020304" pitchFamily="18" charset="0"/>
              </a:rPr>
              <a:t>Л</a:t>
            </a:r>
            <a:r>
              <a:rPr lang="en-US" altLang="ru-RU" sz="1600" dirty="0">
                <a:latin typeface="Times New Roman" panose="02020603050405020304" pitchFamily="18" charset="0"/>
              </a:rPr>
              <a:t>.</a:t>
            </a:r>
            <a:r>
              <a:rPr lang="en-US" altLang="en-US" sz="1600" dirty="0">
                <a:latin typeface="Times New Roman" panose="02020603050405020304" pitchFamily="18" charset="0"/>
              </a:rPr>
              <a:t>М</a:t>
            </a:r>
            <a:r>
              <a:rPr lang="en-US" altLang="ru-RU" sz="1600" dirty="0">
                <a:latin typeface="Times New Roman" panose="02020603050405020304" pitchFamily="18" charset="0"/>
              </a:rPr>
              <a:t>. </a:t>
            </a:r>
            <a:r>
              <a:rPr lang="en-US" altLang="en-US" sz="1600" dirty="0">
                <a:latin typeface="Times New Roman" panose="02020603050405020304" pitchFamily="18" charset="0"/>
              </a:rPr>
              <a:t>Воронова</a:t>
            </a:r>
            <a:r>
              <a:rPr lang="en-US" altLang="ru-RU" sz="1600" dirty="0">
                <a:latin typeface="Times New Roman" panose="02020603050405020304" pitchFamily="18" charset="0"/>
              </a:rPr>
              <a:t>, </a:t>
            </a:r>
            <a:r>
              <a:rPr lang="en-US" altLang="en-US" sz="1600" dirty="0">
                <a:latin typeface="Times New Roman" panose="02020603050405020304" pitchFamily="18" charset="0"/>
              </a:rPr>
              <a:t>М</a:t>
            </a:r>
            <a:r>
              <a:rPr lang="en-US" altLang="ru-RU" sz="1600" dirty="0">
                <a:latin typeface="Times New Roman" panose="02020603050405020304" pitchFamily="18" charset="0"/>
              </a:rPr>
              <a:t>.</a:t>
            </a:r>
            <a:r>
              <a:rPr lang="en-US" altLang="en-US" sz="1600" dirty="0">
                <a:latin typeface="Times New Roman" panose="02020603050405020304" pitchFamily="18" charset="0"/>
              </a:rPr>
              <a:t>В</a:t>
            </a:r>
            <a:r>
              <a:rPr lang="en-US" altLang="ru-RU" sz="1600" dirty="0">
                <a:latin typeface="Times New Roman" panose="02020603050405020304" pitchFamily="18" charset="0"/>
              </a:rPr>
              <a:t>. </a:t>
            </a:r>
            <a:r>
              <a:rPr lang="en-US" altLang="en-US" sz="1600" dirty="0">
                <a:latin typeface="Times New Roman" panose="02020603050405020304" pitchFamily="18" charset="0"/>
              </a:rPr>
              <a:t>Дегтярев</a:t>
            </a:r>
            <a:r>
              <a:rPr lang="en-US" altLang="ru-RU" sz="1600" dirty="0">
                <a:latin typeface="Times New Roman" panose="02020603050405020304" pitchFamily="18" charset="0"/>
              </a:rPr>
              <a:t>, </a:t>
            </a:r>
            <a:r>
              <a:rPr lang="en-US" altLang="en-US" sz="1600" dirty="0">
                <a:latin typeface="Times New Roman" panose="02020603050405020304" pitchFamily="18" charset="0"/>
              </a:rPr>
              <a:t>Н</a:t>
            </a:r>
            <a:r>
              <a:rPr lang="en-US" altLang="ru-RU" sz="1600" dirty="0">
                <a:latin typeface="Times New Roman" panose="02020603050405020304" pitchFamily="18" charset="0"/>
              </a:rPr>
              <a:t>.</a:t>
            </a:r>
            <a:r>
              <a:rPr lang="en-US" altLang="en-US" sz="1600" dirty="0">
                <a:latin typeface="Times New Roman" panose="02020603050405020304" pitchFamily="18" charset="0"/>
              </a:rPr>
              <a:t>Н</a:t>
            </a:r>
            <a:r>
              <a:rPr lang="en-US" altLang="ru-RU" sz="1600" dirty="0">
                <a:latin typeface="Times New Roman" panose="02020603050405020304" pitchFamily="18" charset="0"/>
              </a:rPr>
              <a:t>. </a:t>
            </a:r>
            <a:r>
              <a:rPr lang="en-US" altLang="en-US" sz="1600" dirty="0">
                <a:latin typeface="Times New Roman" panose="02020603050405020304" pitchFamily="18" charset="0"/>
              </a:rPr>
              <a:t>Реснина</a:t>
            </a:r>
            <a:r>
              <a:rPr lang="en-US" altLang="ru-RU" sz="1600" dirty="0">
                <a:latin typeface="Times New Roman" panose="02020603050405020304" pitchFamily="18" charset="0"/>
              </a:rPr>
              <a:t>. // XXVII </a:t>
            </a:r>
            <a:r>
              <a:rPr lang="en-US" altLang="en-US" sz="1600" dirty="0">
                <a:latin typeface="Times New Roman" panose="02020603050405020304" pitchFamily="18" charset="0"/>
              </a:rPr>
              <a:t>Уральская</a:t>
            </a:r>
            <a:r>
              <a:rPr lang="en-US" altLang="ru-RU" sz="1600" dirty="0">
                <a:latin typeface="Times New Roman" panose="02020603050405020304" pitchFamily="18" charset="0"/>
              </a:rPr>
              <a:t> </a:t>
            </a:r>
            <a:r>
              <a:rPr lang="en-US" altLang="en-US" sz="1600" dirty="0">
                <a:latin typeface="Times New Roman" panose="02020603050405020304" pitchFamily="18" charset="0"/>
              </a:rPr>
              <a:t>школа</a:t>
            </a:r>
            <a:r>
              <a:rPr lang="en-US" altLang="ru-RU" sz="1600" dirty="0">
                <a:latin typeface="Times New Roman" panose="02020603050405020304" pitchFamily="18" charset="0"/>
              </a:rPr>
              <a:t> </a:t>
            </a:r>
            <a:r>
              <a:rPr lang="en-US" altLang="en-US" sz="1600" dirty="0">
                <a:latin typeface="Times New Roman" panose="02020603050405020304" pitchFamily="18" charset="0"/>
              </a:rPr>
              <a:t>металловедов</a:t>
            </a:r>
            <a:r>
              <a:rPr lang="en-US" altLang="ru-RU" sz="1600" dirty="0">
                <a:latin typeface="Times New Roman" panose="02020603050405020304" pitchFamily="18" charset="0"/>
              </a:rPr>
              <a:t>-</a:t>
            </a:r>
            <a:r>
              <a:rPr lang="en-US" altLang="en-US" sz="1600" dirty="0">
                <a:latin typeface="Times New Roman" panose="02020603050405020304" pitchFamily="18" charset="0"/>
              </a:rPr>
              <a:t>термистов</a:t>
            </a:r>
            <a:r>
              <a:rPr lang="en-US" altLang="ru-RU" sz="1600" dirty="0">
                <a:latin typeface="Times New Roman" panose="02020603050405020304" pitchFamily="18" charset="0"/>
              </a:rPr>
              <a:t> </a:t>
            </a:r>
            <a:r>
              <a:rPr lang="" altLang="en-US" sz="1600" dirty="0">
                <a:latin typeface="Times New Roman" panose="02020603050405020304" pitchFamily="18" charset="0"/>
              </a:rPr>
              <a:t>«</a:t>
            </a:r>
            <a:r>
              <a:rPr lang="en-US" altLang="en-US" sz="1600" dirty="0">
                <a:latin typeface="Times New Roman" panose="02020603050405020304" pitchFamily="18" charset="0"/>
              </a:rPr>
              <a:t>Актуальные</a:t>
            </a:r>
            <a:r>
              <a:rPr lang="en-US" altLang="ru-RU" sz="1600" dirty="0">
                <a:latin typeface="Times New Roman" panose="02020603050405020304" pitchFamily="18" charset="0"/>
              </a:rPr>
              <a:t> </a:t>
            </a:r>
            <a:r>
              <a:rPr lang="en-US" altLang="en-US" sz="1600" dirty="0">
                <a:latin typeface="Times New Roman" panose="02020603050405020304" pitchFamily="18" charset="0"/>
              </a:rPr>
              <a:t>проблемы</a:t>
            </a:r>
            <a:r>
              <a:rPr lang="en-US" altLang="ru-RU" sz="1600" dirty="0">
                <a:latin typeface="Times New Roman" panose="02020603050405020304" pitchFamily="18" charset="0"/>
              </a:rPr>
              <a:t> </a:t>
            </a:r>
            <a:r>
              <a:rPr lang="en-US" altLang="en-US" sz="1600" dirty="0">
                <a:latin typeface="Times New Roman" panose="02020603050405020304" pitchFamily="18" charset="0"/>
              </a:rPr>
              <a:t>физического</a:t>
            </a:r>
            <a:r>
              <a:rPr lang="en-US" altLang="ru-RU" sz="1600" dirty="0">
                <a:latin typeface="Times New Roman" panose="02020603050405020304" pitchFamily="18" charset="0"/>
              </a:rPr>
              <a:t> </a:t>
            </a:r>
            <a:r>
              <a:rPr lang="en-US" altLang="en-US" sz="1600" dirty="0">
                <a:latin typeface="Times New Roman" panose="02020603050405020304" pitchFamily="18" charset="0"/>
              </a:rPr>
              <a:t>металловедения</a:t>
            </a:r>
            <a:r>
              <a:rPr lang="en-US" altLang="ru-RU" sz="1600" dirty="0">
                <a:latin typeface="Times New Roman" panose="02020603050405020304" pitchFamily="18" charset="0"/>
              </a:rPr>
              <a:t> </a:t>
            </a:r>
            <a:r>
              <a:rPr lang="en-US" altLang="en-US" sz="1600" dirty="0">
                <a:latin typeface="Times New Roman" panose="02020603050405020304" pitchFamily="18" charset="0"/>
              </a:rPr>
              <a:t>сталей</a:t>
            </a:r>
            <a:r>
              <a:rPr lang="en-US" altLang="ru-RU" sz="1600" dirty="0">
                <a:latin typeface="Times New Roman" panose="02020603050405020304" pitchFamily="18" charset="0"/>
              </a:rPr>
              <a:t> </a:t>
            </a:r>
            <a:r>
              <a:rPr lang="en-US" altLang="en-US" sz="1600" dirty="0">
                <a:latin typeface="Times New Roman" panose="02020603050405020304" pitchFamily="18" charset="0"/>
              </a:rPr>
              <a:t>и</a:t>
            </a:r>
            <a:r>
              <a:rPr lang="en-US" altLang="ru-RU" sz="1600" dirty="0">
                <a:latin typeface="Times New Roman" panose="02020603050405020304" pitchFamily="18" charset="0"/>
              </a:rPr>
              <a:t> </a:t>
            </a:r>
            <a:r>
              <a:rPr lang="en-US" altLang="en-US" sz="1600" dirty="0">
                <a:latin typeface="Times New Roman" panose="02020603050405020304" pitchFamily="18" charset="0"/>
              </a:rPr>
              <a:t>сплавов</a:t>
            </a:r>
            <a:r>
              <a:rPr lang="" altLang="en-US" sz="1600" dirty="0">
                <a:latin typeface="Times New Roman" panose="02020603050405020304" pitchFamily="18" charset="0"/>
              </a:rPr>
              <a:t>»</a:t>
            </a:r>
            <a:r>
              <a:rPr lang="en-US" altLang="ru-RU" sz="1600" dirty="0">
                <a:latin typeface="Times New Roman" panose="02020603050405020304" pitchFamily="18" charset="0"/>
              </a:rPr>
              <a:t> </a:t>
            </a:r>
            <a:r>
              <a:rPr lang="en-US" altLang="en-US" sz="1600" dirty="0">
                <a:latin typeface="Times New Roman" panose="02020603050405020304" pitchFamily="18" charset="0"/>
              </a:rPr>
              <a:t>Посвящена</a:t>
            </a:r>
            <a:r>
              <a:rPr lang="en-US" altLang="ru-RU" sz="1600" dirty="0">
                <a:latin typeface="Times New Roman" panose="02020603050405020304" pitchFamily="18" charset="0"/>
              </a:rPr>
              <a:t> 100-</a:t>
            </a:r>
            <a:r>
              <a:rPr lang="en-US" altLang="en-US" sz="1600" dirty="0">
                <a:latin typeface="Times New Roman" panose="02020603050405020304" pitchFamily="18" charset="0"/>
              </a:rPr>
              <a:t>летию</a:t>
            </a:r>
            <a:r>
              <a:rPr lang="en-US" altLang="ru-RU" sz="1600" dirty="0">
                <a:latin typeface="Times New Roman" panose="02020603050405020304" pitchFamily="18" charset="0"/>
              </a:rPr>
              <a:t> </a:t>
            </a:r>
            <a:r>
              <a:rPr lang="en-US" altLang="en-US" sz="1600" dirty="0">
                <a:latin typeface="Times New Roman" panose="02020603050405020304" pitchFamily="18" charset="0"/>
              </a:rPr>
              <a:t>кафедры</a:t>
            </a:r>
            <a:r>
              <a:rPr lang="en-US" altLang="ru-RU" sz="1600" dirty="0">
                <a:latin typeface="Times New Roman" panose="02020603050405020304" pitchFamily="18" charset="0"/>
              </a:rPr>
              <a:t> </a:t>
            </a:r>
            <a:r>
              <a:rPr lang="en-US" altLang="en-US" sz="1600" dirty="0">
                <a:latin typeface="Times New Roman" panose="02020603050405020304" pitchFamily="18" charset="0"/>
              </a:rPr>
              <a:t>Термообработки</a:t>
            </a:r>
            <a:r>
              <a:rPr lang="en-US" altLang="ru-RU" sz="1600" dirty="0">
                <a:latin typeface="Times New Roman" panose="02020603050405020304" pitchFamily="18" charset="0"/>
              </a:rPr>
              <a:t> </a:t>
            </a:r>
            <a:r>
              <a:rPr lang="en-US" altLang="en-US" sz="1600" dirty="0">
                <a:latin typeface="Times New Roman" panose="02020603050405020304" pitchFamily="18" charset="0"/>
              </a:rPr>
              <a:t>и</a:t>
            </a:r>
            <a:r>
              <a:rPr lang="en-US" altLang="ru-RU" sz="1600" dirty="0">
                <a:latin typeface="Times New Roman" panose="02020603050405020304" pitchFamily="18" charset="0"/>
              </a:rPr>
              <a:t> </a:t>
            </a:r>
            <a:r>
              <a:rPr lang="en-US" altLang="en-US" sz="1600" dirty="0">
                <a:latin typeface="Times New Roman" panose="02020603050405020304" pitchFamily="18" charset="0"/>
              </a:rPr>
              <a:t>физики</a:t>
            </a:r>
            <a:r>
              <a:rPr lang="en-US" altLang="ru-RU" sz="1600" dirty="0">
                <a:latin typeface="Times New Roman" panose="02020603050405020304" pitchFamily="18" charset="0"/>
              </a:rPr>
              <a:t> </a:t>
            </a:r>
            <a:r>
              <a:rPr lang="en-US" altLang="en-US" sz="1600" dirty="0">
                <a:latin typeface="Times New Roman" panose="02020603050405020304" pitchFamily="18" charset="0"/>
              </a:rPr>
              <a:t>металлов</a:t>
            </a:r>
            <a:r>
              <a:rPr lang="en-US" altLang="ru-RU" sz="1600" dirty="0">
                <a:latin typeface="Times New Roman" panose="02020603050405020304" pitchFamily="18" charset="0"/>
              </a:rPr>
              <a:t>, </a:t>
            </a:r>
            <a:r>
              <a:rPr lang="en-US" altLang="en-US" sz="1600" dirty="0">
                <a:latin typeface="Times New Roman" panose="02020603050405020304" pitchFamily="18" charset="0"/>
              </a:rPr>
              <a:t>Екатеринбург</a:t>
            </a:r>
            <a:r>
              <a:rPr lang="en-US" altLang="ru-RU" sz="1600" dirty="0">
                <a:latin typeface="Times New Roman" panose="02020603050405020304" pitchFamily="18" charset="0"/>
              </a:rPr>
              <a:t>, </a:t>
            </a:r>
            <a:r>
              <a:rPr lang="en-US" altLang="ru-RU" sz="1600" dirty="0">
                <a:solidFill>
                  <a:srgbClr val="0070C0"/>
                </a:solidFill>
                <a:latin typeface="Times New Roman" panose="02020603050405020304" pitchFamily="18" charset="0"/>
              </a:rPr>
              <a:t>3-7 </a:t>
            </a:r>
            <a:r>
              <a:rPr lang="en-US" altLang="en-US" sz="1600" dirty="0">
                <a:solidFill>
                  <a:srgbClr val="0070C0"/>
                </a:solidFill>
                <a:latin typeface="Times New Roman" panose="02020603050405020304" pitchFamily="18" charset="0"/>
              </a:rPr>
              <a:t>февраля</a:t>
            </a:r>
            <a:r>
              <a:rPr lang="en-US" altLang="ru-RU" sz="1600" dirty="0">
                <a:solidFill>
                  <a:srgbClr val="0070C0"/>
                </a:solidFill>
                <a:latin typeface="Times New Roman" panose="02020603050405020304" pitchFamily="18" charset="0"/>
              </a:rPr>
              <a:t> 2025 </a:t>
            </a:r>
            <a:r>
              <a:rPr lang="en-US" altLang="en-US" sz="1600" dirty="0">
                <a:latin typeface="Times New Roman" panose="02020603050405020304" pitchFamily="18" charset="0"/>
              </a:rPr>
              <a:t>г</a:t>
            </a:r>
            <a:r>
              <a:rPr lang="en-US" altLang="ru-RU" sz="1600" dirty="0">
                <a:latin typeface="Times New Roman" panose="02020603050405020304" pitchFamily="18" charset="0"/>
              </a:rPr>
              <a:t>.</a:t>
            </a:r>
          </a:p>
          <a:p>
            <a:pPr>
              <a:lnSpc>
                <a:spcPct val="80000"/>
              </a:lnSpc>
              <a:spcBef>
                <a:spcPts val="1200"/>
              </a:spcBef>
              <a:spcAft>
                <a:spcPts val="0"/>
              </a:spcAft>
            </a:pPr>
            <a:r>
              <a:rPr lang="en-US" altLang="ru-RU" sz="1600" dirty="0" smtClean="0">
                <a:latin typeface="Times New Roman" panose="02020603050405020304" pitchFamily="18" charset="0"/>
              </a:rPr>
              <a:t>[3]. </a:t>
            </a:r>
            <a:r>
              <a:rPr lang="en-US" altLang="ru-RU" sz="1600" dirty="0">
                <a:latin typeface="Times New Roman" panose="02020603050405020304" pitchFamily="18" charset="0"/>
              </a:rPr>
              <a:t>Dynamic polygonization in nickel during high-pressure torsion / K.Yu. Karamyshev, </a:t>
            </a:r>
            <a:r>
              <a:rPr lang="en-US" altLang="ru-RU" sz="1600" dirty="0" smtClean="0">
                <a:latin typeface="Times New Roman" panose="02020603050405020304" pitchFamily="18" charset="0"/>
              </a:rPr>
              <a:t>M.V. </a:t>
            </a:r>
            <a:r>
              <a:rPr lang="en-US" altLang="ru-RU" sz="1600" dirty="0" err="1" smtClean="0">
                <a:latin typeface="Times New Roman" panose="02020603050405020304" pitchFamily="18" charset="0"/>
              </a:rPr>
              <a:t>Degtyarev</a:t>
            </a:r>
            <a:r>
              <a:rPr lang="en-US" altLang="ru-RU" sz="1600" dirty="0">
                <a:latin typeface="Times New Roman" panose="02020603050405020304" pitchFamily="18" charset="0"/>
              </a:rPr>
              <a:t>, T.I. Chashchukhina, L.M. Voronova. V.P. Pilyugin. // Physics of Metals and Metallography. — </a:t>
            </a:r>
            <a:r>
              <a:rPr lang="en-US" altLang="ru-RU" sz="1600" dirty="0">
                <a:solidFill>
                  <a:srgbClr val="0070C0"/>
                </a:solidFill>
                <a:latin typeface="Times New Roman" panose="02020603050405020304" pitchFamily="18" charset="0"/>
              </a:rPr>
              <a:t>2025</a:t>
            </a:r>
            <a:r>
              <a:rPr lang="en-US" altLang="ru-RU" sz="1600" dirty="0">
                <a:latin typeface="Times New Roman" panose="02020603050405020304" pitchFamily="18" charset="0"/>
              </a:rPr>
              <a:t>. — V. 126. — P. 101-110. </a:t>
            </a:r>
          </a:p>
          <a:p>
            <a:pPr>
              <a:lnSpc>
                <a:spcPct val="80000"/>
              </a:lnSpc>
              <a:spcBef>
                <a:spcPts val="1200"/>
              </a:spcBef>
              <a:spcAft>
                <a:spcPts val="0"/>
              </a:spcAft>
            </a:pPr>
            <a:r>
              <a:rPr lang="en-US" altLang="ru-RU" sz="1600" dirty="0" smtClean="0">
                <a:latin typeface="Times New Roman" panose="02020603050405020304" pitchFamily="18" charset="0"/>
              </a:rPr>
              <a:t>[4]. </a:t>
            </a:r>
            <a:r>
              <a:rPr lang="ru-RU" altLang="ru-RU" sz="1600" dirty="0">
                <a:latin typeface="Times New Roman" panose="02020603050405020304" pitchFamily="18" charset="0"/>
              </a:rPr>
              <a:t>Влияние содержания хрома на термическую стабильность субмикрокристаллических однофазных сплавов системы </a:t>
            </a:r>
            <a:r>
              <a:rPr lang="ru-RU" altLang="ru-RU" sz="1600" dirty="0" err="1">
                <a:latin typeface="Times New Roman" panose="02020603050405020304" pitchFamily="18" charset="0"/>
              </a:rPr>
              <a:t>Ni-Cr</a:t>
            </a:r>
            <a:r>
              <a:rPr lang="ru-RU" altLang="ru-RU" sz="1600" dirty="0">
                <a:latin typeface="Times New Roman" panose="02020603050405020304" pitchFamily="18" charset="0"/>
              </a:rPr>
              <a:t> / К.Ю. </a:t>
            </a:r>
            <a:r>
              <a:rPr lang="ru-RU" altLang="ru-RU" sz="1600" dirty="0" err="1" smtClean="0">
                <a:latin typeface="Times New Roman" panose="02020603050405020304" pitchFamily="18" charset="0"/>
              </a:rPr>
              <a:t>Карамышев</a:t>
            </a:r>
            <a:r>
              <a:rPr lang="ru-RU" altLang="ru-RU" sz="1600" dirty="0" smtClean="0">
                <a:latin typeface="Times New Roman" panose="02020603050405020304" pitchFamily="18" charset="0"/>
              </a:rPr>
              <a:t>, </a:t>
            </a:r>
            <a:r>
              <a:rPr lang="ru-RU" altLang="ru-RU" sz="1600" dirty="0">
                <a:latin typeface="Times New Roman" panose="02020603050405020304" pitchFamily="18" charset="0"/>
              </a:rPr>
              <a:t>Л.М. </a:t>
            </a:r>
            <a:r>
              <a:rPr lang="ru-RU" altLang="ru-RU" sz="1600" dirty="0" smtClean="0">
                <a:latin typeface="Times New Roman" panose="02020603050405020304" pitchFamily="18" charset="0"/>
              </a:rPr>
              <a:t>Воронова, </a:t>
            </a:r>
            <a:r>
              <a:rPr lang="ru-RU" altLang="ru-RU" sz="1600" dirty="0">
                <a:latin typeface="Times New Roman" panose="02020603050405020304" pitchFamily="18" charset="0"/>
              </a:rPr>
              <a:t>Т.И. </a:t>
            </a:r>
            <a:r>
              <a:rPr lang="ru-RU" altLang="ru-RU" sz="1600" dirty="0" err="1" smtClean="0">
                <a:latin typeface="Times New Roman" panose="02020603050405020304" pitchFamily="18" charset="0"/>
              </a:rPr>
              <a:t>Чащухина</a:t>
            </a:r>
            <a:r>
              <a:rPr lang="ru-RU" altLang="ru-RU" sz="1600" dirty="0" smtClean="0">
                <a:latin typeface="Times New Roman" panose="02020603050405020304" pitchFamily="18" charset="0"/>
              </a:rPr>
              <a:t>, </a:t>
            </a:r>
            <a:r>
              <a:rPr lang="ru-RU" altLang="ru-RU" sz="1600" dirty="0">
                <a:latin typeface="Times New Roman" panose="02020603050405020304" pitchFamily="18" charset="0"/>
              </a:rPr>
              <a:t>М.В. </a:t>
            </a:r>
            <a:r>
              <a:rPr lang="ru-RU" altLang="ru-RU" sz="1600" dirty="0" smtClean="0">
                <a:latin typeface="Times New Roman" panose="02020603050405020304" pitchFamily="18" charset="0"/>
              </a:rPr>
              <a:t>Дегтярев. </a:t>
            </a:r>
            <a:r>
              <a:rPr lang="ru-RU" altLang="ru-RU" sz="1600" dirty="0">
                <a:latin typeface="Times New Roman" panose="02020603050405020304" pitchFamily="18" charset="0"/>
              </a:rPr>
              <a:t>– Текст: непосредственный // Физика металлов и металловедение. — </a:t>
            </a:r>
            <a:r>
              <a:rPr lang="ru-RU" altLang="ru-RU" sz="1600" dirty="0">
                <a:solidFill>
                  <a:srgbClr val="0070C0"/>
                </a:solidFill>
                <a:latin typeface="Times New Roman" panose="02020603050405020304" pitchFamily="18" charset="0"/>
              </a:rPr>
              <a:t>2024</a:t>
            </a:r>
            <a:r>
              <a:rPr lang="ru-RU" altLang="ru-RU" sz="1600" dirty="0">
                <a:latin typeface="Times New Roman" panose="02020603050405020304" pitchFamily="18" charset="0"/>
              </a:rPr>
              <a:t>. — V. 125 – </a:t>
            </a:r>
            <a:r>
              <a:rPr lang="ru-RU" altLang="ru-RU" sz="1600" dirty="0" err="1">
                <a:latin typeface="Times New Roman" panose="02020603050405020304" pitchFamily="18" charset="0"/>
              </a:rPr>
              <a:t>No</a:t>
            </a:r>
            <a:r>
              <a:rPr lang="ru-RU" altLang="ru-RU" sz="1600" dirty="0">
                <a:latin typeface="Times New Roman" panose="02020603050405020304" pitchFamily="18" charset="0"/>
              </a:rPr>
              <a:t>. 9. — P. 1083—1092.</a:t>
            </a:r>
            <a:r>
              <a:rPr lang="en-US" altLang="ru-RU" sz="1600" dirty="0" smtClean="0">
                <a:latin typeface="Times New Roman" panose="02020603050405020304" pitchFamily="18" charset="0"/>
              </a:rPr>
              <a:t> </a:t>
            </a:r>
            <a:endParaRPr lang="en-US" altLang="ru-RU" sz="1600" dirty="0">
              <a:latin typeface="Times New Roman" panose="02020603050405020304" pitchFamily="18" charset="0"/>
            </a:endParaRPr>
          </a:p>
          <a:p>
            <a:pPr>
              <a:lnSpc>
                <a:spcPct val="80000"/>
              </a:lnSpc>
              <a:spcBef>
                <a:spcPts val="1200"/>
              </a:spcBef>
              <a:spcAft>
                <a:spcPts val="0"/>
              </a:spcAft>
            </a:pPr>
            <a:r>
              <a:rPr lang="en-US" altLang="ru-RU" sz="1600" dirty="0" smtClean="0">
                <a:latin typeface="Times New Roman" panose="02020603050405020304" pitchFamily="18" charset="0"/>
              </a:rPr>
              <a:t>[5]. </a:t>
            </a:r>
            <a:r>
              <a:rPr lang="en-US" altLang="en-US" sz="1600" dirty="0">
                <a:latin typeface="Times New Roman" panose="02020603050405020304" pitchFamily="18" charset="0"/>
              </a:rPr>
              <a:t>Рекристаллизация</a:t>
            </a:r>
            <a:r>
              <a:rPr lang="en-US" altLang="ru-RU" sz="1600" dirty="0">
                <a:latin typeface="Times New Roman" panose="02020603050405020304" pitchFamily="18" charset="0"/>
              </a:rPr>
              <a:t> </a:t>
            </a:r>
            <a:r>
              <a:rPr lang="en-US" altLang="en-US" sz="1600" dirty="0">
                <a:latin typeface="Times New Roman" panose="02020603050405020304" pitchFamily="18" charset="0"/>
              </a:rPr>
              <a:t>СМК</a:t>
            </a:r>
            <a:r>
              <a:rPr lang="en-US" altLang="ru-RU" sz="1600" dirty="0">
                <a:latin typeface="Times New Roman" panose="02020603050405020304" pitchFamily="18" charset="0"/>
              </a:rPr>
              <a:t>-</a:t>
            </a:r>
            <a:r>
              <a:rPr lang="en-US" altLang="en-US" sz="1600" dirty="0">
                <a:latin typeface="Times New Roman" panose="02020603050405020304" pitchFamily="18" charset="0"/>
              </a:rPr>
              <a:t>сплавов</a:t>
            </a:r>
            <a:r>
              <a:rPr lang="en-US" altLang="ru-RU" sz="1600" dirty="0">
                <a:latin typeface="Times New Roman" panose="02020603050405020304" pitchFamily="18" charset="0"/>
              </a:rPr>
              <a:t> Ni-xCr (x = 2; 5; 12,5 </a:t>
            </a:r>
            <a:r>
              <a:rPr lang="en-US" altLang="en-US" sz="1600" dirty="0">
                <a:latin typeface="Times New Roman" panose="02020603050405020304" pitchFamily="18" charset="0"/>
              </a:rPr>
              <a:t>ат</a:t>
            </a:r>
            <a:r>
              <a:rPr lang="en-US" altLang="ru-RU" sz="1600" dirty="0">
                <a:latin typeface="Times New Roman" panose="02020603050405020304" pitchFamily="18" charset="0"/>
              </a:rPr>
              <a:t>.%) / </a:t>
            </a:r>
            <a:r>
              <a:rPr lang="en-US" altLang="en-US" sz="1600" dirty="0">
                <a:latin typeface="Times New Roman" panose="02020603050405020304" pitchFamily="18" charset="0"/>
              </a:rPr>
              <a:t>К</a:t>
            </a:r>
            <a:r>
              <a:rPr lang="en-US" altLang="ru-RU" sz="1600" dirty="0">
                <a:latin typeface="Times New Roman" panose="02020603050405020304" pitchFamily="18" charset="0"/>
              </a:rPr>
              <a:t>.</a:t>
            </a:r>
            <a:r>
              <a:rPr lang="en-US" altLang="en-US" sz="1600" dirty="0">
                <a:latin typeface="Times New Roman" panose="02020603050405020304" pitchFamily="18" charset="0"/>
              </a:rPr>
              <a:t>Ю</a:t>
            </a:r>
            <a:r>
              <a:rPr lang="en-US" altLang="ru-RU" sz="1600" dirty="0">
                <a:latin typeface="Times New Roman" panose="02020603050405020304" pitchFamily="18" charset="0"/>
              </a:rPr>
              <a:t>. </a:t>
            </a:r>
            <a:r>
              <a:rPr lang="en-US" altLang="en-US" sz="1600" dirty="0">
                <a:latin typeface="Times New Roman" panose="02020603050405020304" pitchFamily="18" charset="0"/>
              </a:rPr>
              <a:t>Карамышев</a:t>
            </a:r>
            <a:r>
              <a:rPr lang="en-US" altLang="ru-RU" sz="1600" dirty="0">
                <a:latin typeface="Times New Roman" panose="02020603050405020304" pitchFamily="18" charset="0"/>
              </a:rPr>
              <a:t>, </a:t>
            </a:r>
            <a:r>
              <a:rPr lang="en-US" altLang="en-US" sz="1600" dirty="0">
                <a:latin typeface="Times New Roman" panose="02020603050405020304" pitchFamily="18" charset="0"/>
              </a:rPr>
              <a:t>Т</a:t>
            </a:r>
            <a:r>
              <a:rPr lang="en-US" altLang="ru-RU" sz="1600" dirty="0">
                <a:latin typeface="Times New Roman" panose="02020603050405020304" pitchFamily="18" charset="0"/>
              </a:rPr>
              <a:t>.</a:t>
            </a:r>
            <a:r>
              <a:rPr lang="en-US" altLang="en-US" sz="1600" dirty="0">
                <a:latin typeface="Times New Roman" panose="02020603050405020304" pitchFamily="18" charset="0"/>
              </a:rPr>
              <a:t>И</a:t>
            </a:r>
            <a:r>
              <a:rPr lang="en-US" altLang="ru-RU" sz="1600" dirty="0">
                <a:latin typeface="Times New Roman" panose="02020603050405020304" pitchFamily="18" charset="0"/>
              </a:rPr>
              <a:t>. </a:t>
            </a:r>
            <a:r>
              <a:rPr lang="en-US" altLang="en-US" sz="1600" dirty="0">
                <a:latin typeface="Times New Roman" panose="02020603050405020304" pitchFamily="18" charset="0"/>
              </a:rPr>
              <a:t>Чащухина</a:t>
            </a:r>
            <a:r>
              <a:rPr lang="en-US" altLang="ru-RU" sz="1600" dirty="0">
                <a:latin typeface="Times New Roman" panose="02020603050405020304" pitchFamily="18" charset="0"/>
              </a:rPr>
              <a:t>, </a:t>
            </a:r>
            <a:r>
              <a:rPr lang="en-US" altLang="en-US" sz="1600" dirty="0">
                <a:latin typeface="Times New Roman" panose="02020603050405020304" pitchFamily="18" charset="0"/>
              </a:rPr>
              <a:t>Л</a:t>
            </a:r>
            <a:r>
              <a:rPr lang="en-US" altLang="ru-RU" sz="1600" dirty="0">
                <a:latin typeface="Times New Roman" panose="02020603050405020304" pitchFamily="18" charset="0"/>
              </a:rPr>
              <a:t>.</a:t>
            </a:r>
            <a:r>
              <a:rPr lang="en-US" altLang="en-US" sz="1600" dirty="0">
                <a:latin typeface="Times New Roman" panose="02020603050405020304" pitchFamily="18" charset="0"/>
              </a:rPr>
              <a:t>М</a:t>
            </a:r>
            <a:r>
              <a:rPr lang="en-US" altLang="ru-RU" sz="1600" dirty="0">
                <a:latin typeface="Times New Roman" panose="02020603050405020304" pitchFamily="18" charset="0"/>
              </a:rPr>
              <a:t>. </a:t>
            </a:r>
            <a:r>
              <a:rPr lang="en-US" altLang="en-US" sz="1600" dirty="0">
                <a:latin typeface="Times New Roman" panose="02020603050405020304" pitchFamily="18" charset="0"/>
              </a:rPr>
              <a:t>Воронова</a:t>
            </a:r>
            <a:r>
              <a:rPr lang="en-US" altLang="ru-RU" sz="1600" dirty="0">
                <a:latin typeface="Times New Roman" panose="02020603050405020304" pitchFamily="18" charset="0"/>
              </a:rPr>
              <a:t>, </a:t>
            </a:r>
            <a:r>
              <a:rPr lang="en-US" altLang="en-US" sz="1600" dirty="0">
                <a:latin typeface="Times New Roman" panose="02020603050405020304" pitchFamily="18" charset="0"/>
              </a:rPr>
              <a:t>М</a:t>
            </a:r>
            <a:r>
              <a:rPr lang="en-US" altLang="ru-RU" sz="1600" dirty="0">
                <a:latin typeface="Times New Roman" panose="02020603050405020304" pitchFamily="18" charset="0"/>
              </a:rPr>
              <a:t>.</a:t>
            </a:r>
            <a:r>
              <a:rPr lang="en-US" altLang="en-US" sz="1600" dirty="0">
                <a:latin typeface="Times New Roman" panose="02020603050405020304" pitchFamily="18" charset="0"/>
              </a:rPr>
              <a:t>В</a:t>
            </a:r>
            <a:r>
              <a:rPr lang="en-US" altLang="ru-RU" sz="1600" dirty="0">
                <a:latin typeface="Times New Roman" panose="02020603050405020304" pitchFamily="18" charset="0"/>
              </a:rPr>
              <a:t>. </a:t>
            </a:r>
            <a:r>
              <a:rPr lang="en-US" altLang="en-US" sz="1600" dirty="0">
                <a:latin typeface="Times New Roman" panose="02020603050405020304" pitchFamily="18" charset="0"/>
              </a:rPr>
              <a:t>Дегтярев</a:t>
            </a:r>
            <a:r>
              <a:rPr lang="en-US" altLang="ru-RU" sz="1600" dirty="0">
                <a:latin typeface="Times New Roman" panose="02020603050405020304" pitchFamily="18" charset="0"/>
              </a:rPr>
              <a:t> // LXVII </a:t>
            </a:r>
            <a:r>
              <a:rPr lang="en-US" altLang="en-US" sz="1600" dirty="0">
                <a:latin typeface="Times New Roman" panose="02020603050405020304" pitchFamily="18" charset="0"/>
              </a:rPr>
              <a:t>Межд</a:t>
            </a:r>
            <a:r>
              <a:rPr lang="en-US" altLang="ru-RU" sz="1600" dirty="0">
                <a:latin typeface="Times New Roman" panose="02020603050405020304" pitchFamily="18" charset="0"/>
              </a:rPr>
              <a:t>. </a:t>
            </a:r>
            <a:r>
              <a:rPr lang="en-US" altLang="en-US" sz="1600" dirty="0">
                <a:latin typeface="Times New Roman" panose="02020603050405020304" pitchFamily="18" charset="0"/>
              </a:rPr>
              <a:t>конф</a:t>
            </a:r>
            <a:r>
              <a:rPr lang="en-US" altLang="ru-RU" sz="1600" dirty="0">
                <a:latin typeface="Times New Roman" panose="02020603050405020304" pitchFamily="18" charset="0"/>
              </a:rPr>
              <a:t>. </a:t>
            </a:r>
            <a:r>
              <a:rPr lang="" altLang="en-US" sz="1600" dirty="0">
                <a:latin typeface="Times New Roman" panose="02020603050405020304" pitchFamily="18" charset="0"/>
              </a:rPr>
              <a:t>«</a:t>
            </a:r>
            <a:r>
              <a:rPr lang="en-US" altLang="en-US" sz="1600" dirty="0">
                <a:latin typeface="Times New Roman" panose="02020603050405020304" pitchFamily="18" charset="0"/>
              </a:rPr>
              <a:t>Актуальные</a:t>
            </a:r>
            <a:r>
              <a:rPr lang="en-US" altLang="ru-RU" sz="1600" dirty="0">
                <a:latin typeface="Times New Roman" panose="02020603050405020304" pitchFamily="18" charset="0"/>
              </a:rPr>
              <a:t> </a:t>
            </a:r>
            <a:r>
              <a:rPr lang="en-US" altLang="en-US" sz="1600" dirty="0">
                <a:latin typeface="Times New Roman" panose="02020603050405020304" pitchFamily="18" charset="0"/>
              </a:rPr>
              <a:t>проблемы</a:t>
            </a:r>
            <a:r>
              <a:rPr lang="en-US" altLang="ru-RU" sz="1600" dirty="0">
                <a:latin typeface="Times New Roman" panose="02020603050405020304" pitchFamily="18" charset="0"/>
              </a:rPr>
              <a:t> </a:t>
            </a:r>
            <a:r>
              <a:rPr lang="en-US" altLang="en-US" sz="1600" dirty="0">
                <a:latin typeface="Times New Roman" panose="02020603050405020304" pitchFamily="18" charset="0"/>
              </a:rPr>
              <a:t>прочности</a:t>
            </a:r>
            <a:r>
              <a:rPr lang="" altLang="en-US" sz="1600" dirty="0">
                <a:latin typeface="Times New Roman" panose="02020603050405020304" pitchFamily="18" charset="0"/>
              </a:rPr>
              <a:t>»</a:t>
            </a:r>
            <a:r>
              <a:rPr lang="en-US" altLang="ru-RU" sz="1600" dirty="0">
                <a:latin typeface="Times New Roman" panose="02020603050405020304" pitchFamily="18" charset="0"/>
              </a:rPr>
              <a:t> (</a:t>
            </a:r>
            <a:r>
              <a:rPr lang="en-US" altLang="en-US" sz="1600" dirty="0">
                <a:latin typeface="Times New Roman" panose="02020603050405020304" pitchFamily="18" charset="0"/>
              </a:rPr>
              <a:t>АПП</a:t>
            </a:r>
            <a:r>
              <a:rPr lang="en-US" altLang="ru-RU" sz="1600" dirty="0">
                <a:latin typeface="Times New Roman" panose="02020603050405020304" pitchFamily="18" charset="0"/>
              </a:rPr>
              <a:t>-2024), </a:t>
            </a:r>
            <a:r>
              <a:rPr lang="en-US" altLang="en-US" sz="1600" dirty="0">
                <a:latin typeface="Times New Roman" panose="02020603050405020304" pitchFamily="18" charset="0"/>
              </a:rPr>
              <a:t>Екатеринбург</a:t>
            </a:r>
            <a:r>
              <a:rPr lang="en-US" altLang="ru-RU" sz="1600" dirty="0">
                <a:latin typeface="Times New Roman" panose="02020603050405020304" pitchFamily="18" charset="0"/>
              </a:rPr>
              <a:t>, </a:t>
            </a:r>
            <a:r>
              <a:rPr lang="en-US" altLang="ru-RU" sz="1600" dirty="0">
                <a:solidFill>
                  <a:srgbClr val="0070C0"/>
                </a:solidFill>
                <a:latin typeface="Times New Roman" panose="02020603050405020304" pitchFamily="18" charset="0"/>
              </a:rPr>
              <a:t>05.04.2024</a:t>
            </a:r>
            <a:r>
              <a:rPr lang="en-US" altLang="ru-RU" sz="1600" dirty="0">
                <a:latin typeface="Times New Roman" panose="02020603050405020304" pitchFamily="18" charset="0"/>
              </a:rPr>
              <a:t>, ISBN: </a:t>
            </a:r>
            <a:r>
              <a:rPr lang="en-US" altLang="en-US" sz="1600" dirty="0">
                <a:latin typeface="Times New Roman" panose="02020603050405020304" pitchFamily="18" charset="0"/>
              </a:rPr>
              <a:t>Сборник</a:t>
            </a:r>
            <a:r>
              <a:rPr lang="en-US" altLang="ru-RU" sz="1600" dirty="0">
                <a:latin typeface="Times New Roman" panose="02020603050405020304" pitchFamily="18" charset="0"/>
              </a:rPr>
              <a:t> </a:t>
            </a:r>
            <a:r>
              <a:rPr lang="en-US" altLang="en-US" sz="1600" dirty="0">
                <a:latin typeface="Times New Roman" panose="02020603050405020304" pitchFamily="18" charset="0"/>
              </a:rPr>
              <a:t>тезисов</a:t>
            </a:r>
            <a:r>
              <a:rPr lang="en-US" altLang="ru-RU" sz="1600" dirty="0">
                <a:latin typeface="Times New Roman" panose="02020603050405020304" pitchFamily="18" charset="0"/>
              </a:rPr>
              <a:t>, </a:t>
            </a:r>
            <a:r>
              <a:rPr lang="en-US" altLang="en-US" sz="1600" dirty="0">
                <a:latin typeface="Times New Roman" panose="02020603050405020304" pitchFamily="18" charset="0"/>
              </a:rPr>
              <a:t>Екатеринбург</a:t>
            </a:r>
            <a:r>
              <a:rPr lang="en-US" altLang="ru-RU" sz="1600" dirty="0">
                <a:latin typeface="Times New Roman" panose="02020603050405020304" pitchFamily="18" charset="0"/>
              </a:rPr>
              <a:t>: </a:t>
            </a:r>
            <a:r>
              <a:rPr lang="en-US" altLang="en-US" sz="1600" dirty="0">
                <a:latin typeface="Times New Roman" panose="02020603050405020304" pitchFamily="18" charset="0"/>
              </a:rPr>
              <a:t>Изд</a:t>
            </a:r>
            <a:r>
              <a:rPr lang="en-US" altLang="ru-RU" sz="1600" dirty="0">
                <a:latin typeface="Times New Roman" panose="02020603050405020304" pitchFamily="18" charset="0"/>
              </a:rPr>
              <a:t>-</a:t>
            </a:r>
            <a:r>
              <a:rPr lang="en-US" altLang="en-US" sz="1600" dirty="0">
                <a:latin typeface="Times New Roman" panose="02020603050405020304" pitchFamily="18" charset="0"/>
              </a:rPr>
              <a:t>во</a:t>
            </a:r>
            <a:r>
              <a:rPr lang="en-US" altLang="ru-RU" sz="1600" dirty="0">
                <a:latin typeface="Times New Roman" panose="02020603050405020304" pitchFamily="18" charset="0"/>
              </a:rPr>
              <a:t> </a:t>
            </a:r>
            <a:r>
              <a:rPr lang="en-US" altLang="en-US" sz="1600" dirty="0">
                <a:latin typeface="Times New Roman" panose="02020603050405020304" pitchFamily="18" charset="0"/>
              </a:rPr>
              <a:t>УГГУ</a:t>
            </a:r>
            <a:r>
              <a:rPr lang="en-US" altLang="ru-RU" sz="1600" dirty="0">
                <a:latin typeface="Times New Roman" panose="02020603050405020304" pitchFamily="18" charset="0"/>
              </a:rPr>
              <a:t>, 2024.- 143 c.</a:t>
            </a:r>
          </a:p>
          <a:p>
            <a:pPr>
              <a:lnSpc>
                <a:spcPct val="80000"/>
              </a:lnSpc>
              <a:spcBef>
                <a:spcPts val="1200"/>
              </a:spcBef>
              <a:spcAft>
                <a:spcPts val="0"/>
              </a:spcAft>
            </a:pPr>
            <a:r>
              <a:rPr lang="en-US" altLang="ru-RU" sz="1600" dirty="0" smtClean="0">
                <a:latin typeface="Times New Roman" panose="02020603050405020304" pitchFamily="18" charset="0"/>
              </a:rPr>
              <a:t>[6]. </a:t>
            </a:r>
            <a:r>
              <a:rPr lang="ru-RU" altLang="ru-RU" sz="1600" dirty="0">
                <a:latin typeface="Times New Roman" panose="02020603050405020304" pitchFamily="18" charset="0"/>
              </a:rPr>
              <a:t>Термическая стабильность субмикрокристаллической структуры, сформированной методом «сдвиг под давлением» в </a:t>
            </a:r>
            <a:r>
              <a:rPr lang="ru-RU" altLang="ru-RU" sz="1600" dirty="0" err="1" smtClean="0">
                <a:latin typeface="Times New Roman" panose="02020603050405020304" pitchFamily="18" charset="0"/>
              </a:rPr>
              <a:t>Ni</a:t>
            </a:r>
            <a:r>
              <a:rPr lang="ru-RU" altLang="ru-RU" sz="1600" dirty="0" smtClean="0">
                <a:latin typeface="Times New Roman" panose="02020603050405020304" pitchFamily="18" charset="0"/>
              </a:rPr>
              <a:t> и </a:t>
            </a:r>
            <a:r>
              <a:rPr lang="ru-RU" altLang="ru-RU" sz="1600" dirty="0">
                <a:latin typeface="Times New Roman" panose="02020603050405020304" pitchFamily="18" charset="0"/>
              </a:rPr>
              <a:t>сплаве </a:t>
            </a:r>
            <a:r>
              <a:rPr lang="ru-RU" altLang="ru-RU" sz="1600" dirty="0" err="1">
                <a:latin typeface="Times New Roman" panose="02020603050405020304" pitchFamily="18" charset="0"/>
              </a:rPr>
              <a:t>Ni</a:t>
            </a:r>
            <a:r>
              <a:rPr lang="ru-RU" altLang="ru-RU" sz="1600" dirty="0">
                <a:latin typeface="Times New Roman" panose="02020603050405020304" pitchFamily="18" charset="0"/>
              </a:rPr>
              <a:t>–2%Cr</a:t>
            </a:r>
            <a:r>
              <a:rPr lang="en-US" altLang="ru-RU" sz="1600" dirty="0" smtClean="0">
                <a:latin typeface="Times New Roman" panose="02020603050405020304" pitchFamily="18" charset="0"/>
              </a:rPr>
              <a:t> </a:t>
            </a:r>
            <a:r>
              <a:rPr lang="en-US" altLang="ru-RU" sz="1600" dirty="0">
                <a:latin typeface="Times New Roman" panose="02020603050405020304" pitchFamily="18" charset="0"/>
              </a:rPr>
              <a:t>/ </a:t>
            </a:r>
            <a:r>
              <a:rPr lang="ru-RU" altLang="ru-RU" sz="1600" dirty="0">
                <a:latin typeface="Times New Roman" panose="02020603050405020304" pitchFamily="18" charset="0"/>
              </a:rPr>
              <a:t>К</a:t>
            </a:r>
            <a:r>
              <a:rPr lang="en-US" altLang="ru-RU" sz="1600" dirty="0" smtClean="0">
                <a:latin typeface="Times New Roman" panose="02020603050405020304" pitchFamily="18" charset="0"/>
              </a:rPr>
              <a:t>.</a:t>
            </a:r>
            <a:r>
              <a:rPr lang="ru-RU" altLang="ru-RU" sz="1600" dirty="0" smtClean="0">
                <a:latin typeface="Times New Roman" panose="02020603050405020304" pitchFamily="18" charset="0"/>
              </a:rPr>
              <a:t>Ю. </a:t>
            </a:r>
            <a:r>
              <a:rPr lang="ru-RU" altLang="ru-RU" sz="1600" dirty="0" err="1" smtClean="0">
                <a:latin typeface="Times New Roman" panose="02020603050405020304" pitchFamily="18" charset="0"/>
              </a:rPr>
              <a:t>Карамышев</a:t>
            </a:r>
            <a:r>
              <a:rPr lang="en-US" altLang="ru-RU" sz="1600" dirty="0" smtClean="0">
                <a:latin typeface="Times New Roman" panose="02020603050405020304" pitchFamily="18" charset="0"/>
              </a:rPr>
              <a:t> </a:t>
            </a:r>
            <a:r>
              <a:rPr lang="en-US" altLang="ru-RU" sz="1600" dirty="0">
                <a:latin typeface="Times New Roman" panose="02020603050405020304" pitchFamily="18" charset="0"/>
              </a:rPr>
              <a:t>// Frontier Materials &amp; Technologies. — 2023. — V. -. — P. 41—51.</a:t>
            </a:r>
            <a:endParaRPr lang="en-US" altLang="ru-RU" sz="2000" dirty="0">
              <a:latin typeface="Times New Roman" panose="02020603050405020304" pitchFamily="18" charset="0"/>
            </a:endParaRPr>
          </a:p>
        </p:txBody>
      </p:sp>
      <p:sp>
        <p:nvSpPr>
          <p:cNvPr id="4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/>
          <a:p>
            <a:fld id="{FF9AC15E-FCD1-4167-800F-1DB8497ABFCE}" type="slidenum">
              <a:rPr lang="ru-RU" sz="2000" smtClean="0">
                <a:solidFill>
                  <a:srgbClr val="FF0000"/>
                </a:solidFill>
              </a:rPr>
              <a:t>2</a:t>
            </a:fld>
            <a:endParaRPr lang="ru-RU" sz="2000" dirty="0">
              <a:solidFill>
                <a:srgbClr val="FF0000"/>
              </a:solidFill>
            </a:endParaRPr>
          </a:p>
        </p:txBody>
      </p:sp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35" y="-26035"/>
            <a:ext cx="9143365" cy="647700"/>
          </a:xfrm>
        </p:spPr>
        <p:txBody>
          <a:bodyPr/>
          <a:lstStyle/>
          <a:p>
            <a:pPr eaLnBrk="1" hangingPunct="1"/>
            <a:r>
              <a:rPr lang="ru-RU" altLang="ru-RU" sz="2000" b="1" dirty="0" smtClean="0">
                <a:latin typeface="Times New Roman" panose="02020603050405020304" pitchFamily="18" charset="0"/>
              </a:rPr>
              <a:t>Карамышев Константин Юрьевич, 2 год </a:t>
            </a:r>
            <a:r>
              <a:rPr lang="ru-RU" altLang="ru-RU" sz="2000" b="1" dirty="0">
                <a:latin typeface="Times New Roman" panose="02020603050405020304" pitchFamily="18" charset="0"/>
              </a:rPr>
              <a:t>обучения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7"/>
          <p:cNvSpPr>
            <a:spLocks noChangeArrowheads="1"/>
          </p:cNvSpPr>
          <p:nvPr/>
        </p:nvSpPr>
        <p:spPr bwMode="auto">
          <a:xfrm>
            <a:off x="92075" y="681355"/>
            <a:ext cx="8409305" cy="5626735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>
              <a:lnSpc>
                <a:spcPct val="80000"/>
              </a:lnSpc>
              <a:spcBef>
                <a:spcPts val="1200"/>
              </a:spcBef>
              <a:spcAft>
                <a:spcPts val="0"/>
              </a:spcAft>
            </a:pPr>
            <a:r>
              <a:rPr lang="en-US" altLang="en-US" sz="2000" b="1" i="1" dirty="0">
                <a:latin typeface="Times New Roman" panose="02020603050405020304" pitchFamily="18" charset="0"/>
                <a:sym typeface="+mn-ea"/>
              </a:rPr>
              <a:t>Публикации</a:t>
            </a:r>
            <a:r>
              <a:rPr lang="en-US" altLang="ru-RU" sz="2000" b="1" i="1" dirty="0">
                <a:latin typeface="Times New Roman" panose="02020603050405020304" pitchFamily="18" charset="0"/>
                <a:sym typeface="+mn-ea"/>
              </a:rPr>
              <a:t> (</a:t>
            </a:r>
            <a:r>
              <a:rPr lang="en-US" altLang="en-US" sz="2000" b="1" i="1" dirty="0">
                <a:latin typeface="Times New Roman" panose="02020603050405020304" pitchFamily="18" charset="0"/>
                <a:sym typeface="+mn-ea"/>
              </a:rPr>
              <a:t>тезисы</a:t>
            </a:r>
            <a:r>
              <a:rPr lang="en-US" altLang="ru-RU" sz="2000" b="1" i="1" dirty="0">
                <a:latin typeface="Times New Roman" panose="02020603050405020304" pitchFamily="18" charset="0"/>
                <a:sym typeface="+mn-ea"/>
              </a:rPr>
              <a:t>, </a:t>
            </a:r>
            <a:r>
              <a:rPr lang="en-US" altLang="en-US" sz="2000" b="1" i="1" dirty="0">
                <a:latin typeface="Times New Roman" panose="02020603050405020304" pitchFamily="18" charset="0"/>
                <a:sym typeface="+mn-ea"/>
              </a:rPr>
              <a:t>статьи</a:t>
            </a:r>
            <a:r>
              <a:rPr lang="en-US" altLang="ru-RU" sz="2000" b="1" i="1" dirty="0">
                <a:latin typeface="Times New Roman" panose="02020603050405020304" pitchFamily="18" charset="0"/>
                <a:sym typeface="+mn-ea"/>
              </a:rPr>
              <a:t>, </a:t>
            </a:r>
            <a:r>
              <a:rPr lang="en-US" altLang="en-US" sz="2000" b="1" i="1" dirty="0">
                <a:latin typeface="Times New Roman" panose="02020603050405020304" pitchFamily="18" charset="0"/>
                <a:sym typeface="+mn-ea"/>
              </a:rPr>
              <a:t>для</a:t>
            </a:r>
            <a:r>
              <a:rPr lang="en-US" altLang="ru-RU" sz="2000" b="1" i="1" dirty="0">
                <a:latin typeface="Times New Roman" panose="02020603050405020304" pitchFamily="18" charset="0"/>
                <a:sym typeface="+mn-ea"/>
              </a:rPr>
              <a:t> </a:t>
            </a:r>
            <a:r>
              <a:rPr lang="en-US" altLang="en-US" sz="2000" b="1" i="1" dirty="0">
                <a:latin typeface="Times New Roman" panose="02020603050405020304" pitchFamily="18" charset="0"/>
                <a:sym typeface="+mn-ea"/>
              </a:rPr>
              <a:t>технических</a:t>
            </a:r>
            <a:r>
              <a:rPr lang="en-US" altLang="ru-RU" sz="2000" b="1" i="1" dirty="0">
                <a:latin typeface="Times New Roman" panose="02020603050405020304" pitchFamily="18" charset="0"/>
                <a:sym typeface="+mn-ea"/>
              </a:rPr>
              <a:t> </a:t>
            </a:r>
            <a:r>
              <a:rPr lang="en-US" altLang="en-US" sz="2000" b="1" i="1" dirty="0">
                <a:latin typeface="Times New Roman" panose="02020603050405020304" pitchFamily="18" charset="0"/>
                <a:sym typeface="+mn-ea"/>
              </a:rPr>
              <a:t>наук</a:t>
            </a:r>
            <a:r>
              <a:rPr lang="en-US" altLang="ru-RU" sz="2000" b="1" i="1" dirty="0">
                <a:latin typeface="Times New Roman" panose="02020603050405020304" pitchFamily="18" charset="0"/>
                <a:sym typeface="+mn-ea"/>
              </a:rPr>
              <a:t> </a:t>
            </a:r>
            <a:r>
              <a:rPr lang="en-US" altLang="en-US" sz="2000" b="1" i="1" dirty="0">
                <a:latin typeface="Times New Roman" panose="02020603050405020304" pitchFamily="18" charset="0"/>
                <a:sym typeface="+mn-ea"/>
              </a:rPr>
              <a:t>акты</a:t>
            </a:r>
            <a:r>
              <a:rPr lang="en-US" altLang="ru-RU" sz="2000" b="1" i="1" dirty="0">
                <a:latin typeface="Times New Roman" panose="02020603050405020304" pitchFamily="18" charset="0"/>
                <a:sym typeface="+mn-ea"/>
              </a:rPr>
              <a:t> </a:t>
            </a:r>
            <a:r>
              <a:rPr lang="en-US" altLang="en-US" sz="2000" b="1" i="1" dirty="0">
                <a:latin typeface="Times New Roman" panose="02020603050405020304" pitchFamily="18" charset="0"/>
                <a:sym typeface="+mn-ea"/>
              </a:rPr>
              <a:t>внедрения</a:t>
            </a:r>
            <a:r>
              <a:rPr lang="en-US" altLang="ru-RU" sz="2000" b="1" i="1" dirty="0">
                <a:latin typeface="Times New Roman" panose="02020603050405020304" pitchFamily="18" charset="0"/>
                <a:sym typeface="+mn-ea"/>
              </a:rPr>
              <a:t>) </a:t>
            </a:r>
            <a:r>
              <a:rPr lang="en-US" altLang="en-US" sz="2000" b="1" i="1" dirty="0">
                <a:latin typeface="Times New Roman" panose="02020603050405020304" pitchFamily="18" charset="0"/>
                <a:sym typeface="+mn-ea"/>
              </a:rPr>
              <a:t>по</a:t>
            </a:r>
            <a:r>
              <a:rPr lang="en-US" altLang="ru-RU" sz="2000" b="1" i="1" dirty="0">
                <a:latin typeface="Times New Roman" panose="02020603050405020304" pitchFamily="18" charset="0"/>
                <a:sym typeface="+mn-ea"/>
              </a:rPr>
              <a:t> </a:t>
            </a:r>
            <a:r>
              <a:rPr lang="en-US" altLang="en-US" sz="2000" b="1" i="1" dirty="0">
                <a:latin typeface="Times New Roman" panose="02020603050405020304" pitchFamily="18" charset="0"/>
                <a:sym typeface="+mn-ea"/>
              </a:rPr>
              <a:t>результатам</a:t>
            </a:r>
            <a:r>
              <a:rPr lang="en-US" altLang="ru-RU" sz="2000" b="1" i="1" dirty="0">
                <a:latin typeface="Times New Roman" panose="02020603050405020304" pitchFamily="18" charset="0"/>
                <a:sym typeface="+mn-ea"/>
              </a:rPr>
              <a:t> </a:t>
            </a:r>
            <a:r>
              <a:rPr lang="en-US" altLang="en-US" sz="2000" b="1" i="1" dirty="0">
                <a:latin typeface="Times New Roman" panose="02020603050405020304" pitchFamily="18" charset="0"/>
                <a:sym typeface="+mn-ea"/>
              </a:rPr>
              <a:t>исследования</a:t>
            </a:r>
            <a:r>
              <a:rPr lang="en-US" altLang="ru-RU" sz="2000" b="1" i="1" dirty="0">
                <a:latin typeface="Times New Roman" panose="02020603050405020304" pitchFamily="18" charset="0"/>
                <a:sym typeface="+mn-ea"/>
              </a:rPr>
              <a:t> </a:t>
            </a:r>
            <a:r>
              <a:rPr lang="en-US" altLang="en-US" sz="2000" b="1" i="1" dirty="0">
                <a:latin typeface="Times New Roman" panose="02020603050405020304" pitchFamily="18" charset="0"/>
                <a:sym typeface="+mn-ea"/>
              </a:rPr>
              <a:t>за</a:t>
            </a:r>
            <a:r>
              <a:rPr lang="en-US" altLang="ru-RU" sz="2000" b="1" i="1" dirty="0">
                <a:latin typeface="Times New Roman" panose="02020603050405020304" pitchFamily="18" charset="0"/>
                <a:sym typeface="+mn-ea"/>
              </a:rPr>
              <a:t> </a:t>
            </a:r>
            <a:r>
              <a:rPr lang="en-US" altLang="en-US" sz="2000" b="1" i="1" dirty="0">
                <a:latin typeface="Times New Roman" panose="02020603050405020304" pitchFamily="18" charset="0"/>
                <a:sym typeface="+mn-ea"/>
              </a:rPr>
              <a:t>все</a:t>
            </a:r>
            <a:r>
              <a:rPr lang="en-US" altLang="ru-RU" sz="2000" b="1" i="1" dirty="0">
                <a:latin typeface="Times New Roman" panose="02020603050405020304" pitchFamily="18" charset="0"/>
                <a:sym typeface="+mn-ea"/>
              </a:rPr>
              <a:t> </a:t>
            </a:r>
            <a:r>
              <a:rPr lang="en-US" altLang="en-US" sz="2000" b="1" i="1" dirty="0">
                <a:latin typeface="Times New Roman" panose="02020603050405020304" pitchFamily="18" charset="0"/>
                <a:sym typeface="+mn-ea"/>
              </a:rPr>
              <a:t>время</a:t>
            </a:r>
            <a:r>
              <a:rPr lang="en-US" altLang="ru-RU" sz="2000" b="1" i="1" dirty="0">
                <a:latin typeface="Times New Roman" panose="02020603050405020304" pitchFamily="18" charset="0"/>
                <a:sym typeface="+mn-ea"/>
              </a:rPr>
              <a:t> </a:t>
            </a:r>
            <a:r>
              <a:rPr lang="en-US" altLang="en-US" sz="2000" b="1" i="1" dirty="0">
                <a:latin typeface="Times New Roman" panose="02020603050405020304" pitchFamily="18" charset="0"/>
                <a:sym typeface="+mn-ea"/>
              </a:rPr>
              <a:t>обучения</a:t>
            </a:r>
            <a:r>
              <a:rPr lang="en-US" altLang="ru-RU" sz="2000" b="1" i="1" dirty="0">
                <a:latin typeface="Times New Roman" panose="02020603050405020304" pitchFamily="18" charset="0"/>
                <a:sym typeface="+mn-ea"/>
              </a:rPr>
              <a:t> </a:t>
            </a:r>
            <a:r>
              <a:rPr lang="en-US" altLang="en-US" sz="2000" b="1" i="1" dirty="0">
                <a:latin typeface="Times New Roman" panose="02020603050405020304" pitchFamily="18" charset="0"/>
                <a:sym typeface="+mn-ea"/>
              </a:rPr>
              <a:t>в</a:t>
            </a:r>
            <a:r>
              <a:rPr lang="en-US" altLang="ru-RU" sz="2000" b="1" i="1" dirty="0">
                <a:latin typeface="Times New Roman" panose="02020603050405020304" pitchFamily="18" charset="0"/>
                <a:sym typeface="+mn-ea"/>
              </a:rPr>
              <a:t> </a:t>
            </a:r>
            <a:r>
              <a:rPr lang="en-US" altLang="en-US" sz="2000" b="1" i="1" dirty="0">
                <a:latin typeface="Times New Roman" panose="02020603050405020304" pitchFamily="18" charset="0"/>
                <a:sym typeface="+mn-ea"/>
              </a:rPr>
              <a:t>аспирантуре</a:t>
            </a:r>
            <a:r>
              <a:rPr lang="en-US" altLang="ru-RU" sz="2000" b="1" i="1" dirty="0">
                <a:latin typeface="Times New Roman" panose="02020603050405020304" pitchFamily="18" charset="0"/>
                <a:sym typeface="+mn-ea"/>
              </a:rPr>
              <a:t>: </a:t>
            </a:r>
            <a:endParaRPr lang="en-US" altLang="ru-RU" sz="2000" dirty="0">
              <a:latin typeface="Times New Roman" panose="02020603050405020304" pitchFamily="18" charset="0"/>
              <a:sym typeface="+mn-ea"/>
            </a:endParaRPr>
          </a:p>
          <a:p>
            <a:pPr>
              <a:lnSpc>
                <a:spcPct val="80000"/>
              </a:lnSpc>
              <a:spcBef>
                <a:spcPts val="1200"/>
              </a:spcBef>
              <a:spcAft>
                <a:spcPts val="0"/>
              </a:spcAft>
            </a:pPr>
            <a:r>
              <a:rPr lang="en-US" altLang="ru-RU" sz="1600" dirty="0" smtClean="0">
                <a:latin typeface="Times New Roman" panose="02020603050405020304" pitchFamily="18" charset="0"/>
                <a:sym typeface="+mn-ea"/>
              </a:rPr>
              <a:t>[7]. </a:t>
            </a:r>
            <a:r>
              <a:rPr lang="en-US" altLang="en-US" sz="1600" dirty="0">
                <a:latin typeface="Times New Roman" panose="02020603050405020304" pitchFamily="18" charset="0"/>
                <a:sym typeface="+mn-ea"/>
              </a:rPr>
              <a:t>Эволюция</a:t>
            </a:r>
            <a:r>
              <a:rPr lang="en-US" altLang="ru-RU" sz="1600" dirty="0">
                <a:latin typeface="Times New Roman" panose="02020603050405020304" pitchFamily="18" charset="0"/>
                <a:sym typeface="+mn-ea"/>
              </a:rPr>
              <a:t> </a:t>
            </a:r>
            <a:r>
              <a:rPr lang="en-US" altLang="en-US" sz="1600" dirty="0">
                <a:latin typeface="Times New Roman" panose="02020603050405020304" pitchFamily="18" charset="0"/>
                <a:sym typeface="+mn-ea"/>
              </a:rPr>
              <a:t>структуры</a:t>
            </a:r>
            <a:r>
              <a:rPr lang="en-US" altLang="ru-RU" sz="1600" dirty="0">
                <a:latin typeface="Times New Roman" panose="02020603050405020304" pitchFamily="18" charset="0"/>
                <a:sym typeface="+mn-ea"/>
              </a:rPr>
              <a:t> </a:t>
            </a:r>
            <a:r>
              <a:rPr lang="en-US" altLang="en-US" sz="1600" dirty="0">
                <a:latin typeface="Times New Roman" panose="02020603050405020304" pitchFamily="18" charset="0"/>
                <a:sym typeface="+mn-ea"/>
              </a:rPr>
              <a:t>никеля</a:t>
            </a:r>
            <a:r>
              <a:rPr lang="en-US" altLang="ru-RU" sz="1600" dirty="0">
                <a:latin typeface="Times New Roman" panose="02020603050405020304" pitchFamily="18" charset="0"/>
                <a:sym typeface="+mn-ea"/>
              </a:rPr>
              <a:t> </a:t>
            </a:r>
            <a:r>
              <a:rPr lang="en-US" altLang="en-US" sz="1600" dirty="0">
                <a:latin typeface="Times New Roman" panose="02020603050405020304" pitchFamily="18" charset="0"/>
                <a:sym typeface="+mn-ea"/>
              </a:rPr>
              <a:t>в</a:t>
            </a:r>
            <a:r>
              <a:rPr lang="en-US" altLang="ru-RU" sz="1600" dirty="0">
                <a:latin typeface="Times New Roman" panose="02020603050405020304" pitchFamily="18" charset="0"/>
                <a:sym typeface="+mn-ea"/>
              </a:rPr>
              <a:t> </a:t>
            </a:r>
            <a:r>
              <a:rPr lang="en-US" altLang="en-US" sz="1600" dirty="0">
                <a:latin typeface="Times New Roman" panose="02020603050405020304" pitchFamily="18" charset="0"/>
                <a:sym typeface="+mn-ea"/>
              </a:rPr>
              <a:t>ходе</a:t>
            </a:r>
            <a:r>
              <a:rPr lang="en-US" altLang="ru-RU" sz="1600" dirty="0">
                <a:latin typeface="Times New Roman" panose="02020603050405020304" pitchFamily="18" charset="0"/>
                <a:sym typeface="+mn-ea"/>
              </a:rPr>
              <a:t> </a:t>
            </a:r>
            <a:r>
              <a:rPr lang="en-US" altLang="en-US" sz="1600" dirty="0">
                <a:latin typeface="Times New Roman" panose="02020603050405020304" pitchFamily="18" charset="0"/>
                <a:sym typeface="+mn-ea"/>
              </a:rPr>
              <a:t>деформации</a:t>
            </a:r>
            <a:r>
              <a:rPr lang="en-US" altLang="ru-RU" sz="1600" dirty="0">
                <a:latin typeface="Times New Roman" panose="02020603050405020304" pitchFamily="18" charset="0"/>
                <a:sym typeface="+mn-ea"/>
              </a:rPr>
              <a:t> </a:t>
            </a:r>
            <a:r>
              <a:rPr lang="en-US" altLang="en-US" sz="1600" dirty="0">
                <a:latin typeface="Times New Roman" panose="02020603050405020304" pitchFamily="18" charset="0"/>
                <a:sym typeface="+mn-ea"/>
              </a:rPr>
              <a:t>методом</a:t>
            </a:r>
            <a:r>
              <a:rPr lang="en-US" altLang="ru-RU" sz="1600" dirty="0">
                <a:latin typeface="Times New Roman" panose="02020603050405020304" pitchFamily="18" charset="0"/>
                <a:sym typeface="+mn-ea"/>
              </a:rPr>
              <a:t> </a:t>
            </a:r>
            <a:r>
              <a:rPr lang="en-US" altLang="en-US" sz="1600" dirty="0">
                <a:latin typeface="Times New Roman" panose="02020603050405020304" pitchFamily="18" charset="0"/>
                <a:sym typeface="+mn-ea"/>
              </a:rPr>
              <a:t>сдвиг</a:t>
            </a:r>
            <a:r>
              <a:rPr lang="en-US" altLang="ru-RU" sz="1600" dirty="0">
                <a:latin typeface="Times New Roman" panose="02020603050405020304" pitchFamily="18" charset="0"/>
                <a:sym typeface="+mn-ea"/>
              </a:rPr>
              <a:t> </a:t>
            </a:r>
            <a:r>
              <a:rPr lang="en-US" altLang="en-US" sz="1600" dirty="0">
                <a:latin typeface="Times New Roman" panose="02020603050405020304" pitchFamily="18" charset="0"/>
                <a:sym typeface="+mn-ea"/>
              </a:rPr>
              <a:t>под</a:t>
            </a:r>
            <a:r>
              <a:rPr lang="en-US" altLang="ru-RU" sz="1600" dirty="0">
                <a:latin typeface="Times New Roman" panose="02020603050405020304" pitchFamily="18" charset="0"/>
                <a:sym typeface="+mn-ea"/>
              </a:rPr>
              <a:t> </a:t>
            </a:r>
            <a:r>
              <a:rPr lang="en-US" altLang="en-US" sz="1600" dirty="0">
                <a:latin typeface="Times New Roman" panose="02020603050405020304" pitchFamily="18" charset="0"/>
                <a:sym typeface="+mn-ea"/>
              </a:rPr>
              <a:t>давлением</a:t>
            </a:r>
            <a:r>
              <a:rPr lang="en-US" altLang="ru-RU" sz="1600" dirty="0">
                <a:latin typeface="Times New Roman" panose="02020603050405020304" pitchFamily="18" charset="0"/>
                <a:sym typeface="+mn-ea"/>
              </a:rPr>
              <a:t> </a:t>
            </a:r>
            <a:r>
              <a:rPr lang="en-US" altLang="en-US" sz="1600" dirty="0">
                <a:latin typeface="Times New Roman" panose="02020603050405020304" pitchFamily="18" charset="0"/>
                <a:sym typeface="+mn-ea"/>
              </a:rPr>
              <a:t>при</a:t>
            </a:r>
            <a:r>
              <a:rPr lang="en-US" altLang="ru-RU" sz="1600" dirty="0">
                <a:latin typeface="Times New Roman" panose="02020603050405020304" pitchFamily="18" charset="0"/>
                <a:sym typeface="+mn-ea"/>
              </a:rPr>
              <a:t> 250</a:t>
            </a:r>
            <a:r>
              <a:rPr lang="en-US" altLang="en-US" sz="1600" dirty="0">
                <a:latin typeface="Times New Roman" panose="02020603050405020304" pitchFamily="18" charset="0"/>
                <a:sym typeface="+mn-ea"/>
              </a:rPr>
              <a:t>°С</a:t>
            </a:r>
            <a:r>
              <a:rPr lang="en-US" altLang="ru-RU" sz="1600" dirty="0">
                <a:latin typeface="Times New Roman" panose="02020603050405020304" pitchFamily="18" charset="0"/>
                <a:sym typeface="+mn-ea"/>
              </a:rPr>
              <a:t> / </a:t>
            </a:r>
            <a:r>
              <a:rPr lang="en-US" altLang="en-US" sz="1600" dirty="0">
                <a:latin typeface="Times New Roman" panose="02020603050405020304" pitchFamily="18" charset="0"/>
                <a:sym typeface="+mn-ea"/>
              </a:rPr>
              <a:t>К</a:t>
            </a:r>
            <a:r>
              <a:rPr lang="en-US" altLang="ru-RU" sz="1600" dirty="0">
                <a:latin typeface="Times New Roman" panose="02020603050405020304" pitchFamily="18" charset="0"/>
                <a:sym typeface="+mn-ea"/>
              </a:rPr>
              <a:t>.</a:t>
            </a:r>
            <a:r>
              <a:rPr lang="en-US" altLang="en-US" sz="1600" dirty="0">
                <a:latin typeface="Times New Roman" panose="02020603050405020304" pitchFamily="18" charset="0"/>
                <a:sym typeface="+mn-ea"/>
              </a:rPr>
              <a:t>Ю</a:t>
            </a:r>
            <a:r>
              <a:rPr lang="en-US" altLang="ru-RU" sz="1600" dirty="0">
                <a:latin typeface="Times New Roman" panose="02020603050405020304" pitchFamily="18" charset="0"/>
                <a:sym typeface="+mn-ea"/>
              </a:rPr>
              <a:t>. </a:t>
            </a:r>
            <a:r>
              <a:rPr lang="en-US" altLang="en-US" sz="1600" dirty="0">
                <a:latin typeface="Times New Roman" panose="02020603050405020304" pitchFamily="18" charset="0"/>
                <a:sym typeface="+mn-ea"/>
              </a:rPr>
              <a:t>Карамышев</a:t>
            </a:r>
            <a:r>
              <a:rPr lang="en-US" altLang="ru-RU" sz="1600" dirty="0">
                <a:latin typeface="Times New Roman" panose="02020603050405020304" pitchFamily="18" charset="0"/>
                <a:sym typeface="+mn-ea"/>
              </a:rPr>
              <a:t>, </a:t>
            </a:r>
            <a:r>
              <a:rPr lang="en-US" altLang="en-US" sz="1600" dirty="0">
                <a:latin typeface="Times New Roman" panose="02020603050405020304" pitchFamily="18" charset="0"/>
                <a:sym typeface="+mn-ea"/>
              </a:rPr>
              <a:t>Т</a:t>
            </a:r>
            <a:r>
              <a:rPr lang="en-US" altLang="ru-RU" sz="1600" dirty="0">
                <a:latin typeface="Times New Roman" panose="02020603050405020304" pitchFamily="18" charset="0"/>
                <a:sym typeface="+mn-ea"/>
              </a:rPr>
              <a:t>.</a:t>
            </a:r>
            <a:r>
              <a:rPr lang="en-US" altLang="en-US" sz="1600" dirty="0">
                <a:latin typeface="Times New Roman" panose="02020603050405020304" pitchFamily="18" charset="0"/>
                <a:sym typeface="+mn-ea"/>
              </a:rPr>
              <a:t>И</a:t>
            </a:r>
            <a:r>
              <a:rPr lang="en-US" altLang="ru-RU" sz="1600" dirty="0">
                <a:latin typeface="Times New Roman" panose="02020603050405020304" pitchFamily="18" charset="0"/>
                <a:sym typeface="+mn-ea"/>
              </a:rPr>
              <a:t>. </a:t>
            </a:r>
            <a:r>
              <a:rPr lang="en-US" altLang="en-US" sz="1600" dirty="0">
                <a:latin typeface="Times New Roman" panose="02020603050405020304" pitchFamily="18" charset="0"/>
                <a:sym typeface="+mn-ea"/>
              </a:rPr>
              <a:t>Чащухина</a:t>
            </a:r>
            <a:r>
              <a:rPr lang="en-US" altLang="ru-RU" sz="1600" dirty="0">
                <a:latin typeface="Times New Roman" panose="02020603050405020304" pitchFamily="18" charset="0"/>
                <a:sym typeface="+mn-ea"/>
              </a:rPr>
              <a:t>, </a:t>
            </a:r>
            <a:r>
              <a:rPr lang="en-US" altLang="en-US" sz="1600" dirty="0">
                <a:latin typeface="Times New Roman" panose="02020603050405020304" pitchFamily="18" charset="0"/>
                <a:sym typeface="+mn-ea"/>
              </a:rPr>
              <a:t>Л</a:t>
            </a:r>
            <a:r>
              <a:rPr lang="en-US" altLang="ru-RU" sz="1600" dirty="0">
                <a:latin typeface="Times New Roman" panose="02020603050405020304" pitchFamily="18" charset="0"/>
                <a:sym typeface="+mn-ea"/>
              </a:rPr>
              <a:t>.</a:t>
            </a:r>
            <a:r>
              <a:rPr lang="en-US" altLang="en-US" sz="1600" dirty="0">
                <a:latin typeface="Times New Roman" panose="02020603050405020304" pitchFamily="18" charset="0"/>
                <a:sym typeface="+mn-ea"/>
              </a:rPr>
              <a:t>М</a:t>
            </a:r>
            <a:r>
              <a:rPr lang="en-US" altLang="ru-RU" sz="1600" dirty="0">
                <a:latin typeface="Times New Roman" panose="02020603050405020304" pitchFamily="18" charset="0"/>
                <a:sym typeface="+mn-ea"/>
              </a:rPr>
              <a:t>. </a:t>
            </a:r>
            <a:r>
              <a:rPr lang="en-US" altLang="en-US" sz="1600" dirty="0">
                <a:latin typeface="Times New Roman" panose="02020603050405020304" pitchFamily="18" charset="0"/>
                <a:sym typeface="+mn-ea"/>
              </a:rPr>
              <a:t>Воронова</a:t>
            </a:r>
            <a:r>
              <a:rPr lang="en-US" altLang="ru-RU" sz="1600" dirty="0">
                <a:latin typeface="Times New Roman" panose="02020603050405020304" pitchFamily="18" charset="0"/>
                <a:sym typeface="+mn-ea"/>
              </a:rPr>
              <a:t>, </a:t>
            </a:r>
            <a:r>
              <a:rPr lang="en-US" altLang="en-US" sz="1600" dirty="0">
                <a:latin typeface="Times New Roman" panose="02020603050405020304" pitchFamily="18" charset="0"/>
                <a:sym typeface="+mn-ea"/>
              </a:rPr>
              <a:t>М</a:t>
            </a:r>
            <a:r>
              <a:rPr lang="en-US" altLang="ru-RU" sz="1600" dirty="0">
                <a:latin typeface="Times New Roman" panose="02020603050405020304" pitchFamily="18" charset="0"/>
                <a:sym typeface="+mn-ea"/>
              </a:rPr>
              <a:t>.</a:t>
            </a:r>
            <a:r>
              <a:rPr lang="en-US" altLang="en-US" sz="1600" dirty="0">
                <a:latin typeface="Times New Roman" panose="02020603050405020304" pitchFamily="18" charset="0"/>
                <a:sym typeface="+mn-ea"/>
              </a:rPr>
              <a:t>В</a:t>
            </a:r>
            <a:r>
              <a:rPr lang="en-US" altLang="ru-RU" sz="1600" dirty="0">
                <a:latin typeface="Times New Roman" panose="02020603050405020304" pitchFamily="18" charset="0"/>
                <a:sym typeface="+mn-ea"/>
              </a:rPr>
              <a:t>. </a:t>
            </a:r>
            <a:r>
              <a:rPr lang="en-US" altLang="en-US" sz="1600" dirty="0">
                <a:latin typeface="Times New Roman" panose="02020603050405020304" pitchFamily="18" charset="0"/>
                <a:sym typeface="+mn-ea"/>
              </a:rPr>
              <a:t>Дегтярев</a:t>
            </a:r>
            <a:r>
              <a:rPr lang="en-US" altLang="ru-RU" sz="1600" dirty="0">
                <a:latin typeface="Times New Roman" panose="02020603050405020304" pitchFamily="18" charset="0"/>
                <a:sym typeface="+mn-ea"/>
              </a:rPr>
              <a:t> // XXIII </a:t>
            </a:r>
            <a:r>
              <a:rPr lang="en-US" altLang="en-US" sz="1600" dirty="0">
                <a:latin typeface="Times New Roman" panose="02020603050405020304" pitchFamily="18" charset="0"/>
                <a:sym typeface="+mn-ea"/>
              </a:rPr>
              <a:t>Всеросс</a:t>
            </a:r>
            <a:r>
              <a:rPr lang="en-US" altLang="ru-RU" sz="1600" dirty="0">
                <a:latin typeface="Times New Roman" panose="02020603050405020304" pitchFamily="18" charset="0"/>
                <a:sym typeface="+mn-ea"/>
              </a:rPr>
              <a:t>. </a:t>
            </a:r>
            <a:r>
              <a:rPr lang="en-US" altLang="en-US" sz="1600" dirty="0">
                <a:latin typeface="Times New Roman" panose="02020603050405020304" pitchFamily="18" charset="0"/>
                <a:sym typeface="+mn-ea"/>
              </a:rPr>
              <a:t>школа</a:t>
            </a:r>
            <a:r>
              <a:rPr lang="en-US" altLang="ru-RU" sz="1600" dirty="0">
                <a:latin typeface="Times New Roman" panose="02020603050405020304" pitchFamily="18" charset="0"/>
                <a:sym typeface="+mn-ea"/>
              </a:rPr>
              <a:t>-</a:t>
            </a:r>
            <a:r>
              <a:rPr lang="en-US" altLang="en-US" sz="1600" dirty="0">
                <a:latin typeface="Times New Roman" panose="02020603050405020304" pitchFamily="18" charset="0"/>
                <a:sym typeface="+mn-ea"/>
              </a:rPr>
              <a:t>семинар</a:t>
            </a:r>
            <a:r>
              <a:rPr lang="en-US" altLang="ru-RU" sz="1600" dirty="0">
                <a:latin typeface="Times New Roman" panose="02020603050405020304" pitchFamily="18" charset="0"/>
                <a:sym typeface="+mn-ea"/>
              </a:rPr>
              <a:t> </a:t>
            </a:r>
            <a:r>
              <a:rPr lang="en-US" altLang="en-US" sz="1600" dirty="0">
                <a:latin typeface="Times New Roman" panose="02020603050405020304" pitchFamily="18" charset="0"/>
                <a:sym typeface="+mn-ea"/>
              </a:rPr>
              <a:t>по</a:t>
            </a:r>
            <a:r>
              <a:rPr lang="en-US" altLang="ru-RU" sz="1600" dirty="0">
                <a:latin typeface="Times New Roman" panose="02020603050405020304" pitchFamily="18" charset="0"/>
                <a:sym typeface="+mn-ea"/>
              </a:rPr>
              <a:t> </a:t>
            </a:r>
            <a:r>
              <a:rPr lang="en-US" altLang="en-US" sz="1600" dirty="0">
                <a:latin typeface="Times New Roman" panose="02020603050405020304" pitchFamily="18" charset="0"/>
                <a:sym typeface="+mn-ea"/>
              </a:rPr>
              <a:t>проблемам</a:t>
            </a:r>
            <a:r>
              <a:rPr lang="en-US" altLang="ru-RU" sz="1600" dirty="0">
                <a:latin typeface="Times New Roman" panose="02020603050405020304" pitchFamily="18" charset="0"/>
                <a:sym typeface="+mn-ea"/>
              </a:rPr>
              <a:t> </a:t>
            </a:r>
            <a:r>
              <a:rPr lang="en-US" altLang="en-US" sz="1600" dirty="0">
                <a:latin typeface="Times New Roman" panose="02020603050405020304" pitchFamily="18" charset="0"/>
                <a:sym typeface="+mn-ea"/>
              </a:rPr>
              <a:t>физики</a:t>
            </a:r>
            <a:r>
              <a:rPr lang="en-US" altLang="ru-RU" sz="1600" dirty="0">
                <a:latin typeface="Times New Roman" panose="02020603050405020304" pitchFamily="18" charset="0"/>
                <a:sym typeface="+mn-ea"/>
              </a:rPr>
              <a:t> </a:t>
            </a:r>
            <a:r>
              <a:rPr lang="en-US" altLang="en-US" sz="1600" dirty="0">
                <a:latin typeface="Times New Roman" panose="02020603050405020304" pitchFamily="18" charset="0"/>
                <a:sym typeface="+mn-ea"/>
              </a:rPr>
              <a:t>конденсированного</a:t>
            </a:r>
            <a:r>
              <a:rPr lang="en-US" altLang="ru-RU" sz="1600" dirty="0">
                <a:latin typeface="Times New Roman" panose="02020603050405020304" pitchFamily="18" charset="0"/>
                <a:sym typeface="+mn-ea"/>
              </a:rPr>
              <a:t> </a:t>
            </a:r>
            <a:r>
              <a:rPr lang="en-US" altLang="en-US" sz="1600" dirty="0">
                <a:latin typeface="Times New Roman" panose="02020603050405020304" pitchFamily="18" charset="0"/>
                <a:sym typeface="+mn-ea"/>
              </a:rPr>
              <a:t>состояния</a:t>
            </a:r>
            <a:r>
              <a:rPr lang="en-US" altLang="ru-RU" sz="1600" dirty="0">
                <a:latin typeface="Times New Roman" panose="02020603050405020304" pitchFamily="18" charset="0"/>
                <a:sym typeface="+mn-ea"/>
              </a:rPr>
              <a:t> </a:t>
            </a:r>
            <a:r>
              <a:rPr lang="en-US" altLang="en-US" sz="1600" dirty="0">
                <a:latin typeface="Times New Roman" panose="02020603050405020304" pitchFamily="18" charset="0"/>
                <a:sym typeface="+mn-ea"/>
              </a:rPr>
              <a:t>вещества</a:t>
            </a:r>
            <a:r>
              <a:rPr lang="en-US" altLang="ru-RU" sz="1600" dirty="0">
                <a:latin typeface="Times New Roman" panose="02020603050405020304" pitchFamily="18" charset="0"/>
                <a:sym typeface="+mn-ea"/>
              </a:rPr>
              <a:t> (</a:t>
            </a:r>
            <a:r>
              <a:rPr lang="en-US" altLang="en-US" sz="1600" dirty="0">
                <a:latin typeface="Times New Roman" panose="02020603050405020304" pitchFamily="18" charset="0"/>
                <a:sym typeface="+mn-ea"/>
              </a:rPr>
              <a:t>СПФКС</a:t>
            </a:r>
            <a:r>
              <a:rPr lang="en-US" altLang="ru-RU" sz="1600" dirty="0">
                <a:latin typeface="Times New Roman" panose="02020603050405020304" pitchFamily="18" charset="0"/>
                <a:sym typeface="+mn-ea"/>
              </a:rPr>
              <a:t>-23), </a:t>
            </a:r>
            <a:r>
              <a:rPr lang="en-US" altLang="en-US" sz="1600" dirty="0">
                <a:latin typeface="Times New Roman" panose="02020603050405020304" pitchFamily="18" charset="0"/>
                <a:sym typeface="+mn-ea"/>
              </a:rPr>
              <a:t>Екатеринбург</a:t>
            </a:r>
            <a:r>
              <a:rPr lang="en-US" altLang="ru-RU" sz="1600" dirty="0">
                <a:latin typeface="Times New Roman" panose="02020603050405020304" pitchFamily="18" charset="0"/>
                <a:sym typeface="+mn-ea"/>
              </a:rPr>
              <a:t>, 30.11.2023, ISBN: 978-5-6045774-8-6, </a:t>
            </a:r>
            <a:r>
              <a:rPr lang="en-US" altLang="en-US" sz="1600" dirty="0">
                <a:latin typeface="Times New Roman" panose="02020603050405020304" pitchFamily="18" charset="0"/>
                <a:sym typeface="+mn-ea"/>
              </a:rPr>
              <a:t>Тезисы</a:t>
            </a:r>
            <a:r>
              <a:rPr lang="en-US" altLang="ru-RU" sz="1600" dirty="0">
                <a:latin typeface="Times New Roman" panose="02020603050405020304" pitchFamily="18" charset="0"/>
                <a:sym typeface="+mn-ea"/>
              </a:rPr>
              <a:t> </a:t>
            </a:r>
            <a:r>
              <a:rPr lang="en-US" altLang="en-US" sz="1600" dirty="0">
                <a:latin typeface="Times New Roman" panose="02020603050405020304" pitchFamily="18" charset="0"/>
                <a:sym typeface="+mn-ea"/>
              </a:rPr>
              <a:t>докладов</a:t>
            </a:r>
            <a:r>
              <a:rPr lang="en-US" altLang="ru-RU" sz="1600" dirty="0">
                <a:latin typeface="Times New Roman" panose="02020603050405020304" pitchFamily="18" charset="0"/>
                <a:sym typeface="+mn-ea"/>
              </a:rPr>
              <a:t>, </a:t>
            </a:r>
            <a:r>
              <a:rPr lang="en-US" altLang="en-US" sz="1600" dirty="0">
                <a:latin typeface="Times New Roman" panose="02020603050405020304" pitchFamily="18" charset="0"/>
                <a:sym typeface="+mn-ea"/>
              </a:rPr>
              <a:t>Екатеринбург</a:t>
            </a:r>
            <a:r>
              <a:rPr lang="en-US" altLang="ru-RU" sz="1600" dirty="0">
                <a:latin typeface="Times New Roman" panose="02020603050405020304" pitchFamily="18" charset="0"/>
                <a:sym typeface="+mn-ea"/>
              </a:rPr>
              <a:t>: </a:t>
            </a:r>
            <a:r>
              <a:rPr lang="en-US" altLang="en-US" sz="1600" dirty="0">
                <a:latin typeface="Times New Roman" panose="02020603050405020304" pitchFamily="18" charset="0"/>
                <a:sym typeface="+mn-ea"/>
              </a:rPr>
              <a:t>ИФМ</a:t>
            </a:r>
            <a:r>
              <a:rPr lang="en-US" altLang="ru-RU" sz="1600" dirty="0">
                <a:latin typeface="Times New Roman" panose="02020603050405020304" pitchFamily="18" charset="0"/>
                <a:sym typeface="+mn-ea"/>
              </a:rPr>
              <a:t> </a:t>
            </a:r>
            <a:r>
              <a:rPr lang="en-US" altLang="en-US" sz="1600" dirty="0">
                <a:latin typeface="Times New Roman" panose="02020603050405020304" pitchFamily="18" charset="0"/>
                <a:sym typeface="+mn-ea"/>
              </a:rPr>
              <a:t>УрО</a:t>
            </a:r>
            <a:r>
              <a:rPr lang="en-US" altLang="ru-RU" sz="1600" dirty="0">
                <a:latin typeface="Times New Roman" panose="02020603050405020304" pitchFamily="18" charset="0"/>
                <a:sym typeface="+mn-ea"/>
              </a:rPr>
              <a:t> </a:t>
            </a:r>
            <a:r>
              <a:rPr lang="en-US" altLang="en-US" sz="1600" dirty="0">
                <a:latin typeface="Times New Roman" panose="02020603050405020304" pitchFamily="18" charset="0"/>
                <a:sym typeface="+mn-ea"/>
              </a:rPr>
              <a:t>РАН</a:t>
            </a:r>
            <a:r>
              <a:rPr lang="en-US" altLang="ru-RU" sz="1600" dirty="0">
                <a:latin typeface="Times New Roman" panose="02020603050405020304" pitchFamily="18" charset="0"/>
                <a:sym typeface="+mn-ea"/>
              </a:rPr>
              <a:t>, 2023.- 147 c.</a:t>
            </a:r>
            <a:endParaRPr lang="en-US" altLang="ru-RU" sz="1600" dirty="0">
              <a:latin typeface="Times New Roman" panose="02020603050405020304" pitchFamily="18" charset="0"/>
            </a:endParaRPr>
          </a:p>
          <a:p>
            <a:pPr>
              <a:lnSpc>
                <a:spcPct val="80000"/>
              </a:lnSpc>
              <a:spcBef>
                <a:spcPts val="1200"/>
              </a:spcBef>
              <a:spcAft>
                <a:spcPts val="0"/>
              </a:spcAft>
            </a:pPr>
            <a:r>
              <a:rPr lang="en-US" altLang="ru-RU" sz="1600" dirty="0" smtClean="0">
                <a:latin typeface="Times New Roman" panose="02020603050405020304" pitchFamily="18" charset="0"/>
                <a:sym typeface="+mn-ea"/>
              </a:rPr>
              <a:t>[8]. </a:t>
            </a:r>
            <a:r>
              <a:rPr lang="en-US" altLang="en-US" sz="1600" dirty="0">
                <a:latin typeface="Times New Roman" panose="02020603050405020304" pitchFamily="18" charset="0"/>
                <a:sym typeface="+mn-ea"/>
              </a:rPr>
              <a:t>Запасенная</a:t>
            </a:r>
            <a:r>
              <a:rPr lang="en-US" altLang="ru-RU" sz="1600" dirty="0">
                <a:latin typeface="Times New Roman" panose="02020603050405020304" pitchFamily="18" charset="0"/>
                <a:sym typeface="+mn-ea"/>
              </a:rPr>
              <a:t> </a:t>
            </a:r>
            <a:r>
              <a:rPr lang="en-US" altLang="en-US" sz="1600" dirty="0">
                <a:latin typeface="Times New Roman" panose="02020603050405020304" pitchFamily="18" charset="0"/>
                <a:sym typeface="+mn-ea"/>
              </a:rPr>
              <a:t>энергия</a:t>
            </a:r>
            <a:r>
              <a:rPr lang="en-US" altLang="ru-RU" sz="1600" dirty="0">
                <a:latin typeface="Times New Roman" panose="02020603050405020304" pitchFamily="18" charset="0"/>
                <a:sym typeface="+mn-ea"/>
              </a:rPr>
              <a:t> </a:t>
            </a:r>
            <a:r>
              <a:rPr lang="en-US" altLang="en-US" sz="1600" dirty="0">
                <a:latin typeface="Times New Roman" panose="02020603050405020304" pitchFamily="18" charset="0"/>
                <a:sym typeface="+mn-ea"/>
              </a:rPr>
              <a:t>деформации</a:t>
            </a:r>
            <a:r>
              <a:rPr lang="en-US" altLang="ru-RU" sz="1600" dirty="0">
                <a:latin typeface="Times New Roman" panose="02020603050405020304" pitchFamily="18" charset="0"/>
                <a:sym typeface="+mn-ea"/>
              </a:rPr>
              <a:t> </a:t>
            </a:r>
            <a:r>
              <a:rPr lang="en-US" altLang="en-US" sz="1600" dirty="0">
                <a:latin typeface="Times New Roman" panose="02020603050405020304" pitchFamily="18" charset="0"/>
                <a:sym typeface="+mn-ea"/>
              </a:rPr>
              <a:t>и</a:t>
            </a:r>
            <a:r>
              <a:rPr lang="en-US" altLang="ru-RU" sz="1600" dirty="0">
                <a:latin typeface="Times New Roman" panose="02020603050405020304" pitchFamily="18" charset="0"/>
                <a:sym typeface="+mn-ea"/>
              </a:rPr>
              <a:t> </a:t>
            </a:r>
            <a:r>
              <a:rPr lang="en-US" altLang="en-US" sz="1600" dirty="0">
                <a:latin typeface="Times New Roman" panose="02020603050405020304" pitchFamily="18" charset="0"/>
                <a:sym typeface="+mn-ea"/>
              </a:rPr>
              <a:t>термическая</a:t>
            </a:r>
            <a:r>
              <a:rPr lang="en-US" altLang="ru-RU" sz="1600" dirty="0">
                <a:latin typeface="Times New Roman" panose="02020603050405020304" pitchFamily="18" charset="0"/>
                <a:sym typeface="+mn-ea"/>
              </a:rPr>
              <a:t> </a:t>
            </a:r>
            <a:r>
              <a:rPr lang="en-US" altLang="en-US" sz="1600" dirty="0">
                <a:latin typeface="Times New Roman" panose="02020603050405020304" pitchFamily="18" charset="0"/>
                <a:sym typeface="+mn-ea"/>
              </a:rPr>
              <a:t>стабильность</a:t>
            </a:r>
            <a:r>
              <a:rPr lang="en-US" altLang="ru-RU" sz="1600" dirty="0">
                <a:latin typeface="Times New Roman" panose="02020603050405020304" pitchFamily="18" charset="0"/>
                <a:sym typeface="+mn-ea"/>
              </a:rPr>
              <a:t> </a:t>
            </a:r>
            <a:r>
              <a:rPr lang="en-US" altLang="en-US" sz="1600" dirty="0">
                <a:latin typeface="Times New Roman" panose="02020603050405020304" pitchFamily="18" charset="0"/>
                <a:sym typeface="+mn-ea"/>
              </a:rPr>
              <a:t>СМК</a:t>
            </a:r>
            <a:r>
              <a:rPr lang="en-US" altLang="ru-RU" sz="1600" dirty="0">
                <a:latin typeface="Times New Roman" panose="02020603050405020304" pitchFamily="18" charset="0"/>
                <a:sym typeface="+mn-ea"/>
              </a:rPr>
              <a:t>-</a:t>
            </a:r>
            <a:r>
              <a:rPr lang="en-US" altLang="en-US" sz="1600" dirty="0">
                <a:latin typeface="Times New Roman" panose="02020603050405020304" pitchFamily="18" charset="0"/>
                <a:sym typeface="+mn-ea"/>
              </a:rPr>
              <a:t>структуры</a:t>
            </a:r>
            <a:r>
              <a:rPr lang="en-US" altLang="ru-RU" sz="1600" dirty="0">
                <a:latin typeface="Times New Roman" panose="02020603050405020304" pitchFamily="18" charset="0"/>
                <a:sym typeface="+mn-ea"/>
              </a:rPr>
              <a:t> Ni </a:t>
            </a:r>
            <a:r>
              <a:rPr lang="en-US" altLang="en-US" sz="1600" dirty="0">
                <a:latin typeface="Times New Roman" panose="02020603050405020304" pitchFamily="18" charset="0"/>
                <a:sym typeface="+mn-ea"/>
              </a:rPr>
              <a:t>и</a:t>
            </a:r>
            <a:r>
              <a:rPr lang="en-US" altLang="ru-RU" sz="1600" dirty="0">
                <a:latin typeface="Times New Roman" panose="02020603050405020304" pitchFamily="18" charset="0"/>
                <a:sym typeface="+mn-ea"/>
              </a:rPr>
              <a:t> </a:t>
            </a:r>
            <a:r>
              <a:rPr lang="en-US" altLang="en-US" sz="1600" dirty="0">
                <a:latin typeface="Times New Roman" panose="02020603050405020304" pitchFamily="18" charset="0"/>
                <a:sym typeface="+mn-ea"/>
              </a:rPr>
              <a:t>сплава</a:t>
            </a:r>
            <a:r>
              <a:rPr lang="en-US" altLang="ru-RU" sz="1600" dirty="0">
                <a:latin typeface="Times New Roman" panose="02020603050405020304" pitchFamily="18" charset="0"/>
                <a:sym typeface="+mn-ea"/>
              </a:rPr>
              <a:t> Ni-2%Cr / </a:t>
            </a:r>
            <a:r>
              <a:rPr lang="en-US" altLang="en-US" sz="1600" dirty="0">
                <a:latin typeface="Times New Roman" panose="02020603050405020304" pitchFamily="18" charset="0"/>
                <a:sym typeface="+mn-ea"/>
              </a:rPr>
              <a:t>К</a:t>
            </a:r>
            <a:r>
              <a:rPr lang="en-US" altLang="ru-RU" sz="1600" dirty="0">
                <a:latin typeface="Times New Roman" panose="02020603050405020304" pitchFamily="18" charset="0"/>
                <a:sym typeface="+mn-ea"/>
              </a:rPr>
              <a:t>.</a:t>
            </a:r>
            <a:r>
              <a:rPr lang="en-US" altLang="en-US" sz="1600" dirty="0">
                <a:latin typeface="Times New Roman" panose="02020603050405020304" pitchFamily="18" charset="0"/>
                <a:sym typeface="+mn-ea"/>
              </a:rPr>
              <a:t>Ю</a:t>
            </a:r>
            <a:r>
              <a:rPr lang="en-US" altLang="ru-RU" sz="1600" dirty="0">
                <a:latin typeface="Times New Roman" panose="02020603050405020304" pitchFamily="18" charset="0"/>
                <a:sym typeface="+mn-ea"/>
              </a:rPr>
              <a:t>. </a:t>
            </a:r>
            <a:r>
              <a:rPr lang="en-US" altLang="en-US" sz="1600" dirty="0">
                <a:latin typeface="Times New Roman" panose="02020603050405020304" pitchFamily="18" charset="0"/>
                <a:sym typeface="+mn-ea"/>
              </a:rPr>
              <a:t>Карамышев</a:t>
            </a:r>
            <a:r>
              <a:rPr lang="en-US" altLang="ru-RU" sz="1600" dirty="0">
                <a:latin typeface="Times New Roman" panose="02020603050405020304" pitchFamily="18" charset="0"/>
                <a:sym typeface="+mn-ea"/>
              </a:rPr>
              <a:t>, </a:t>
            </a:r>
            <a:r>
              <a:rPr lang="en-US" altLang="en-US" sz="1600" dirty="0">
                <a:latin typeface="Times New Roman" panose="02020603050405020304" pitchFamily="18" charset="0"/>
                <a:sym typeface="+mn-ea"/>
              </a:rPr>
              <a:t>М</a:t>
            </a:r>
            <a:r>
              <a:rPr lang="en-US" altLang="ru-RU" sz="1600" dirty="0">
                <a:latin typeface="Times New Roman" panose="02020603050405020304" pitchFamily="18" charset="0"/>
                <a:sym typeface="+mn-ea"/>
              </a:rPr>
              <a:t>.</a:t>
            </a:r>
            <a:r>
              <a:rPr lang="en-US" altLang="en-US" sz="1600" dirty="0">
                <a:latin typeface="Times New Roman" panose="02020603050405020304" pitchFamily="18" charset="0"/>
                <a:sym typeface="+mn-ea"/>
              </a:rPr>
              <a:t>В</a:t>
            </a:r>
            <a:r>
              <a:rPr lang="en-US" altLang="ru-RU" sz="1600" dirty="0">
                <a:latin typeface="Times New Roman" panose="02020603050405020304" pitchFamily="18" charset="0"/>
                <a:sym typeface="+mn-ea"/>
              </a:rPr>
              <a:t>. </a:t>
            </a:r>
            <a:r>
              <a:rPr lang="en-US" altLang="en-US" sz="1600" dirty="0">
                <a:latin typeface="Times New Roman" panose="02020603050405020304" pitchFamily="18" charset="0"/>
                <a:sym typeface="+mn-ea"/>
              </a:rPr>
              <a:t>Дегтярев</a:t>
            </a:r>
            <a:r>
              <a:rPr lang="en-US" altLang="ru-RU" sz="1600" dirty="0">
                <a:latin typeface="Times New Roman" panose="02020603050405020304" pitchFamily="18" charset="0"/>
                <a:sym typeface="+mn-ea"/>
              </a:rPr>
              <a:t>, </a:t>
            </a:r>
            <a:r>
              <a:rPr lang="en-US" altLang="en-US" sz="1600" dirty="0">
                <a:latin typeface="Times New Roman" panose="02020603050405020304" pitchFamily="18" charset="0"/>
                <a:sym typeface="+mn-ea"/>
              </a:rPr>
              <a:t>Л</a:t>
            </a:r>
            <a:r>
              <a:rPr lang="en-US" altLang="ru-RU" sz="1600" dirty="0">
                <a:latin typeface="Times New Roman" panose="02020603050405020304" pitchFamily="18" charset="0"/>
                <a:sym typeface="+mn-ea"/>
              </a:rPr>
              <a:t>.</a:t>
            </a:r>
            <a:r>
              <a:rPr lang="en-US" altLang="en-US" sz="1600" dirty="0">
                <a:latin typeface="Times New Roman" panose="02020603050405020304" pitchFamily="18" charset="0"/>
                <a:sym typeface="+mn-ea"/>
              </a:rPr>
              <a:t>М</a:t>
            </a:r>
            <a:r>
              <a:rPr lang="en-US" altLang="ru-RU" sz="1600" dirty="0">
                <a:latin typeface="Times New Roman" panose="02020603050405020304" pitchFamily="18" charset="0"/>
                <a:sym typeface="+mn-ea"/>
              </a:rPr>
              <a:t>. </a:t>
            </a:r>
            <a:r>
              <a:rPr lang="en-US" altLang="en-US" sz="1600" dirty="0">
                <a:latin typeface="Times New Roman" panose="02020603050405020304" pitchFamily="18" charset="0"/>
                <a:sym typeface="+mn-ea"/>
              </a:rPr>
              <a:t>Воронова</a:t>
            </a:r>
            <a:r>
              <a:rPr lang="en-US" altLang="ru-RU" sz="1600" dirty="0">
                <a:latin typeface="Times New Roman" panose="02020603050405020304" pitchFamily="18" charset="0"/>
                <a:sym typeface="+mn-ea"/>
              </a:rPr>
              <a:t>, </a:t>
            </a:r>
            <a:r>
              <a:rPr lang="en-US" altLang="en-US" sz="1600" dirty="0">
                <a:latin typeface="Times New Roman" panose="02020603050405020304" pitchFamily="18" charset="0"/>
                <a:sym typeface="+mn-ea"/>
              </a:rPr>
              <a:t>Т</a:t>
            </a:r>
            <a:r>
              <a:rPr lang="en-US" altLang="ru-RU" sz="1600" dirty="0">
                <a:latin typeface="Times New Roman" panose="02020603050405020304" pitchFamily="18" charset="0"/>
                <a:sym typeface="+mn-ea"/>
              </a:rPr>
              <a:t>.</a:t>
            </a:r>
            <a:r>
              <a:rPr lang="en-US" altLang="en-US" sz="1600" dirty="0">
                <a:latin typeface="Times New Roman" panose="02020603050405020304" pitchFamily="18" charset="0"/>
                <a:sym typeface="+mn-ea"/>
              </a:rPr>
              <a:t>И</a:t>
            </a:r>
            <a:r>
              <a:rPr lang="en-US" altLang="ru-RU" sz="1600" dirty="0">
                <a:latin typeface="Times New Roman" panose="02020603050405020304" pitchFamily="18" charset="0"/>
                <a:sym typeface="+mn-ea"/>
              </a:rPr>
              <a:t>. </a:t>
            </a:r>
            <a:r>
              <a:rPr lang="en-US" altLang="en-US" sz="1600" dirty="0">
                <a:latin typeface="Times New Roman" panose="02020603050405020304" pitchFamily="18" charset="0"/>
                <a:sym typeface="+mn-ea"/>
              </a:rPr>
              <a:t>Чащухина</a:t>
            </a:r>
            <a:r>
              <a:rPr lang="en-US" altLang="ru-RU" sz="1600" dirty="0">
                <a:latin typeface="Times New Roman" panose="02020603050405020304" pitchFamily="18" charset="0"/>
                <a:sym typeface="+mn-ea"/>
              </a:rPr>
              <a:t> // XI </a:t>
            </a:r>
            <a:r>
              <a:rPr lang="en-US" altLang="en-US" sz="1600" dirty="0">
                <a:latin typeface="Times New Roman" panose="02020603050405020304" pitchFamily="18" charset="0"/>
                <a:sym typeface="+mn-ea"/>
              </a:rPr>
              <a:t>Межд</a:t>
            </a:r>
            <a:r>
              <a:rPr lang="en-US" altLang="ru-RU" sz="1600" dirty="0">
                <a:latin typeface="Times New Roman" panose="02020603050405020304" pitchFamily="18" charset="0"/>
                <a:sym typeface="+mn-ea"/>
              </a:rPr>
              <a:t>. </a:t>
            </a:r>
            <a:r>
              <a:rPr lang="en-US" altLang="en-US" sz="1600" dirty="0">
                <a:latin typeface="Times New Roman" panose="02020603050405020304" pitchFamily="18" charset="0"/>
                <a:sym typeface="+mn-ea"/>
              </a:rPr>
              <a:t>школа</a:t>
            </a:r>
            <a:r>
              <a:rPr lang="en-US" altLang="ru-RU" sz="1600" dirty="0">
                <a:latin typeface="Times New Roman" panose="02020603050405020304" pitchFamily="18" charset="0"/>
                <a:sym typeface="+mn-ea"/>
              </a:rPr>
              <a:t> </a:t>
            </a:r>
            <a:r>
              <a:rPr lang="en-US" altLang="en-US" sz="1600" dirty="0">
                <a:latin typeface="Times New Roman" panose="02020603050405020304" pitchFamily="18" charset="0"/>
                <a:sym typeface="+mn-ea"/>
              </a:rPr>
              <a:t>«Физическое</a:t>
            </a:r>
            <a:r>
              <a:rPr lang="en-US" altLang="ru-RU" sz="1600" dirty="0">
                <a:latin typeface="Times New Roman" panose="02020603050405020304" pitchFamily="18" charset="0"/>
                <a:sym typeface="+mn-ea"/>
              </a:rPr>
              <a:t> </a:t>
            </a:r>
            <a:r>
              <a:rPr lang="en-US" altLang="en-US" sz="1600" dirty="0">
                <a:latin typeface="Times New Roman" panose="02020603050405020304" pitchFamily="18" charset="0"/>
                <a:sym typeface="+mn-ea"/>
              </a:rPr>
              <a:t>материаловедение»</a:t>
            </a:r>
            <a:r>
              <a:rPr lang="en-US" altLang="ru-RU" sz="1600" dirty="0">
                <a:latin typeface="Times New Roman" panose="02020603050405020304" pitchFamily="18" charset="0"/>
                <a:sym typeface="+mn-ea"/>
              </a:rPr>
              <a:t> (</a:t>
            </a:r>
            <a:r>
              <a:rPr lang="en-US" altLang="en-US" sz="1600" dirty="0">
                <a:latin typeface="Times New Roman" panose="02020603050405020304" pitchFamily="18" charset="0"/>
                <a:sym typeface="+mn-ea"/>
              </a:rPr>
              <a:t>ШФМ</a:t>
            </a:r>
            <a:r>
              <a:rPr lang="en-US" altLang="ru-RU" sz="1600" dirty="0">
                <a:latin typeface="Times New Roman" panose="02020603050405020304" pitchFamily="18" charset="0"/>
                <a:sym typeface="+mn-ea"/>
              </a:rPr>
              <a:t>-2023), </a:t>
            </a:r>
            <a:r>
              <a:rPr lang="en-US" altLang="en-US" sz="1600" dirty="0">
                <a:latin typeface="Times New Roman" panose="02020603050405020304" pitchFamily="18" charset="0"/>
                <a:sym typeface="+mn-ea"/>
              </a:rPr>
              <a:t>Тольятти</a:t>
            </a:r>
            <a:r>
              <a:rPr lang="en-US" altLang="ru-RU" sz="1600" dirty="0">
                <a:latin typeface="Times New Roman" panose="02020603050405020304" pitchFamily="18" charset="0"/>
                <a:sym typeface="+mn-ea"/>
              </a:rPr>
              <a:t>, 15.09.2023, ISBN: 978-5-8259-1350-6, </a:t>
            </a:r>
            <a:r>
              <a:rPr lang="en-US" altLang="en-US" sz="1600" dirty="0">
                <a:latin typeface="Times New Roman" panose="02020603050405020304" pitchFamily="18" charset="0"/>
                <a:sym typeface="+mn-ea"/>
              </a:rPr>
              <a:t>Сборник</a:t>
            </a:r>
            <a:r>
              <a:rPr lang="en-US" altLang="ru-RU" sz="1600" dirty="0">
                <a:latin typeface="Times New Roman" panose="02020603050405020304" pitchFamily="18" charset="0"/>
                <a:sym typeface="+mn-ea"/>
              </a:rPr>
              <a:t> </a:t>
            </a:r>
            <a:r>
              <a:rPr lang="en-US" altLang="en-US" sz="1600" dirty="0">
                <a:latin typeface="Times New Roman" panose="02020603050405020304" pitchFamily="18" charset="0"/>
                <a:sym typeface="+mn-ea"/>
              </a:rPr>
              <a:t>материалов</a:t>
            </a:r>
            <a:r>
              <a:rPr lang="en-US" altLang="ru-RU" sz="1600" dirty="0">
                <a:latin typeface="Times New Roman" panose="02020603050405020304" pitchFamily="18" charset="0"/>
                <a:sym typeface="+mn-ea"/>
              </a:rPr>
              <a:t>, </a:t>
            </a:r>
            <a:r>
              <a:rPr lang="en-US" altLang="en-US" sz="1600" dirty="0">
                <a:latin typeface="Times New Roman" panose="02020603050405020304" pitchFamily="18" charset="0"/>
                <a:sym typeface="+mn-ea"/>
              </a:rPr>
              <a:t>Тольятти</a:t>
            </a:r>
            <a:r>
              <a:rPr lang="en-US" altLang="ru-RU" sz="1600" dirty="0">
                <a:latin typeface="Times New Roman" panose="02020603050405020304" pitchFamily="18" charset="0"/>
                <a:sym typeface="+mn-ea"/>
              </a:rPr>
              <a:t> : </a:t>
            </a:r>
            <a:r>
              <a:rPr lang="en-US" altLang="en-US" sz="1600" dirty="0">
                <a:latin typeface="Times New Roman" panose="02020603050405020304" pitchFamily="18" charset="0"/>
                <a:sym typeface="+mn-ea"/>
              </a:rPr>
              <a:t>Изд</a:t>
            </a:r>
            <a:r>
              <a:rPr lang="en-US" altLang="ru-RU" sz="1600" dirty="0">
                <a:latin typeface="Times New Roman" panose="02020603050405020304" pitchFamily="18" charset="0"/>
                <a:sym typeface="+mn-ea"/>
              </a:rPr>
              <a:t>-</a:t>
            </a:r>
            <a:r>
              <a:rPr lang="en-US" altLang="en-US" sz="1600" dirty="0">
                <a:latin typeface="Times New Roman" panose="02020603050405020304" pitchFamily="18" charset="0"/>
                <a:sym typeface="+mn-ea"/>
              </a:rPr>
              <a:t>во</a:t>
            </a:r>
            <a:r>
              <a:rPr lang="en-US" altLang="ru-RU" sz="1600" dirty="0">
                <a:latin typeface="Times New Roman" panose="02020603050405020304" pitchFamily="18" charset="0"/>
                <a:sym typeface="+mn-ea"/>
              </a:rPr>
              <a:t> </a:t>
            </a:r>
            <a:r>
              <a:rPr lang="en-US" altLang="en-US" sz="1600" dirty="0">
                <a:latin typeface="Times New Roman" panose="02020603050405020304" pitchFamily="18" charset="0"/>
                <a:sym typeface="+mn-ea"/>
              </a:rPr>
              <a:t>ТГУ</a:t>
            </a:r>
            <a:r>
              <a:rPr lang="en-US" altLang="ru-RU" sz="1600" dirty="0">
                <a:latin typeface="Times New Roman" panose="02020603050405020304" pitchFamily="18" charset="0"/>
                <a:sym typeface="+mn-ea"/>
              </a:rPr>
              <a:t>, 2023.- 55 c.</a:t>
            </a:r>
            <a:endParaRPr lang="en-US" altLang="ru-RU" sz="1600" dirty="0">
              <a:latin typeface="Times New Roman" panose="02020603050405020304" pitchFamily="18" charset="0"/>
            </a:endParaRPr>
          </a:p>
          <a:p>
            <a:pPr>
              <a:lnSpc>
                <a:spcPct val="80000"/>
              </a:lnSpc>
              <a:spcBef>
                <a:spcPts val="1200"/>
              </a:spcBef>
              <a:spcAft>
                <a:spcPts val="0"/>
              </a:spcAft>
            </a:pPr>
            <a:r>
              <a:rPr lang="en-US" altLang="ru-RU" sz="1600" dirty="0" smtClean="0">
                <a:latin typeface="Times New Roman" panose="02020603050405020304" pitchFamily="18" charset="0"/>
                <a:sym typeface="+mn-ea"/>
              </a:rPr>
              <a:t>[9]. </a:t>
            </a:r>
            <a:r>
              <a:rPr lang="en-US" altLang="en-US" sz="1600" dirty="0">
                <a:latin typeface="Times New Roman" panose="02020603050405020304" pitchFamily="18" charset="0"/>
                <a:sym typeface="+mn-ea"/>
              </a:rPr>
              <a:t>Температурно</a:t>
            </a:r>
            <a:r>
              <a:rPr lang="en-US" altLang="ru-RU" sz="1600" dirty="0">
                <a:latin typeface="Times New Roman" panose="02020603050405020304" pitchFamily="18" charset="0"/>
                <a:sym typeface="+mn-ea"/>
              </a:rPr>
              <a:t>-</a:t>
            </a:r>
            <a:r>
              <a:rPr lang="en-US" altLang="en-US" sz="1600" dirty="0">
                <a:latin typeface="Times New Roman" panose="02020603050405020304" pitchFamily="18" charset="0"/>
                <a:sym typeface="+mn-ea"/>
              </a:rPr>
              <a:t>скоростные</a:t>
            </a:r>
            <a:r>
              <a:rPr lang="en-US" altLang="ru-RU" sz="1600" dirty="0">
                <a:latin typeface="Times New Roman" panose="02020603050405020304" pitchFamily="18" charset="0"/>
                <a:sym typeface="+mn-ea"/>
              </a:rPr>
              <a:t> </a:t>
            </a:r>
            <a:r>
              <a:rPr lang="en-US" altLang="en-US" sz="1600" dirty="0">
                <a:latin typeface="Times New Roman" panose="02020603050405020304" pitchFamily="18" charset="0"/>
                <a:sym typeface="+mn-ea"/>
              </a:rPr>
              <a:t>условия</a:t>
            </a:r>
            <a:r>
              <a:rPr lang="en-US" altLang="ru-RU" sz="1600" dirty="0">
                <a:latin typeface="Times New Roman" panose="02020603050405020304" pitchFamily="18" charset="0"/>
                <a:sym typeface="+mn-ea"/>
              </a:rPr>
              <a:t> </a:t>
            </a:r>
            <a:r>
              <a:rPr lang="en-US" altLang="en-US" sz="1600" dirty="0">
                <a:latin typeface="Times New Roman" panose="02020603050405020304" pitchFamily="18" charset="0"/>
                <a:sym typeface="+mn-ea"/>
              </a:rPr>
              <a:t>деформации</a:t>
            </a:r>
            <a:r>
              <a:rPr lang="en-US" altLang="ru-RU" sz="1600" dirty="0">
                <a:latin typeface="Times New Roman" panose="02020603050405020304" pitchFamily="18" charset="0"/>
                <a:sym typeface="+mn-ea"/>
              </a:rPr>
              <a:t> </a:t>
            </a:r>
            <a:r>
              <a:rPr lang="en-US" altLang="en-US" sz="1600" dirty="0">
                <a:latin typeface="Times New Roman" panose="02020603050405020304" pitchFamily="18" charset="0"/>
                <a:sym typeface="+mn-ea"/>
              </a:rPr>
              <a:t>и</a:t>
            </a:r>
            <a:r>
              <a:rPr lang="en-US" altLang="ru-RU" sz="1600" dirty="0">
                <a:latin typeface="Times New Roman" panose="02020603050405020304" pitchFamily="18" charset="0"/>
                <a:sym typeface="+mn-ea"/>
              </a:rPr>
              <a:t> </a:t>
            </a:r>
            <a:r>
              <a:rPr lang="en-US" altLang="en-US" sz="1600" dirty="0">
                <a:latin typeface="Times New Roman" panose="02020603050405020304" pitchFamily="18" charset="0"/>
                <a:sym typeface="+mn-ea"/>
              </a:rPr>
              <a:t>структурообразующие</a:t>
            </a:r>
            <a:r>
              <a:rPr lang="en-US" altLang="ru-RU" sz="1600" dirty="0">
                <a:latin typeface="Times New Roman" panose="02020603050405020304" pitchFamily="18" charset="0"/>
                <a:sym typeface="+mn-ea"/>
              </a:rPr>
              <a:t> </a:t>
            </a:r>
            <a:r>
              <a:rPr lang="en-US" altLang="en-US" sz="1600" dirty="0">
                <a:latin typeface="Times New Roman" panose="02020603050405020304" pitchFamily="18" charset="0"/>
                <a:sym typeface="+mn-ea"/>
              </a:rPr>
              <a:t>процессы</a:t>
            </a:r>
            <a:r>
              <a:rPr lang="en-US" altLang="ru-RU" sz="1600" dirty="0">
                <a:latin typeface="Times New Roman" panose="02020603050405020304" pitchFamily="18" charset="0"/>
                <a:sym typeface="+mn-ea"/>
              </a:rPr>
              <a:t> </a:t>
            </a:r>
            <a:r>
              <a:rPr lang="en-US" altLang="en-US" sz="1600" dirty="0">
                <a:latin typeface="Times New Roman" panose="02020603050405020304" pitchFamily="18" charset="0"/>
                <a:sym typeface="+mn-ea"/>
              </a:rPr>
              <a:t>в</a:t>
            </a:r>
            <a:r>
              <a:rPr lang="en-US" altLang="ru-RU" sz="1600" dirty="0">
                <a:latin typeface="Times New Roman" panose="02020603050405020304" pitchFamily="18" charset="0"/>
                <a:sym typeface="+mn-ea"/>
              </a:rPr>
              <a:t> </a:t>
            </a:r>
            <a:r>
              <a:rPr lang="en-US" altLang="en-US" sz="1600" dirty="0">
                <a:latin typeface="Times New Roman" panose="02020603050405020304" pitchFamily="18" charset="0"/>
                <a:sym typeface="+mn-ea"/>
              </a:rPr>
              <a:t>никеле</a:t>
            </a:r>
            <a:r>
              <a:rPr lang="en-US" altLang="ru-RU" sz="1600" dirty="0">
                <a:latin typeface="Times New Roman" panose="02020603050405020304" pitchFamily="18" charset="0"/>
                <a:sym typeface="+mn-ea"/>
              </a:rPr>
              <a:t> </a:t>
            </a:r>
            <a:r>
              <a:rPr lang="en-US" altLang="en-US" sz="1600" dirty="0">
                <a:latin typeface="Times New Roman" panose="02020603050405020304" pitchFamily="18" charset="0"/>
                <a:sym typeface="+mn-ea"/>
              </a:rPr>
              <a:t>при</a:t>
            </a:r>
            <a:r>
              <a:rPr lang="en-US" altLang="ru-RU" sz="1600" dirty="0">
                <a:latin typeface="Times New Roman" panose="02020603050405020304" pitchFamily="18" charset="0"/>
                <a:sym typeface="+mn-ea"/>
              </a:rPr>
              <a:t> </a:t>
            </a:r>
            <a:r>
              <a:rPr lang="en-US" altLang="en-US" sz="1600" dirty="0">
                <a:latin typeface="Times New Roman" panose="02020603050405020304" pitchFamily="18" charset="0"/>
                <a:sym typeface="+mn-ea"/>
              </a:rPr>
              <a:t>сдвиге</a:t>
            </a:r>
            <a:r>
              <a:rPr lang="en-US" altLang="ru-RU" sz="1600" dirty="0">
                <a:latin typeface="Times New Roman" panose="02020603050405020304" pitchFamily="18" charset="0"/>
                <a:sym typeface="+mn-ea"/>
              </a:rPr>
              <a:t> </a:t>
            </a:r>
            <a:r>
              <a:rPr lang="en-US" altLang="en-US" sz="1600" dirty="0">
                <a:latin typeface="Times New Roman" panose="02020603050405020304" pitchFamily="18" charset="0"/>
                <a:sym typeface="+mn-ea"/>
              </a:rPr>
              <a:t>под</a:t>
            </a:r>
            <a:r>
              <a:rPr lang="en-US" altLang="ru-RU" sz="1600" dirty="0">
                <a:latin typeface="Times New Roman" panose="02020603050405020304" pitchFamily="18" charset="0"/>
                <a:sym typeface="+mn-ea"/>
              </a:rPr>
              <a:t> </a:t>
            </a:r>
            <a:r>
              <a:rPr lang="en-US" altLang="en-US" sz="1600" dirty="0">
                <a:latin typeface="Times New Roman" panose="02020603050405020304" pitchFamily="18" charset="0"/>
                <a:sym typeface="+mn-ea"/>
              </a:rPr>
              <a:t>давлением</a:t>
            </a:r>
            <a:r>
              <a:rPr lang="en-US" altLang="ru-RU" sz="1600" dirty="0">
                <a:latin typeface="Times New Roman" panose="02020603050405020304" pitchFamily="18" charset="0"/>
                <a:sym typeface="+mn-ea"/>
              </a:rPr>
              <a:t> / </a:t>
            </a:r>
            <a:r>
              <a:rPr lang="en-US" altLang="en-US" sz="1600" dirty="0">
                <a:latin typeface="Times New Roman" panose="02020603050405020304" pitchFamily="18" charset="0"/>
                <a:sym typeface="+mn-ea"/>
              </a:rPr>
              <a:t>К</a:t>
            </a:r>
            <a:r>
              <a:rPr lang="en-US" altLang="ru-RU" sz="1600" dirty="0">
                <a:latin typeface="Times New Roman" panose="02020603050405020304" pitchFamily="18" charset="0"/>
                <a:sym typeface="+mn-ea"/>
              </a:rPr>
              <a:t>.</a:t>
            </a:r>
            <a:r>
              <a:rPr lang="en-US" altLang="en-US" sz="1600" dirty="0">
                <a:latin typeface="Times New Roman" panose="02020603050405020304" pitchFamily="18" charset="0"/>
                <a:sym typeface="+mn-ea"/>
              </a:rPr>
              <a:t>Ю</a:t>
            </a:r>
            <a:r>
              <a:rPr lang="en-US" altLang="ru-RU" sz="1600" dirty="0">
                <a:latin typeface="Times New Roman" panose="02020603050405020304" pitchFamily="18" charset="0"/>
                <a:sym typeface="+mn-ea"/>
              </a:rPr>
              <a:t>. </a:t>
            </a:r>
            <a:r>
              <a:rPr lang="en-US" altLang="en-US" sz="1600" dirty="0">
                <a:latin typeface="Times New Roman" panose="02020603050405020304" pitchFamily="18" charset="0"/>
                <a:sym typeface="+mn-ea"/>
              </a:rPr>
              <a:t>Карамышев</a:t>
            </a:r>
            <a:r>
              <a:rPr lang="en-US" altLang="ru-RU" sz="1600" dirty="0">
                <a:latin typeface="Times New Roman" panose="02020603050405020304" pitchFamily="18" charset="0"/>
                <a:sym typeface="+mn-ea"/>
              </a:rPr>
              <a:t>, </a:t>
            </a:r>
            <a:r>
              <a:rPr lang="en-US" altLang="en-US" sz="1600" dirty="0">
                <a:latin typeface="Times New Roman" panose="02020603050405020304" pitchFamily="18" charset="0"/>
                <a:sym typeface="+mn-ea"/>
              </a:rPr>
              <a:t>Т</a:t>
            </a:r>
            <a:r>
              <a:rPr lang="en-US" altLang="ru-RU" sz="1600" dirty="0">
                <a:latin typeface="Times New Roman" panose="02020603050405020304" pitchFamily="18" charset="0"/>
                <a:sym typeface="+mn-ea"/>
              </a:rPr>
              <a:t>.</a:t>
            </a:r>
            <a:r>
              <a:rPr lang="en-US" altLang="en-US" sz="1600" dirty="0">
                <a:latin typeface="Times New Roman" panose="02020603050405020304" pitchFamily="18" charset="0"/>
                <a:sym typeface="+mn-ea"/>
              </a:rPr>
              <a:t>И</a:t>
            </a:r>
            <a:r>
              <a:rPr lang="en-US" altLang="ru-RU" sz="1600" dirty="0">
                <a:latin typeface="Times New Roman" panose="02020603050405020304" pitchFamily="18" charset="0"/>
                <a:sym typeface="+mn-ea"/>
              </a:rPr>
              <a:t>. </a:t>
            </a:r>
            <a:r>
              <a:rPr lang="en-US" altLang="en-US" sz="1600" dirty="0">
                <a:latin typeface="Times New Roman" panose="02020603050405020304" pitchFamily="18" charset="0"/>
                <a:sym typeface="+mn-ea"/>
              </a:rPr>
              <a:t>Чащухина</a:t>
            </a:r>
            <a:r>
              <a:rPr lang="en-US" altLang="ru-RU" sz="1600" dirty="0">
                <a:latin typeface="Times New Roman" panose="02020603050405020304" pitchFamily="18" charset="0"/>
                <a:sym typeface="+mn-ea"/>
              </a:rPr>
              <a:t>, </a:t>
            </a:r>
            <a:r>
              <a:rPr lang="en-US" altLang="en-US" sz="1600" dirty="0">
                <a:latin typeface="Times New Roman" panose="02020603050405020304" pitchFamily="18" charset="0"/>
                <a:sym typeface="+mn-ea"/>
              </a:rPr>
              <a:t>Л</a:t>
            </a:r>
            <a:r>
              <a:rPr lang="en-US" altLang="ru-RU" sz="1600" dirty="0">
                <a:latin typeface="Times New Roman" panose="02020603050405020304" pitchFamily="18" charset="0"/>
                <a:sym typeface="+mn-ea"/>
              </a:rPr>
              <a:t>.</a:t>
            </a:r>
            <a:r>
              <a:rPr lang="en-US" altLang="en-US" sz="1600" dirty="0">
                <a:latin typeface="Times New Roman" panose="02020603050405020304" pitchFamily="18" charset="0"/>
                <a:sym typeface="+mn-ea"/>
              </a:rPr>
              <a:t>М</a:t>
            </a:r>
            <a:r>
              <a:rPr lang="en-US" altLang="ru-RU" sz="1600" dirty="0">
                <a:latin typeface="Times New Roman" panose="02020603050405020304" pitchFamily="18" charset="0"/>
                <a:sym typeface="+mn-ea"/>
              </a:rPr>
              <a:t>. </a:t>
            </a:r>
            <a:r>
              <a:rPr lang="en-US" altLang="en-US" sz="1600" dirty="0">
                <a:latin typeface="Times New Roman" panose="02020603050405020304" pitchFamily="18" charset="0"/>
                <a:sym typeface="+mn-ea"/>
              </a:rPr>
              <a:t>Воронова</a:t>
            </a:r>
            <a:r>
              <a:rPr lang="en-US" altLang="ru-RU" sz="1600" dirty="0">
                <a:latin typeface="Times New Roman" panose="02020603050405020304" pitchFamily="18" charset="0"/>
                <a:sym typeface="+mn-ea"/>
              </a:rPr>
              <a:t>, </a:t>
            </a:r>
            <a:r>
              <a:rPr lang="en-US" altLang="en-US" sz="1600" dirty="0">
                <a:latin typeface="Times New Roman" panose="02020603050405020304" pitchFamily="18" charset="0"/>
                <a:sym typeface="+mn-ea"/>
              </a:rPr>
              <a:t>М</a:t>
            </a:r>
            <a:r>
              <a:rPr lang="en-US" altLang="ru-RU" sz="1600" dirty="0">
                <a:latin typeface="Times New Roman" panose="02020603050405020304" pitchFamily="18" charset="0"/>
                <a:sym typeface="+mn-ea"/>
              </a:rPr>
              <a:t>.</a:t>
            </a:r>
            <a:r>
              <a:rPr lang="en-US" altLang="en-US" sz="1600" dirty="0">
                <a:latin typeface="Times New Roman" panose="02020603050405020304" pitchFamily="18" charset="0"/>
                <a:sym typeface="+mn-ea"/>
              </a:rPr>
              <a:t>В</a:t>
            </a:r>
            <a:r>
              <a:rPr lang="en-US" altLang="ru-RU" sz="1600" dirty="0">
                <a:latin typeface="Times New Roman" panose="02020603050405020304" pitchFamily="18" charset="0"/>
                <a:sym typeface="+mn-ea"/>
              </a:rPr>
              <a:t>. </a:t>
            </a:r>
            <a:r>
              <a:rPr lang="en-US" altLang="en-US" sz="1600" dirty="0">
                <a:latin typeface="Times New Roman" panose="02020603050405020304" pitchFamily="18" charset="0"/>
                <a:sym typeface="+mn-ea"/>
              </a:rPr>
              <a:t>Дегтярев</a:t>
            </a:r>
            <a:r>
              <a:rPr lang="en-US" altLang="ru-RU" sz="1600" dirty="0">
                <a:latin typeface="Times New Roman" panose="02020603050405020304" pitchFamily="18" charset="0"/>
                <a:sym typeface="+mn-ea"/>
              </a:rPr>
              <a:t>, </a:t>
            </a:r>
            <a:r>
              <a:rPr lang="en-US" altLang="en-US" sz="1600" dirty="0">
                <a:latin typeface="Times New Roman" panose="02020603050405020304" pitchFamily="18" charset="0"/>
                <a:sym typeface="+mn-ea"/>
              </a:rPr>
              <a:t>В</a:t>
            </a:r>
            <a:r>
              <a:rPr lang="en-US" altLang="ru-RU" sz="1600" dirty="0">
                <a:latin typeface="Times New Roman" panose="02020603050405020304" pitchFamily="18" charset="0"/>
                <a:sym typeface="+mn-ea"/>
              </a:rPr>
              <a:t>. </a:t>
            </a:r>
            <a:r>
              <a:rPr lang="en-US" altLang="en-US" sz="1600" dirty="0">
                <a:latin typeface="Times New Roman" panose="02020603050405020304" pitchFamily="18" charset="0"/>
                <a:sym typeface="+mn-ea"/>
              </a:rPr>
              <a:t>П</a:t>
            </a:r>
            <a:r>
              <a:rPr lang="en-US" altLang="ru-RU" sz="1600" dirty="0">
                <a:latin typeface="Times New Roman" panose="02020603050405020304" pitchFamily="18" charset="0"/>
                <a:sym typeface="+mn-ea"/>
              </a:rPr>
              <a:t>. </a:t>
            </a:r>
            <a:r>
              <a:rPr lang="en-US" altLang="en-US" sz="1600" dirty="0">
                <a:latin typeface="Times New Roman" panose="02020603050405020304" pitchFamily="18" charset="0"/>
                <a:sym typeface="+mn-ea"/>
              </a:rPr>
              <a:t>Пилюгин</a:t>
            </a:r>
            <a:r>
              <a:rPr lang="en-US" altLang="ru-RU" sz="1600" dirty="0">
                <a:latin typeface="Times New Roman" panose="02020603050405020304" pitchFamily="18" charset="0"/>
                <a:sym typeface="+mn-ea"/>
              </a:rPr>
              <a:t>. // </a:t>
            </a:r>
            <a:r>
              <a:rPr lang="en-US" altLang="en-US" sz="1600" dirty="0">
                <a:latin typeface="Times New Roman" panose="02020603050405020304" pitchFamily="18" charset="0"/>
                <a:sym typeface="+mn-ea"/>
              </a:rPr>
              <a:t>Физика</a:t>
            </a:r>
            <a:r>
              <a:rPr lang="en-US" altLang="ru-RU" sz="1600" dirty="0">
                <a:latin typeface="Times New Roman" panose="02020603050405020304" pitchFamily="18" charset="0"/>
                <a:sym typeface="+mn-ea"/>
              </a:rPr>
              <a:t> </a:t>
            </a:r>
            <a:r>
              <a:rPr lang="en-US" altLang="en-US" sz="1600" dirty="0">
                <a:latin typeface="Times New Roman" panose="02020603050405020304" pitchFamily="18" charset="0"/>
                <a:sym typeface="+mn-ea"/>
              </a:rPr>
              <a:t>металлов</a:t>
            </a:r>
            <a:r>
              <a:rPr lang="en-US" altLang="ru-RU" sz="1600" dirty="0">
                <a:latin typeface="Times New Roman" panose="02020603050405020304" pitchFamily="18" charset="0"/>
                <a:sym typeface="+mn-ea"/>
              </a:rPr>
              <a:t> </a:t>
            </a:r>
            <a:r>
              <a:rPr lang="en-US" altLang="en-US" sz="1600" dirty="0">
                <a:latin typeface="Times New Roman" panose="02020603050405020304" pitchFamily="18" charset="0"/>
                <a:sym typeface="+mn-ea"/>
              </a:rPr>
              <a:t>и</a:t>
            </a:r>
            <a:r>
              <a:rPr lang="en-US" altLang="ru-RU" sz="1600" dirty="0">
                <a:latin typeface="Times New Roman" panose="02020603050405020304" pitchFamily="18" charset="0"/>
                <a:sym typeface="+mn-ea"/>
              </a:rPr>
              <a:t> </a:t>
            </a:r>
            <a:r>
              <a:rPr lang="en-US" altLang="en-US" sz="1600" dirty="0">
                <a:latin typeface="Times New Roman" panose="02020603050405020304" pitchFamily="18" charset="0"/>
                <a:sym typeface="+mn-ea"/>
              </a:rPr>
              <a:t>металловедение</a:t>
            </a:r>
            <a:r>
              <a:rPr lang="en-US" altLang="ru-RU" sz="1600" dirty="0">
                <a:latin typeface="Times New Roman" panose="02020603050405020304" pitchFamily="18" charset="0"/>
                <a:sym typeface="+mn-ea"/>
              </a:rPr>
              <a:t>. — 2023. — V. 124. — P. 106—113.</a:t>
            </a:r>
            <a:endParaRPr lang="en-US" altLang="ru-RU" sz="1600" dirty="0">
              <a:latin typeface="Times New Roman" panose="02020603050405020304" pitchFamily="18" charset="0"/>
            </a:endParaRPr>
          </a:p>
          <a:p>
            <a:pPr>
              <a:lnSpc>
                <a:spcPct val="80000"/>
              </a:lnSpc>
              <a:spcBef>
                <a:spcPts val="1200"/>
              </a:spcBef>
              <a:spcAft>
                <a:spcPts val="0"/>
              </a:spcAft>
            </a:pPr>
            <a:r>
              <a:rPr lang="en-US" altLang="ru-RU" sz="1600" dirty="0" smtClean="0">
                <a:latin typeface="Times New Roman" panose="02020603050405020304" pitchFamily="18" charset="0"/>
                <a:sym typeface="+mn-ea"/>
              </a:rPr>
              <a:t>[10]. </a:t>
            </a:r>
            <a:r>
              <a:rPr lang="en-US" altLang="en-US" sz="1600" dirty="0">
                <a:latin typeface="Times New Roman" panose="02020603050405020304" pitchFamily="18" charset="0"/>
                <a:sym typeface="+mn-ea"/>
              </a:rPr>
              <a:t>Структура</a:t>
            </a:r>
            <a:r>
              <a:rPr lang="en-US" altLang="ru-RU" sz="1600" dirty="0">
                <a:latin typeface="Times New Roman" panose="02020603050405020304" pitchFamily="18" charset="0"/>
                <a:sym typeface="+mn-ea"/>
              </a:rPr>
              <a:t> </a:t>
            </a:r>
            <a:r>
              <a:rPr lang="en-US" altLang="en-US" sz="1600" dirty="0">
                <a:latin typeface="Times New Roman" panose="02020603050405020304" pitchFamily="18" charset="0"/>
                <a:sym typeface="+mn-ea"/>
              </a:rPr>
              <a:t>никеля</a:t>
            </a:r>
            <a:r>
              <a:rPr lang="en-US" altLang="ru-RU" sz="1600" dirty="0">
                <a:latin typeface="Times New Roman" panose="02020603050405020304" pitchFamily="18" charset="0"/>
                <a:sym typeface="+mn-ea"/>
              </a:rPr>
              <a:t>, </a:t>
            </a:r>
            <a:r>
              <a:rPr lang="en-US" altLang="en-US" sz="1600" dirty="0">
                <a:latin typeface="Times New Roman" panose="02020603050405020304" pitchFamily="18" charset="0"/>
                <a:sym typeface="+mn-ea"/>
              </a:rPr>
              <a:t>деформированного</a:t>
            </a:r>
            <a:r>
              <a:rPr lang="en-US" altLang="ru-RU" sz="1600" dirty="0">
                <a:latin typeface="Times New Roman" panose="02020603050405020304" pitchFamily="18" charset="0"/>
                <a:sym typeface="+mn-ea"/>
              </a:rPr>
              <a:t> </a:t>
            </a:r>
            <a:r>
              <a:rPr lang="en-US" altLang="en-US" sz="1600" dirty="0">
                <a:latin typeface="Times New Roman" panose="02020603050405020304" pitchFamily="18" charset="0"/>
                <a:sym typeface="+mn-ea"/>
              </a:rPr>
              <a:t>при</a:t>
            </a:r>
            <a:r>
              <a:rPr lang="en-US" altLang="ru-RU" sz="1600" dirty="0">
                <a:latin typeface="Times New Roman" panose="02020603050405020304" pitchFamily="18" charset="0"/>
                <a:sym typeface="+mn-ea"/>
              </a:rPr>
              <a:t> </a:t>
            </a:r>
            <a:r>
              <a:rPr lang="en-US" altLang="en-US" sz="1600" dirty="0">
                <a:latin typeface="Times New Roman" panose="02020603050405020304" pitchFamily="18" charset="0"/>
                <a:sym typeface="+mn-ea"/>
              </a:rPr>
              <a:t>повышенной</a:t>
            </a:r>
            <a:r>
              <a:rPr lang="en-US" altLang="ru-RU" sz="1600" dirty="0">
                <a:latin typeface="Times New Roman" panose="02020603050405020304" pitchFamily="18" charset="0"/>
                <a:sym typeface="+mn-ea"/>
              </a:rPr>
              <a:t> </a:t>
            </a:r>
            <a:r>
              <a:rPr lang="en-US" altLang="en-US" sz="1600" dirty="0">
                <a:latin typeface="Times New Roman" panose="02020603050405020304" pitchFamily="18" charset="0"/>
                <a:sym typeface="+mn-ea"/>
              </a:rPr>
              <a:t>температуре</a:t>
            </a:r>
            <a:r>
              <a:rPr lang="en-US" altLang="ru-RU" sz="1600" dirty="0">
                <a:latin typeface="Times New Roman" panose="02020603050405020304" pitchFamily="18" charset="0"/>
                <a:sym typeface="+mn-ea"/>
              </a:rPr>
              <a:t> </a:t>
            </a:r>
            <a:r>
              <a:rPr lang="en-US" altLang="en-US" sz="1600" dirty="0">
                <a:latin typeface="Times New Roman" panose="02020603050405020304" pitchFamily="18" charset="0"/>
                <a:sym typeface="+mn-ea"/>
              </a:rPr>
              <a:t>сдвигом</a:t>
            </a:r>
            <a:r>
              <a:rPr lang="en-US" altLang="ru-RU" sz="1600" dirty="0">
                <a:latin typeface="Times New Roman" panose="02020603050405020304" pitchFamily="18" charset="0"/>
                <a:sym typeface="+mn-ea"/>
              </a:rPr>
              <a:t> </a:t>
            </a:r>
            <a:r>
              <a:rPr lang="en-US" altLang="en-US" sz="1600" dirty="0">
                <a:latin typeface="Times New Roman" panose="02020603050405020304" pitchFamily="18" charset="0"/>
                <a:sym typeface="+mn-ea"/>
              </a:rPr>
              <a:t>под</a:t>
            </a:r>
            <a:r>
              <a:rPr lang="en-US" altLang="ru-RU" sz="1600" dirty="0">
                <a:latin typeface="Times New Roman" panose="02020603050405020304" pitchFamily="18" charset="0"/>
                <a:sym typeface="+mn-ea"/>
              </a:rPr>
              <a:t> </a:t>
            </a:r>
            <a:r>
              <a:rPr lang="en-US" altLang="en-US" sz="1600" dirty="0">
                <a:latin typeface="Times New Roman" panose="02020603050405020304" pitchFamily="18" charset="0"/>
                <a:sym typeface="+mn-ea"/>
              </a:rPr>
              <a:t>давлением</a:t>
            </a:r>
            <a:r>
              <a:rPr lang="en-US" altLang="ru-RU" sz="1600" dirty="0">
                <a:latin typeface="Times New Roman" panose="02020603050405020304" pitchFamily="18" charset="0"/>
                <a:sym typeface="+mn-ea"/>
              </a:rPr>
              <a:t> / </a:t>
            </a:r>
            <a:r>
              <a:rPr lang="en-US" altLang="en-US" sz="1600" dirty="0">
                <a:latin typeface="Times New Roman" panose="02020603050405020304" pitchFamily="18" charset="0"/>
                <a:sym typeface="+mn-ea"/>
              </a:rPr>
              <a:t>К</a:t>
            </a:r>
            <a:r>
              <a:rPr lang="en-US" altLang="ru-RU" sz="1600" dirty="0">
                <a:latin typeface="Times New Roman" panose="02020603050405020304" pitchFamily="18" charset="0"/>
                <a:sym typeface="+mn-ea"/>
              </a:rPr>
              <a:t>.</a:t>
            </a:r>
            <a:r>
              <a:rPr lang="en-US" altLang="en-US" sz="1600" dirty="0">
                <a:latin typeface="Times New Roman" panose="02020603050405020304" pitchFamily="18" charset="0"/>
                <a:sym typeface="+mn-ea"/>
              </a:rPr>
              <a:t>Ю</a:t>
            </a:r>
            <a:r>
              <a:rPr lang="en-US" altLang="ru-RU" sz="1600" dirty="0">
                <a:latin typeface="Times New Roman" panose="02020603050405020304" pitchFamily="18" charset="0"/>
                <a:sym typeface="+mn-ea"/>
              </a:rPr>
              <a:t>.</a:t>
            </a:r>
            <a:r>
              <a:rPr lang="en-US" altLang="en-US" sz="1600" dirty="0">
                <a:latin typeface="Times New Roman" panose="02020603050405020304" pitchFamily="18" charset="0"/>
                <a:sym typeface="+mn-ea"/>
              </a:rPr>
              <a:t>Карамышев</a:t>
            </a:r>
            <a:r>
              <a:rPr lang="en-US" altLang="ru-RU" sz="1600" dirty="0">
                <a:latin typeface="Times New Roman" panose="02020603050405020304" pitchFamily="18" charset="0"/>
                <a:sym typeface="+mn-ea"/>
              </a:rPr>
              <a:t>, </a:t>
            </a:r>
            <a:r>
              <a:rPr lang="en-US" altLang="en-US" sz="1600" dirty="0">
                <a:latin typeface="Times New Roman" panose="02020603050405020304" pitchFamily="18" charset="0"/>
                <a:sym typeface="+mn-ea"/>
              </a:rPr>
              <a:t>М</a:t>
            </a:r>
            <a:r>
              <a:rPr lang="en-US" altLang="ru-RU" sz="1600" dirty="0">
                <a:latin typeface="Times New Roman" panose="02020603050405020304" pitchFamily="18" charset="0"/>
                <a:sym typeface="+mn-ea"/>
              </a:rPr>
              <a:t>.</a:t>
            </a:r>
            <a:r>
              <a:rPr lang="en-US" altLang="en-US" sz="1600" dirty="0">
                <a:latin typeface="Times New Roman" panose="02020603050405020304" pitchFamily="18" charset="0"/>
                <a:sym typeface="+mn-ea"/>
              </a:rPr>
              <a:t>В</a:t>
            </a:r>
            <a:r>
              <a:rPr lang="en-US" altLang="ru-RU" sz="1600" dirty="0">
                <a:latin typeface="Times New Roman" panose="02020603050405020304" pitchFamily="18" charset="0"/>
                <a:sym typeface="+mn-ea"/>
              </a:rPr>
              <a:t>.</a:t>
            </a:r>
            <a:r>
              <a:rPr lang="en-US" altLang="en-US" sz="1600" dirty="0">
                <a:latin typeface="Times New Roman" panose="02020603050405020304" pitchFamily="18" charset="0"/>
                <a:sym typeface="+mn-ea"/>
              </a:rPr>
              <a:t>Дегтярев</a:t>
            </a:r>
            <a:r>
              <a:rPr lang="en-US" altLang="ru-RU" sz="1600" dirty="0">
                <a:latin typeface="Times New Roman" panose="02020603050405020304" pitchFamily="18" charset="0"/>
                <a:sym typeface="+mn-ea"/>
              </a:rPr>
              <a:t>, </a:t>
            </a:r>
            <a:r>
              <a:rPr lang="en-US" altLang="en-US" sz="1600" dirty="0">
                <a:latin typeface="Times New Roman" panose="02020603050405020304" pitchFamily="18" charset="0"/>
                <a:sym typeface="+mn-ea"/>
              </a:rPr>
              <a:t>Т</a:t>
            </a:r>
            <a:r>
              <a:rPr lang="en-US" altLang="ru-RU" sz="1600" dirty="0">
                <a:latin typeface="Times New Roman" panose="02020603050405020304" pitchFamily="18" charset="0"/>
                <a:sym typeface="+mn-ea"/>
              </a:rPr>
              <a:t>.</a:t>
            </a:r>
            <a:r>
              <a:rPr lang="en-US" altLang="en-US" sz="1600" dirty="0">
                <a:latin typeface="Times New Roman" panose="02020603050405020304" pitchFamily="18" charset="0"/>
                <a:sym typeface="+mn-ea"/>
              </a:rPr>
              <a:t>И</a:t>
            </a:r>
            <a:r>
              <a:rPr lang="en-US" altLang="ru-RU" sz="1600" dirty="0">
                <a:latin typeface="Times New Roman" panose="02020603050405020304" pitchFamily="18" charset="0"/>
                <a:sym typeface="+mn-ea"/>
              </a:rPr>
              <a:t>.</a:t>
            </a:r>
            <a:r>
              <a:rPr lang="en-US" altLang="en-US" sz="1600" dirty="0">
                <a:latin typeface="Times New Roman" panose="02020603050405020304" pitchFamily="18" charset="0"/>
                <a:sym typeface="+mn-ea"/>
              </a:rPr>
              <a:t>Чащухина</a:t>
            </a:r>
            <a:r>
              <a:rPr lang="en-US" altLang="ru-RU" sz="1600" dirty="0">
                <a:latin typeface="Times New Roman" panose="02020603050405020304" pitchFamily="18" charset="0"/>
                <a:sym typeface="+mn-ea"/>
              </a:rPr>
              <a:t>, </a:t>
            </a:r>
            <a:r>
              <a:rPr lang="en-US" altLang="en-US" sz="1600" dirty="0">
                <a:latin typeface="Times New Roman" panose="02020603050405020304" pitchFamily="18" charset="0"/>
                <a:sym typeface="+mn-ea"/>
              </a:rPr>
              <a:t>Л</a:t>
            </a:r>
            <a:r>
              <a:rPr lang="en-US" altLang="ru-RU" sz="1600" dirty="0">
                <a:latin typeface="Times New Roman" panose="02020603050405020304" pitchFamily="18" charset="0"/>
                <a:sym typeface="+mn-ea"/>
              </a:rPr>
              <a:t>.</a:t>
            </a:r>
            <a:r>
              <a:rPr lang="en-US" altLang="en-US" sz="1600" dirty="0">
                <a:latin typeface="Times New Roman" panose="02020603050405020304" pitchFamily="18" charset="0"/>
                <a:sym typeface="+mn-ea"/>
              </a:rPr>
              <a:t>М</a:t>
            </a:r>
            <a:r>
              <a:rPr lang="en-US" altLang="ru-RU" sz="1600" dirty="0">
                <a:latin typeface="Times New Roman" panose="02020603050405020304" pitchFamily="18" charset="0"/>
                <a:sym typeface="+mn-ea"/>
              </a:rPr>
              <a:t>.</a:t>
            </a:r>
            <a:r>
              <a:rPr lang="en-US" altLang="en-US" sz="1600" dirty="0">
                <a:latin typeface="Times New Roman" panose="02020603050405020304" pitchFamily="18" charset="0"/>
                <a:sym typeface="+mn-ea"/>
              </a:rPr>
              <a:t>Воронова</a:t>
            </a:r>
            <a:r>
              <a:rPr lang="en-US" altLang="ru-RU" sz="1600" dirty="0">
                <a:latin typeface="Times New Roman" panose="02020603050405020304" pitchFamily="18" charset="0"/>
                <a:sym typeface="+mn-ea"/>
              </a:rPr>
              <a:t> // LXIV </a:t>
            </a:r>
            <a:r>
              <a:rPr lang="en-US" altLang="en-US" sz="1600" dirty="0">
                <a:latin typeface="Times New Roman" panose="02020603050405020304" pitchFamily="18" charset="0"/>
                <a:sym typeface="+mn-ea"/>
              </a:rPr>
              <a:t>Международная</a:t>
            </a:r>
            <a:r>
              <a:rPr lang="en-US" altLang="ru-RU" sz="1600" dirty="0">
                <a:latin typeface="Times New Roman" panose="02020603050405020304" pitchFamily="18" charset="0"/>
                <a:sym typeface="+mn-ea"/>
              </a:rPr>
              <a:t> </a:t>
            </a:r>
            <a:r>
              <a:rPr lang="en-US" altLang="en-US" sz="1600" dirty="0">
                <a:latin typeface="Times New Roman" panose="02020603050405020304" pitchFamily="18" charset="0"/>
                <a:sym typeface="+mn-ea"/>
              </a:rPr>
              <a:t>конференция</a:t>
            </a:r>
            <a:r>
              <a:rPr lang="en-US" altLang="ru-RU" sz="1600" dirty="0">
                <a:latin typeface="Times New Roman" panose="02020603050405020304" pitchFamily="18" charset="0"/>
                <a:sym typeface="+mn-ea"/>
              </a:rPr>
              <a:t> </a:t>
            </a:r>
            <a:r>
              <a:rPr lang="en-US" altLang="en-US" sz="1600" dirty="0">
                <a:latin typeface="Times New Roman" panose="02020603050405020304" pitchFamily="18" charset="0"/>
                <a:sym typeface="+mn-ea"/>
              </a:rPr>
              <a:t>«Актуальные</a:t>
            </a:r>
            <a:r>
              <a:rPr lang="en-US" altLang="ru-RU" sz="1600" dirty="0">
                <a:latin typeface="Times New Roman" panose="02020603050405020304" pitchFamily="18" charset="0"/>
                <a:sym typeface="+mn-ea"/>
              </a:rPr>
              <a:t> </a:t>
            </a:r>
            <a:r>
              <a:rPr lang="en-US" altLang="en-US" sz="1600" dirty="0">
                <a:latin typeface="Times New Roman" panose="02020603050405020304" pitchFamily="18" charset="0"/>
                <a:sym typeface="+mn-ea"/>
              </a:rPr>
              <a:t>проблемы</a:t>
            </a:r>
            <a:r>
              <a:rPr lang="en-US" altLang="ru-RU" sz="1600" dirty="0">
                <a:latin typeface="Times New Roman" panose="02020603050405020304" pitchFamily="18" charset="0"/>
                <a:sym typeface="+mn-ea"/>
              </a:rPr>
              <a:t> </a:t>
            </a:r>
            <a:r>
              <a:rPr lang="en-US" altLang="en-US" sz="1600" dirty="0">
                <a:latin typeface="Times New Roman" panose="02020603050405020304" pitchFamily="18" charset="0"/>
                <a:sym typeface="+mn-ea"/>
              </a:rPr>
              <a:t>прочности»</a:t>
            </a:r>
            <a:r>
              <a:rPr lang="en-US" altLang="ru-RU" sz="1600" dirty="0">
                <a:latin typeface="Times New Roman" panose="02020603050405020304" pitchFamily="18" charset="0"/>
                <a:sym typeface="+mn-ea"/>
              </a:rPr>
              <a:t> (</a:t>
            </a:r>
            <a:r>
              <a:rPr lang="en-US" altLang="en-US" sz="1600" dirty="0">
                <a:latin typeface="Times New Roman" panose="02020603050405020304" pitchFamily="18" charset="0"/>
                <a:sym typeface="+mn-ea"/>
              </a:rPr>
              <a:t>АПП</a:t>
            </a:r>
            <a:r>
              <a:rPr lang="en-US" altLang="ru-RU" sz="1600" dirty="0">
                <a:latin typeface="Times New Roman" panose="02020603050405020304" pitchFamily="18" charset="0"/>
                <a:sym typeface="+mn-ea"/>
              </a:rPr>
              <a:t>-2022), </a:t>
            </a:r>
            <a:r>
              <a:rPr lang="en-US" altLang="en-US" sz="1600" dirty="0">
                <a:latin typeface="Times New Roman" panose="02020603050405020304" pitchFamily="18" charset="0"/>
                <a:sym typeface="+mn-ea"/>
              </a:rPr>
              <a:t>Екатеринбург</a:t>
            </a:r>
            <a:r>
              <a:rPr lang="en-US" altLang="ru-RU" sz="1600" dirty="0">
                <a:latin typeface="Times New Roman" panose="02020603050405020304" pitchFamily="18" charset="0"/>
                <a:sym typeface="+mn-ea"/>
              </a:rPr>
              <a:t>, 4-8 </a:t>
            </a:r>
            <a:r>
              <a:rPr lang="en-US" altLang="en-US" sz="1600" dirty="0">
                <a:latin typeface="Times New Roman" panose="02020603050405020304" pitchFamily="18" charset="0"/>
                <a:sym typeface="+mn-ea"/>
              </a:rPr>
              <a:t>апреля</a:t>
            </a:r>
            <a:r>
              <a:rPr lang="en-US" altLang="ru-RU" sz="1600" dirty="0">
                <a:latin typeface="Times New Roman" panose="02020603050405020304" pitchFamily="18" charset="0"/>
                <a:sym typeface="+mn-ea"/>
              </a:rPr>
              <a:t>, ISBN: </a:t>
            </a:r>
            <a:r>
              <a:rPr lang="en-US" altLang="en-US" sz="1600" dirty="0">
                <a:latin typeface="Times New Roman" panose="02020603050405020304" pitchFamily="18" charset="0"/>
                <a:sym typeface="+mn-ea"/>
              </a:rPr>
              <a:t>Тез</a:t>
            </a:r>
            <a:r>
              <a:rPr lang="en-US" altLang="ru-RU" sz="1600" dirty="0">
                <a:latin typeface="Times New Roman" panose="02020603050405020304" pitchFamily="18" charset="0"/>
                <a:sym typeface="+mn-ea"/>
              </a:rPr>
              <a:t>.</a:t>
            </a:r>
            <a:r>
              <a:rPr lang="en-US" altLang="en-US" sz="1600" dirty="0">
                <a:latin typeface="Times New Roman" panose="02020603050405020304" pitchFamily="18" charset="0"/>
                <a:sym typeface="+mn-ea"/>
              </a:rPr>
              <a:t>докл</a:t>
            </a:r>
            <a:r>
              <a:rPr lang="en-US" altLang="ru-RU" sz="1600" dirty="0">
                <a:latin typeface="Times New Roman" panose="02020603050405020304" pitchFamily="18" charset="0"/>
                <a:sym typeface="+mn-ea"/>
              </a:rPr>
              <a:t>.-</a:t>
            </a:r>
            <a:r>
              <a:rPr lang="en-US" altLang="en-US" sz="1600" dirty="0">
                <a:latin typeface="Times New Roman" panose="02020603050405020304" pitchFamily="18" charset="0"/>
                <a:sym typeface="+mn-ea"/>
              </a:rPr>
              <a:t>Екатеринбург</a:t>
            </a:r>
            <a:r>
              <a:rPr lang="en-US" altLang="ru-RU" sz="1600" dirty="0">
                <a:latin typeface="Times New Roman" panose="02020603050405020304" pitchFamily="18" charset="0"/>
                <a:sym typeface="+mn-ea"/>
              </a:rPr>
              <a:t>:</a:t>
            </a:r>
            <a:r>
              <a:rPr lang="en-US" altLang="en-US" sz="1600" dirty="0">
                <a:latin typeface="Times New Roman" panose="02020603050405020304" pitchFamily="18" charset="0"/>
                <a:sym typeface="+mn-ea"/>
              </a:rPr>
              <a:t>Изд</a:t>
            </a:r>
            <a:r>
              <a:rPr lang="en-US" altLang="ru-RU" sz="1600" dirty="0">
                <a:latin typeface="Times New Roman" panose="02020603050405020304" pitchFamily="18" charset="0"/>
                <a:sym typeface="+mn-ea"/>
              </a:rPr>
              <a:t>-</a:t>
            </a:r>
            <a:r>
              <a:rPr lang="en-US" altLang="en-US" sz="1600" dirty="0">
                <a:latin typeface="Times New Roman" panose="02020603050405020304" pitchFamily="18" charset="0"/>
                <a:sym typeface="+mn-ea"/>
              </a:rPr>
              <a:t>во</a:t>
            </a:r>
            <a:r>
              <a:rPr lang="en-US" altLang="ru-RU" sz="1600" dirty="0">
                <a:latin typeface="Times New Roman" panose="02020603050405020304" pitchFamily="18" charset="0"/>
                <a:sym typeface="+mn-ea"/>
              </a:rPr>
              <a:t> </a:t>
            </a:r>
            <a:r>
              <a:rPr lang="en-US" altLang="en-US" sz="1600" dirty="0">
                <a:latin typeface="Times New Roman" panose="02020603050405020304" pitchFamily="18" charset="0"/>
                <a:sym typeface="+mn-ea"/>
              </a:rPr>
              <a:t>УГГУ</a:t>
            </a:r>
            <a:r>
              <a:rPr lang="en-US" altLang="ru-RU" sz="1600" dirty="0">
                <a:latin typeface="Times New Roman" panose="02020603050405020304" pitchFamily="18" charset="0"/>
                <a:sym typeface="+mn-ea"/>
              </a:rPr>
              <a:t>.- 238 c.</a:t>
            </a:r>
            <a:endParaRPr lang="en-US" altLang="ru-RU" sz="1600" dirty="0">
              <a:latin typeface="Times New Roman" panose="02020603050405020304" pitchFamily="18" charset="0"/>
            </a:endParaRPr>
          </a:p>
          <a:p>
            <a:pPr>
              <a:lnSpc>
                <a:spcPct val="80000"/>
              </a:lnSpc>
              <a:spcBef>
                <a:spcPts val="1200"/>
              </a:spcBef>
              <a:spcAft>
                <a:spcPts val="0"/>
              </a:spcAft>
            </a:pPr>
            <a:r>
              <a:rPr lang="en-US" altLang="ru-RU" sz="1600" dirty="0" smtClean="0">
                <a:latin typeface="Times New Roman" panose="02020603050405020304" pitchFamily="18" charset="0"/>
                <a:sym typeface="+mn-ea"/>
              </a:rPr>
              <a:t>[11]. </a:t>
            </a:r>
            <a:r>
              <a:rPr lang="en-US" altLang="en-US" sz="1600" dirty="0">
                <a:latin typeface="Times New Roman" panose="02020603050405020304" pitchFamily="18" charset="0"/>
                <a:sym typeface="+mn-ea"/>
              </a:rPr>
              <a:t>Влияние</a:t>
            </a:r>
            <a:r>
              <a:rPr lang="en-US" altLang="ru-RU" sz="1600" dirty="0">
                <a:latin typeface="Times New Roman" panose="02020603050405020304" pitchFamily="18" charset="0"/>
                <a:sym typeface="+mn-ea"/>
              </a:rPr>
              <a:t> </a:t>
            </a:r>
            <a:r>
              <a:rPr lang="en-US" altLang="en-US" sz="1600" dirty="0">
                <a:latin typeface="Times New Roman" panose="02020603050405020304" pitchFamily="18" charset="0"/>
                <a:sym typeface="+mn-ea"/>
              </a:rPr>
              <a:t>температуры</a:t>
            </a:r>
            <a:r>
              <a:rPr lang="en-US" altLang="ru-RU" sz="1600" dirty="0">
                <a:latin typeface="Times New Roman" panose="02020603050405020304" pitchFamily="18" charset="0"/>
                <a:sym typeface="+mn-ea"/>
              </a:rPr>
              <a:t> </a:t>
            </a:r>
            <a:r>
              <a:rPr lang="en-US" altLang="en-US" sz="1600" dirty="0">
                <a:latin typeface="Times New Roman" panose="02020603050405020304" pitchFamily="18" charset="0"/>
                <a:sym typeface="+mn-ea"/>
              </a:rPr>
              <a:t>деформации</a:t>
            </a:r>
            <a:r>
              <a:rPr lang="en-US" altLang="ru-RU" sz="1600" dirty="0">
                <a:latin typeface="Times New Roman" panose="02020603050405020304" pitchFamily="18" charset="0"/>
                <a:sym typeface="+mn-ea"/>
              </a:rPr>
              <a:t> </a:t>
            </a:r>
            <a:r>
              <a:rPr lang="en-US" altLang="en-US" sz="1600" dirty="0">
                <a:latin typeface="Times New Roman" panose="02020603050405020304" pitchFamily="18" charset="0"/>
                <a:sym typeface="+mn-ea"/>
              </a:rPr>
              <a:t>методом</a:t>
            </a:r>
            <a:r>
              <a:rPr lang="en-US" altLang="ru-RU" sz="1600" dirty="0">
                <a:latin typeface="Times New Roman" panose="02020603050405020304" pitchFamily="18" charset="0"/>
                <a:sym typeface="+mn-ea"/>
              </a:rPr>
              <a:t> </a:t>
            </a:r>
            <a:r>
              <a:rPr lang="en-US" altLang="en-US" sz="1600" dirty="0">
                <a:latin typeface="Times New Roman" panose="02020603050405020304" pitchFamily="18" charset="0"/>
                <a:sym typeface="+mn-ea"/>
              </a:rPr>
              <a:t>«сдвиг</a:t>
            </a:r>
            <a:r>
              <a:rPr lang="en-US" altLang="ru-RU" sz="1600" dirty="0">
                <a:latin typeface="Times New Roman" panose="02020603050405020304" pitchFamily="18" charset="0"/>
                <a:sym typeface="+mn-ea"/>
              </a:rPr>
              <a:t> </a:t>
            </a:r>
            <a:r>
              <a:rPr lang="en-US" altLang="en-US" sz="1600" dirty="0">
                <a:latin typeface="Times New Roman" panose="02020603050405020304" pitchFamily="18" charset="0"/>
                <a:sym typeface="+mn-ea"/>
              </a:rPr>
              <a:t>под</a:t>
            </a:r>
            <a:r>
              <a:rPr lang="en-US" altLang="ru-RU" sz="1600" dirty="0">
                <a:latin typeface="Times New Roman" panose="02020603050405020304" pitchFamily="18" charset="0"/>
                <a:sym typeface="+mn-ea"/>
              </a:rPr>
              <a:t> </a:t>
            </a:r>
            <a:r>
              <a:rPr lang="en-US" altLang="en-US" sz="1600" dirty="0">
                <a:latin typeface="Times New Roman" panose="02020603050405020304" pitchFamily="18" charset="0"/>
                <a:sym typeface="+mn-ea"/>
              </a:rPr>
              <a:t>давлением»</a:t>
            </a:r>
            <a:r>
              <a:rPr lang="en-US" altLang="ru-RU" sz="1600" dirty="0">
                <a:latin typeface="Times New Roman" panose="02020603050405020304" pitchFamily="18" charset="0"/>
                <a:sym typeface="+mn-ea"/>
              </a:rPr>
              <a:t> </a:t>
            </a:r>
            <a:r>
              <a:rPr lang="en-US" altLang="en-US" sz="1600" dirty="0">
                <a:latin typeface="Times New Roman" panose="02020603050405020304" pitchFamily="18" charset="0"/>
                <a:sym typeface="+mn-ea"/>
              </a:rPr>
              <a:t>на</a:t>
            </a:r>
            <a:r>
              <a:rPr lang="en-US" altLang="ru-RU" sz="1600" dirty="0">
                <a:latin typeface="Times New Roman" panose="02020603050405020304" pitchFamily="18" charset="0"/>
                <a:sym typeface="+mn-ea"/>
              </a:rPr>
              <a:t> </a:t>
            </a:r>
            <a:r>
              <a:rPr lang="en-US" altLang="en-US" sz="1600" dirty="0">
                <a:latin typeface="Times New Roman" panose="02020603050405020304" pitchFamily="18" charset="0"/>
                <a:sym typeface="+mn-ea"/>
              </a:rPr>
              <a:t>эволюцию</a:t>
            </a:r>
            <a:r>
              <a:rPr lang="en-US" altLang="ru-RU" sz="1600" dirty="0">
                <a:latin typeface="Times New Roman" panose="02020603050405020304" pitchFamily="18" charset="0"/>
                <a:sym typeface="+mn-ea"/>
              </a:rPr>
              <a:t> </a:t>
            </a:r>
            <a:r>
              <a:rPr lang="en-US" altLang="en-US" sz="1600" dirty="0">
                <a:latin typeface="Times New Roman" panose="02020603050405020304" pitchFamily="18" charset="0"/>
                <a:sym typeface="+mn-ea"/>
              </a:rPr>
              <a:t>структуры</a:t>
            </a:r>
            <a:r>
              <a:rPr lang="en-US" altLang="ru-RU" sz="1600" dirty="0">
                <a:latin typeface="Times New Roman" panose="02020603050405020304" pitchFamily="18" charset="0"/>
                <a:sym typeface="+mn-ea"/>
              </a:rPr>
              <a:t> </a:t>
            </a:r>
            <a:r>
              <a:rPr lang="en-US" altLang="en-US" sz="1600" dirty="0">
                <a:latin typeface="Times New Roman" panose="02020603050405020304" pitchFamily="18" charset="0"/>
                <a:sym typeface="+mn-ea"/>
              </a:rPr>
              <a:t>никеля</a:t>
            </a:r>
            <a:r>
              <a:rPr lang="en-US" altLang="ru-RU" sz="1600" dirty="0">
                <a:latin typeface="Times New Roman" panose="02020603050405020304" pitchFamily="18" charset="0"/>
                <a:sym typeface="+mn-ea"/>
              </a:rPr>
              <a:t> / </a:t>
            </a:r>
            <a:r>
              <a:rPr lang="en-US" altLang="en-US" sz="1600" dirty="0">
                <a:latin typeface="Times New Roman" panose="02020603050405020304" pitchFamily="18" charset="0"/>
                <a:sym typeface="+mn-ea"/>
              </a:rPr>
              <a:t>К</a:t>
            </a:r>
            <a:r>
              <a:rPr lang="en-US" altLang="ru-RU" sz="1600" dirty="0">
                <a:latin typeface="Times New Roman" panose="02020603050405020304" pitchFamily="18" charset="0"/>
                <a:sym typeface="+mn-ea"/>
              </a:rPr>
              <a:t>.</a:t>
            </a:r>
            <a:r>
              <a:rPr lang="en-US" altLang="en-US" sz="1600" dirty="0">
                <a:latin typeface="Times New Roman" panose="02020603050405020304" pitchFamily="18" charset="0"/>
                <a:sym typeface="+mn-ea"/>
              </a:rPr>
              <a:t>Ю</a:t>
            </a:r>
            <a:r>
              <a:rPr lang="en-US" altLang="ru-RU" sz="1600" dirty="0">
                <a:latin typeface="Times New Roman" panose="02020603050405020304" pitchFamily="18" charset="0"/>
                <a:sym typeface="+mn-ea"/>
              </a:rPr>
              <a:t>.</a:t>
            </a:r>
            <a:r>
              <a:rPr lang="en-US" altLang="en-US" sz="1600" dirty="0">
                <a:latin typeface="Times New Roman" panose="02020603050405020304" pitchFamily="18" charset="0"/>
                <a:sym typeface="+mn-ea"/>
              </a:rPr>
              <a:t>Карамышев</a:t>
            </a:r>
            <a:r>
              <a:rPr lang="en-US" altLang="ru-RU" sz="1600" dirty="0">
                <a:latin typeface="Times New Roman" panose="02020603050405020304" pitchFamily="18" charset="0"/>
                <a:sym typeface="+mn-ea"/>
              </a:rPr>
              <a:t> // XXI </a:t>
            </a:r>
            <a:r>
              <a:rPr lang="en-US" altLang="en-US" sz="1600" dirty="0">
                <a:latin typeface="Times New Roman" panose="02020603050405020304" pitchFamily="18" charset="0"/>
                <a:sym typeface="+mn-ea"/>
              </a:rPr>
              <a:t>Уральская</a:t>
            </a:r>
            <a:r>
              <a:rPr lang="en-US" altLang="ru-RU" sz="1600" dirty="0">
                <a:latin typeface="Times New Roman" panose="02020603050405020304" pitchFamily="18" charset="0"/>
                <a:sym typeface="+mn-ea"/>
              </a:rPr>
              <a:t> </a:t>
            </a:r>
            <a:r>
              <a:rPr lang="en-US" altLang="en-US" sz="1600" dirty="0">
                <a:latin typeface="Times New Roman" panose="02020603050405020304" pitchFamily="18" charset="0"/>
                <a:sym typeface="+mn-ea"/>
              </a:rPr>
              <a:t>школа</a:t>
            </a:r>
            <a:r>
              <a:rPr lang="en-US" altLang="ru-RU" sz="1600" dirty="0">
                <a:latin typeface="Times New Roman" panose="02020603050405020304" pitchFamily="18" charset="0"/>
                <a:sym typeface="+mn-ea"/>
              </a:rPr>
              <a:t>-</a:t>
            </a:r>
            <a:r>
              <a:rPr lang="en-US" altLang="en-US" sz="1600" dirty="0">
                <a:latin typeface="Times New Roman" panose="02020603050405020304" pitchFamily="18" charset="0"/>
                <a:sym typeface="+mn-ea"/>
              </a:rPr>
              <a:t>семинар</a:t>
            </a:r>
            <a:r>
              <a:rPr lang="en-US" altLang="ru-RU" sz="1600" dirty="0">
                <a:latin typeface="Times New Roman" panose="02020603050405020304" pitchFamily="18" charset="0"/>
                <a:sym typeface="+mn-ea"/>
              </a:rPr>
              <a:t> </a:t>
            </a:r>
            <a:r>
              <a:rPr lang="en-US" altLang="en-US" sz="1600" dirty="0">
                <a:latin typeface="Times New Roman" panose="02020603050405020304" pitchFamily="18" charset="0"/>
                <a:sym typeface="+mn-ea"/>
              </a:rPr>
              <a:t>металловедов</a:t>
            </a:r>
            <a:r>
              <a:rPr lang="en-US" altLang="ru-RU" sz="1600" dirty="0">
                <a:latin typeface="Times New Roman" panose="02020603050405020304" pitchFamily="18" charset="0"/>
                <a:sym typeface="+mn-ea"/>
              </a:rPr>
              <a:t> – </a:t>
            </a:r>
            <a:r>
              <a:rPr lang="en-US" altLang="en-US" sz="1600" dirty="0">
                <a:latin typeface="Times New Roman" panose="02020603050405020304" pitchFamily="18" charset="0"/>
                <a:sym typeface="+mn-ea"/>
              </a:rPr>
              <a:t>молодых</a:t>
            </a:r>
            <a:r>
              <a:rPr lang="en-US" altLang="ru-RU" sz="1600" dirty="0">
                <a:latin typeface="Times New Roman" panose="02020603050405020304" pitchFamily="18" charset="0"/>
                <a:sym typeface="+mn-ea"/>
              </a:rPr>
              <a:t> </a:t>
            </a:r>
            <a:r>
              <a:rPr lang="en-US" altLang="en-US" sz="1600" dirty="0">
                <a:latin typeface="Times New Roman" panose="02020603050405020304" pitchFamily="18" charset="0"/>
                <a:sym typeface="+mn-ea"/>
              </a:rPr>
              <a:t>ученых</a:t>
            </a:r>
            <a:r>
              <a:rPr lang="en-US" altLang="ru-RU" sz="1600" dirty="0">
                <a:latin typeface="Times New Roman" panose="02020603050405020304" pitchFamily="18" charset="0"/>
                <a:sym typeface="+mn-ea"/>
              </a:rPr>
              <a:t>, </a:t>
            </a:r>
            <a:r>
              <a:rPr lang="en-US" altLang="en-US" sz="1600" dirty="0">
                <a:latin typeface="Times New Roman" panose="02020603050405020304" pitchFamily="18" charset="0"/>
                <a:sym typeface="+mn-ea"/>
              </a:rPr>
              <a:t>Екатеринбург</a:t>
            </a:r>
            <a:r>
              <a:rPr lang="en-US" altLang="ru-RU" sz="1600" dirty="0">
                <a:latin typeface="Times New Roman" panose="02020603050405020304" pitchFamily="18" charset="0"/>
                <a:sym typeface="+mn-ea"/>
              </a:rPr>
              <a:t>, 7-11 </a:t>
            </a:r>
            <a:r>
              <a:rPr lang="en-US" altLang="en-US" sz="1600" dirty="0">
                <a:latin typeface="Times New Roman" panose="02020603050405020304" pitchFamily="18" charset="0"/>
                <a:sym typeface="+mn-ea"/>
              </a:rPr>
              <a:t>февраля</a:t>
            </a:r>
            <a:r>
              <a:rPr lang="en-US" altLang="ru-RU" sz="1600" dirty="0">
                <a:latin typeface="Times New Roman" panose="02020603050405020304" pitchFamily="18" charset="0"/>
                <a:sym typeface="+mn-ea"/>
              </a:rPr>
              <a:t>, </a:t>
            </a:r>
            <a:r>
              <a:rPr lang="ru-RU" altLang="ru-RU" sz="1600" dirty="0" smtClean="0">
                <a:latin typeface="Times New Roman" panose="02020603050405020304" pitchFamily="18" charset="0"/>
                <a:sym typeface="+mn-ea"/>
              </a:rPr>
              <a:t>2022, </a:t>
            </a:r>
            <a:r>
              <a:rPr lang="en-US" altLang="ru-RU" sz="1600" dirty="0" smtClean="0">
                <a:latin typeface="Times New Roman" panose="02020603050405020304" pitchFamily="18" charset="0"/>
                <a:sym typeface="+mn-ea"/>
              </a:rPr>
              <a:t>ISBN</a:t>
            </a:r>
            <a:r>
              <a:rPr lang="en-US" altLang="ru-RU" sz="1600" dirty="0">
                <a:latin typeface="Times New Roman" panose="02020603050405020304" pitchFamily="18" charset="0"/>
                <a:sym typeface="+mn-ea"/>
              </a:rPr>
              <a:t>: </a:t>
            </a:r>
            <a:r>
              <a:rPr lang="en-US" altLang="en-US" sz="1600" dirty="0">
                <a:latin typeface="Times New Roman" panose="02020603050405020304" pitchFamily="18" charset="0"/>
                <a:sym typeface="+mn-ea"/>
              </a:rPr>
              <a:t>Тез</a:t>
            </a:r>
            <a:r>
              <a:rPr lang="en-US" altLang="ru-RU" sz="1600" dirty="0">
                <a:latin typeface="Times New Roman" panose="02020603050405020304" pitchFamily="18" charset="0"/>
                <a:sym typeface="+mn-ea"/>
              </a:rPr>
              <a:t>.</a:t>
            </a:r>
            <a:r>
              <a:rPr lang="en-US" altLang="en-US" sz="1600" dirty="0">
                <a:latin typeface="Times New Roman" panose="02020603050405020304" pitchFamily="18" charset="0"/>
                <a:sym typeface="+mn-ea"/>
              </a:rPr>
              <a:t>докл</a:t>
            </a:r>
            <a:r>
              <a:rPr lang="en-US" altLang="ru-RU" sz="1600" dirty="0">
                <a:latin typeface="Times New Roman" panose="02020603050405020304" pitchFamily="18" charset="0"/>
                <a:sym typeface="+mn-ea"/>
              </a:rPr>
              <a:t>.-.- 211 c.</a:t>
            </a:r>
            <a:endParaRPr lang="en-US" altLang="ru-RU" sz="1600" dirty="0">
              <a:latin typeface="Times New Roman" panose="02020603050405020304" pitchFamily="18" charset="0"/>
            </a:endParaRPr>
          </a:p>
          <a:p>
            <a:pPr algn="just">
              <a:spcBef>
                <a:spcPct val="20000"/>
              </a:spcBef>
              <a:defRPr/>
            </a:pPr>
            <a:endParaRPr lang="en-US" altLang="ru-RU" sz="1600" dirty="0">
              <a:latin typeface="Times New Roman" panose="02020603050405020304" pitchFamily="18" charset="0"/>
            </a:endParaRPr>
          </a:p>
        </p:txBody>
      </p:sp>
      <p:sp>
        <p:nvSpPr>
          <p:cNvPr id="4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/>
          <a:p>
            <a:fld id="{FF9AC15E-FCD1-4167-800F-1DB8497ABFCE}" type="slidenum">
              <a:rPr lang="ru-RU" sz="2000" smtClean="0">
                <a:solidFill>
                  <a:srgbClr val="FF0000"/>
                </a:solidFill>
              </a:rPr>
              <a:t>3</a:t>
            </a:fld>
            <a:endParaRPr lang="ru-RU" sz="2000" dirty="0">
              <a:solidFill>
                <a:srgbClr val="FF0000"/>
              </a:solidFill>
            </a:endParaRPr>
          </a:p>
        </p:txBody>
      </p:sp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35" y="-26035"/>
            <a:ext cx="9143365" cy="647700"/>
          </a:xfrm>
        </p:spPr>
        <p:txBody>
          <a:bodyPr/>
          <a:lstStyle/>
          <a:p>
            <a:pPr eaLnBrk="1" hangingPunct="1"/>
            <a:r>
              <a:rPr lang="ru-RU" altLang="ru-RU" sz="2000" b="1" dirty="0" smtClean="0">
                <a:latin typeface="Times New Roman" panose="02020603050405020304" pitchFamily="18" charset="0"/>
              </a:rPr>
              <a:t>Карамышев Константин Юрьевич, 2 год </a:t>
            </a:r>
            <a:r>
              <a:rPr lang="ru-RU" altLang="ru-RU" sz="2000" b="1" dirty="0">
                <a:latin typeface="Times New Roman" panose="02020603050405020304" pitchFamily="18" charset="0"/>
              </a:rPr>
              <a:t>обучения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530</TotalTime>
  <Words>721</Words>
  <Application>Microsoft Office PowerPoint</Application>
  <PresentationFormat>Экран (4:3)</PresentationFormat>
  <Paragraphs>31</Paragraphs>
  <Slides>3</Slides>
  <Notes>3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7" baseType="lpstr">
      <vt:lpstr>Arial</vt:lpstr>
      <vt:lpstr>Calibri</vt:lpstr>
      <vt:lpstr>Times New Roman</vt:lpstr>
      <vt:lpstr>Оформление по умолчанию</vt:lpstr>
      <vt:lpstr>Карамышев Константин Юрьевич, 2 год обучения </vt:lpstr>
      <vt:lpstr>Карамышев Константин Юрьевич, 2 год обучения </vt:lpstr>
      <vt:lpstr>Карамышев Константин Юрьевич, 2 год обучения </vt:lpstr>
    </vt:vector>
  </TitlesOfParts>
  <Company>ИФМ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Аспирант 1 года обучения Ежов И.В.</dc:title>
  <dc:creator>Ежов И.В.</dc:creator>
  <cp:lastModifiedBy>User1</cp:lastModifiedBy>
  <cp:revision>247</cp:revision>
  <dcterms:created xsi:type="dcterms:W3CDTF">2012-04-17T05:54:00Z</dcterms:created>
  <dcterms:modified xsi:type="dcterms:W3CDTF">2025-10-09T08:59:44Z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468ED0B0FC944DECA2865FC849B54A64_12</vt:lpwstr>
  </property>
  <property fmtid="{D5CDD505-2E9C-101B-9397-08002B2CF9AE}" pid="3" name="KSOProductBuildVer">
    <vt:lpwstr>1049-12.2.0.19821</vt:lpwstr>
  </property>
</Properties>
</file>