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7" r:id="rId3"/>
    <p:sldId id="258" r:id="rId4"/>
    <p:sldId id="266" r:id="rId5"/>
    <p:sldId id="291" r:id="rId6"/>
    <p:sldId id="259" r:id="rId7"/>
    <p:sldId id="276" r:id="rId8"/>
    <p:sldId id="288" r:id="rId9"/>
    <p:sldId id="264" r:id="rId10"/>
    <p:sldId id="289" r:id="rId11"/>
    <p:sldId id="287" r:id="rId12"/>
  </p:sldIdLst>
  <p:sldSz cx="9144000" cy="6858000" type="screen4x3"/>
  <p:notesSz cx="6735763" cy="98663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661" autoAdjust="0"/>
  </p:normalViewPr>
  <p:slideViewPr>
    <p:cSldViewPr>
      <p:cViewPr varScale="1">
        <p:scale>
          <a:sx n="94" d="100"/>
          <a:sy n="94" d="100"/>
        </p:scale>
        <p:origin x="20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C5BC5BE-46F4-4B88-8BED-718936DA21A6}" type="datetimeFigureOut">
              <a:rPr lang="ru-RU"/>
              <a:pPr>
                <a:defRPr/>
              </a:pPr>
              <a:t>07.06.2022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23F7D7-2342-473B-BC68-1207902146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4215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3F7D7-2342-473B-BC68-1207902146FF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9201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3F7D7-2342-473B-BC68-1207902146FF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9541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8C469C-256E-4B31-BB8E-E15AEB84A902}" type="slidenum">
              <a:rPr lang="ru-RU" altLang="ru-RU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2485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3F7D7-2342-473B-BC68-1207902146FF}" type="slidenum">
              <a:rPr lang="ru-RU" altLang="ru-RU" smtClean="0"/>
              <a:pPr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0478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3F7D7-2342-473B-BC68-1207902146FF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8548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9C43DB-47EC-40F6-BCB4-EC6CCC2A66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29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E9110-75F4-48B8-A362-AA69C8A6F4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9611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C8CC7E-106A-4C84-B320-A3BB119C04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8457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DFDE7-871B-4EC2-8967-9AEDD57819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834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981EBB-4808-4496-A7D8-2FCA71B293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217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E91F8A-44F1-463E-9964-9084B34BC4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608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F3CC12-E7FC-4C35-8DA1-954DCFA1A6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606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70D3AD-E1A7-4DE0-9007-4E6ABCEEB1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81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982F3-FD47-40AA-9987-A98FDBEE6F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7880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EEE09-85D9-43A1-968B-5EC9269842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464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915A2-44FF-4B32-8C3F-79AB6C2504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0805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0280659-A7B4-400E-A35D-723672D2ED4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dirty="0">
                <a:latin typeface="Times New Roman" panose="02020603050405020304" pitchFamily="18" charset="0"/>
              </a:rPr>
              <a:t>2</a:t>
            </a:r>
            <a:r>
              <a:rPr lang="ru-RU" altLang="ru-RU" sz="1800" b="1" dirty="0">
                <a:latin typeface="Times New Roman" panose="02020603050405020304" pitchFamily="18" charset="0"/>
              </a:rPr>
              <a:t> года обучения Коренистов Павел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низких температур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322388"/>
            <a:ext cx="8029575" cy="43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400" kern="1200" dirty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 dirty="0">
                <a:latin typeface="Times New Roman" panose="02020603050405020304" pitchFamily="18" charset="0"/>
              </a:rPr>
              <a:t> 1.3.8. – Физика конденсированного состояния</a:t>
            </a:r>
            <a:endParaRPr lang="ru-RU" sz="20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42925" y="831850"/>
            <a:ext cx="90693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</a:rPr>
              <a:t>– д.ф.-м.н., Марченков Вячеслав Викторович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34988" y="1962150"/>
            <a:ext cx="8143875" cy="746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 </a:t>
            </a:r>
            <a:r>
              <a:rPr lang="ru-RU" altLang="ru-RU" sz="2000" dirty="0">
                <a:latin typeface="Times New Roman" panose="02020603050405020304" pitchFamily="18" charset="0"/>
              </a:rPr>
              <a:t>– </a:t>
            </a:r>
            <a:r>
              <a:rPr lang="ru-RU" sz="2000" dirty="0">
                <a:latin typeface="Times New Roman" panose="02020603050405020304" pitchFamily="18" charset="0"/>
              </a:rPr>
              <a:t>Синтез, электронные и магнитные свойства сплавов </a:t>
            </a:r>
            <a:r>
              <a:rPr lang="ru-RU" sz="2000" dirty="0" err="1">
                <a:latin typeface="Times New Roman" panose="02020603050405020304" pitchFamily="18" charset="0"/>
              </a:rPr>
              <a:t>Гейслера</a:t>
            </a:r>
            <a:r>
              <a:rPr lang="en-US" altLang="ru-RU" sz="2000" dirty="0">
                <a:latin typeface="Times New Roman" panose="02020603050405020304" pitchFamily="18" charset="0"/>
              </a:rPr>
              <a:t>.</a:t>
            </a:r>
            <a:endParaRPr lang="ru-RU" altLang="ru-RU" sz="2000" dirty="0">
              <a:solidFill>
                <a:srgbClr val="FFC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34988" y="2708274"/>
            <a:ext cx="8034337" cy="414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Задачи текущего года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anose="02020603050405020304" pitchFamily="18" charset="0"/>
              </a:rPr>
              <a:t>Изучение литературы по теоретическим и экспериментальным исследованиям</a:t>
            </a:r>
            <a:r>
              <a:rPr lang="en-US" altLang="ru-RU" sz="2000" dirty="0">
                <a:latin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</a:rPr>
              <a:t>сплавов </a:t>
            </a:r>
            <a:r>
              <a:rPr lang="ru-RU" altLang="ru-RU" sz="2000" dirty="0" err="1">
                <a:latin typeface="Times New Roman" panose="02020603050405020304" pitchFamily="18" charset="0"/>
              </a:rPr>
              <a:t>Гейслера</a:t>
            </a:r>
            <a:r>
              <a:rPr lang="ru-RU" altLang="ru-RU" sz="2000" dirty="0">
                <a:latin typeface="Times New Roman" panose="02020603050405020304" pitchFamily="18" charset="0"/>
              </a:rPr>
              <a:t>. </a:t>
            </a:r>
            <a:endParaRPr lang="en-US" altLang="ru-RU" sz="20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anose="02020603050405020304" pitchFamily="18" charset="0"/>
              </a:rPr>
              <a:t>Резка сплавов системы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(1-</a:t>
            </a:r>
            <a:r>
              <a:rPr lang="ru-RU" sz="20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sz="20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MnAl (0 ≤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≤ 1) на электроискровом станке.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sz="2000" dirty="0">
                <a:latin typeface="Times New Roman" panose="02020603050405020304" pitchFamily="18" charset="0"/>
              </a:rPr>
              <a:t>Участие в аттестации полученных образцов.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sz="2000" dirty="0">
                <a:latin typeface="Times New Roman" panose="02020603050405020304" pitchFamily="18" charset="0"/>
              </a:rPr>
              <a:t>Пробоподготовка	для исследования электронных, магнитных, гальваномагнитных и оптических свойств сплавов данной системы.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anose="02020603050405020304" pitchFamily="18" charset="0"/>
              </a:rPr>
              <a:t>Участие в измерении электронных, магнитных и оптических свойств.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anose="02020603050405020304" pitchFamily="18" charset="0"/>
              </a:rPr>
              <a:t>Анализ полученных результатов, участие в подготовке статей и тезисов докладов.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anose="02020603050405020304" pitchFamily="18" charset="0"/>
              </a:rPr>
              <a:t>Выступление с докладами на конференциях и представление статей в печать.</a:t>
            </a:r>
            <a:endParaRPr lang="ru-RU" altLang="ru-RU" sz="20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4AC9F21-39F4-4CD2-82A7-2BAA3E33E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25344"/>
            <a:ext cx="2133600" cy="332656"/>
          </a:xfrm>
        </p:spPr>
        <p:txBody>
          <a:bodyPr/>
          <a:lstStyle/>
          <a:p>
            <a:fld id="{AE9C43DB-47EC-40F6-BCB4-EC6CCC2A6633}" type="slidenum"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</a:t>
            </a:fld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F678B24-BF29-467F-9A01-D75F89B29072}"/>
              </a:ext>
            </a:extLst>
          </p:cNvPr>
          <p:cNvSpPr txBox="1"/>
          <p:nvPr/>
        </p:nvSpPr>
        <p:spPr>
          <a:xfrm>
            <a:off x="-3033" y="9528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сплавов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Гейслера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</a:t>
            </a:r>
            <a:r>
              <a:rPr lang="ru-RU" sz="24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(1-</a:t>
            </a:r>
            <a:r>
              <a:rPr lang="ru-RU" sz="2400" b="1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4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sz="2400" b="1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MnAl (0 ≤ </a:t>
            </a:r>
            <a:r>
              <a:rPr lang="ru-R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≤ 1)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EC929B6-5709-4D5E-A889-878741328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25344"/>
            <a:ext cx="2133600" cy="356220"/>
          </a:xfrm>
        </p:spPr>
        <p:txBody>
          <a:bodyPr/>
          <a:lstStyle/>
          <a:p>
            <a:fld id="{FF9AC15E-FCD1-4167-800F-1DB8497ABFCE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 descr="Project Path: F:\.shortcut-targets-by-id\1nlQkjb7BzsanTh3eWA7xv9dmIR8Jy8eQ\сплавы\система - CuCoMnAl\several in one\сопротивление и оптическая проводимость\Ро+Сигма.opj&#10;PE Folder: /Ро+Сигма/Folder1/&#10;Short Name: Graph1">
            <a:extLst>
              <a:ext uri="{FF2B5EF4-FFF2-40B4-BE49-F238E27FC236}">
                <a16:creationId xmlns:a16="http://schemas.microsoft.com/office/drawing/2014/main" id="{0B030307-162B-6E89-AB0B-06E8430144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787757"/>
              </p:ext>
            </p:extLst>
          </p:nvPr>
        </p:nvGraphicFramePr>
        <p:xfrm>
          <a:off x="-3033" y="260648"/>
          <a:ext cx="9143999" cy="5710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Graph" r:id="rId3" imgW="5749560" imgH="3591000" progId="Origin50.Graph">
                  <p:embed/>
                </p:oleObj>
              </mc:Choice>
              <mc:Fallback>
                <p:oleObj name="Graph" r:id="rId3" imgW="5749560" imgH="3591000" progId="Origin50.Graph">
                  <p:embed/>
                  <p:pic>
                    <p:nvPicPr>
                      <p:cNvPr id="2" name="Объект 1" descr="Project Path: F:\.shortcut-targets-by-id\1nlQkjb7BzsanTh3eWA7xv9dmIR8Jy8eQ\сплавы\система - CuCoMnAl\several in one\сопротивление и оптическая проводимость\Ро+Сигма.opj&#10;PE Folder: /Ро+Сигма/Folder1/&#10;Short Name: Graph1">
                        <a:extLst>
                          <a:ext uri="{FF2B5EF4-FFF2-40B4-BE49-F238E27FC236}">
                            <a16:creationId xmlns:a16="http://schemas.microsoft.com/office/drawing/2014/main" id="{564459F5-DC5A-7F73-9D53-668BF1BD31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3033" y="260648"/>
                        <a:ext cx="9143999" cy="57105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452789E-AEA9-9AF4-0EF6-70D15E9FE953}"/>
              </a:ext>
            </a:extLst>
          </p:cNvPr>
          <p:cNvSpPr txBox="1"/>
          <p:nvPr/>
        </p:nvSpPr>
        <p:spPr>
          <a:xfrm>
            <a:off x="942851" y="5868406"/>
            <a:ext cx="33243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3 – Дисперсия оптической проводимости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52789E-AEA9-9AF4-0EF6-70D15E9FE953}"/>
              </a:ext>
            </a:extLst>
          </p:cNvPr>
          <p:cNvSpPr txBox="1"/>
          <p:nvPr/>
        </p:nvSpPr>
        <p:spPr>
          <a:xfrm>
            <a:off x="5076056" y="5805264"/>
            <a:ext cx="4058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4 – Температурные зависимости удельного сопротивления</a:t>
            </a:r>
          </a:p>
        </p:txBody>
      </p:sp>
    </p:spTree>
    <p:extLst>
      <p:ext uri="{BB962C8B-B14F-4D97-AF65-F5344CB8AC3E}">
        <p14:creationId xmlns:p14="http://schemas.microsoft.com/office/powerpoint/2010/main" val="4218943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3468C8-3FA2-41A0-94E9-00D5B01938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014FEE0-DDA8-4AC2-85F9-D90BFEC7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25344"/>
            <a:ext cx="2133600" cy="332656"/>
          </a:xfrm>
        </p:spPr>
        <p:txBody>
          <a:bodyPr/>
          <a:lstStyle/>
          <a:p>
            <a:fld id="{AE9C43DB-47EC-40F6-BCB4-EC6CCC2A6633}" type="slidenum"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11</a:t>
            </a:fld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433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407988" y="1125538"/>
            <a:ext cx="8034337" cy="410366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altLang="ru-RU" sz="2400" dirty="0">
                <a:solidFill>
                  <a:srgbClr val="0033CC"/>
                </a:solidFill>
                <a:latin typeface="Times New Roman" pitchFamily="18" charset="0"/>
              </a:rPr>
              <a:t>Результаты, полученные в текущем году</a:t>
            </a:r>
          </a:p>
          <a:p>
            <a:pPr algn="just">
              <a:spcBef>
                <a:spcPct val="20000"/>
              </a:spcBef>
              <a:defRPr/>
            </a:pPr>
            <a:endParaRPr lang="ru-RU" altLang="ru-RU" sz="2000" dirty="0">
              <a:latin typeface="Times New Roman" pitchFamily="18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ru-RU" altLang="ru-RU" sz="2000" dirty="0" err="1">
                <a:latin typeface="Times New Roman" pitchFamily="18" charset="0"/>
              </a:rPr>
              <a:t>Изучалсь</a:t>
            </a:r>
            <a:r>
              <a:rPr lang="ru-RU" altLang="ru-RU" sz="2000" dirty="0">
                <a:latin typeface="Times New Roman" pitchFamily="18" charset="0"/>
              </a:rPr>
              <a:t> литература по тематике работы.</a:t>
            </a:r>
          </a:p>
          <a:p>
            <a:pPr algn="just">
              <a:spcBef>
                <a:spcPct val="20000"/>
              </a:spcBef>
              <a:defRPr/>
            </a:pPr>
            <a:r>
              <a:rPr lang="ru-RU" altLang="ru-RU" sz="2000" dirty="0">
                <a:latin typeface="Times New Roman" pitchFamily="18" charset="0"/>
              </a:rPr>
              <a:t>Получены образцы сплавов системы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(1-</a:t>
            </a:r>
            <a:r>
              <a:rPr lang="ru-RU" sz="20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sz="20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MnAl (0 ≤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≤ 1) и выполнена их резка.</a:t>
            </a:r>
          </a:p>
          <a:p>
            <a:pPr algn="just">
              <a:spcBef>
                <a:spcPct val="20000"/>
              </a:spcBef>
              <a:defRPr/>
            </a:pPr>
            <a:r>
              <a:rPr lang="ru-RU" altLang="ru-RU" sz="2000" dirty="0">
                <a:latin typeface="Times New Roman" panose="02020603050405020304" pitchFamily="18" charset="0"/>
              </a:rPr>
              <a:t>Проведена аттестация полученных образцов.</a:t>
            </a:r>
          </a:p>
          <a:p>
            <a:pPr algn="just">
              <a:spcBef>
                <a:spcPct val="20000"/>
              </a:spcBef>
              <a:defRPr/>
            </a:pPr>
            <a:r>
              <a:rPr lang="ru-RU" altLang="ru-RU" sz="2000" dirty="0">
                <a:latin typeface="Times New Roman" panose="02020603050405020304" pitchFamily="18" charset="0"/>
              </a:rPr>
              <a:t>Выполнена пробоподготовка образцов для исследования электронных, магнитных, гальваномагнитных и оптических свойств.</a:t>
            </a:r>
          </a:p>
          <a:p>
            <a:pPr algn="just">
              <a:spcBef>
                <a:spcPct val="20000"/>
              </a:spcBef>
              <a:defRPr/>
            </a:pPr>
            <a:r>
              <a:rPr lang="ru-RU" altLang="ru-RU" sz="2000" dirty="0">
                <a:latin typeface="Times New Roman" panose="02020603050405020304" pitchFamily="18" charset="0"/>
              </a:rPr>
              <a:t>На текущий момент проводится анализ полученных характеристик.</a:t>
            </a:r>
          </a:p>
          <a:p>
            <a:pPr algn="just">
              <a:spcBef>
                <a:spcPct val="20000"/>
              </a:spcBef>
              <a:defRPr/>
            </a:pPr>
            <a:endParaRPr lang="ru-RU" altLang="ru-RU" sz="2000" dirty="0">
              <a:latin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ru-RU" altLang="ru-RU" sz="2000" dirty="0">
                <a:latin typeface="Times New Roman" panose="02020603050405020304" pitchFamily="18" charset="0"/>
              </a:rPr>
              <a:t>Опубликовано 1 статья и представлено</a:t>
            </a:r>
            <a:r>
              <a:rPr lang="en-US" altLang="ru-RU" sz="2000" dirty="0">
                <a:latin typeface="Times New Roman" pitchFamily="18" charset="0"/>
              </a:rPr>
              <a:t> </a:t>
            </a:r>
            <a:r>
              <a:rPr lang="ru-RU" altLang="ru-RU" sz="2000" dirty="0">
                <a:latin typeface="Times New Roman" pitchFamily="18" charset="0"/>
              </a:rPr>
              <a:t>5 докладов на конференциях.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dirty="0">
                <a:latin typeface="Times New Roman" panose="02020603050405020304" pitchFamily="18" charset="0"/>
              </a:rPr>
              <a:t>2</a:t>
            </a:r>
            <a:r>
              <a:rPr lang="ru-RU" altLang="ru-RU" sz="1800" b="1" dirty="0">
                <a:latin typeface="Times New Roman" panose="02020603050405020304" pitchFamily="18" charset="0"/>
              </a:rPr>
              <a:t> года обучения Коренистов Павел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низких температур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7E64996-637B-4B7A-A67A-07D37F6A2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25344"/>
            <a:ext cx="2133600" cy="332656"/>
          </a:xfrm>
        </p:spPr>
        <p:txBody>
          <a:bodyPr/>
          <a:lstStyle/>
          <a:p>
            <a:fld id="{AE9C43DB-47EC-40F6-BCB4-EC6CCC2A6633}" type="slidenum"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309688"/>
            <a:ext cx="8785225" cy="2119312"/>
          </a:xfrm>
          <a:noFill/>
          <a:ln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/>
          <a:p>
            <a:pPr algn="just">
              <a:defRPr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Статьи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Transactions on Magnetics; Electronic properties and electronic structure of Co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YSi (Y =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V, Cr,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Fe)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Heusler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alloys; A.A.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Semiannikova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Yu.A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Perevozchikova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A.V.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Lukoyanov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E.I.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Shreder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A.A.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Makhnev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E.B.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Marchenkova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P.S.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Korenistov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V.V.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Marchenkov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2022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г.;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58; NO. 2; P. 1-5.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 10.1109/TMAG.2021.3082278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>
                <a:latin typeface="Times New Roman" panose="02020603050405020304" pitchFamily="18" charset="0"/>
              </a:rPr>
              <a:t>2</a:t>
            </a:r>
            <a:r>
              <a:rPr lang="ru-RU" altLang="ru-RU" sz="1800" b="1">
                <a:latin typeface="Times New Roman" panose="02020603050405020304" pitchFamily="18" charset="0"/>
              </a:rPr>
              <a:t> года обучения Коренистов Павел Сергеевич</a:t>
            </a:r>
            <a:br>
              <a:rPr lang="ru-RU" altLang="ru-RU" sz="1800" b="1">
                <a:latin typeface="Times New Roman" panose="02020603050405020304" pitchFamily="18" charset="0"/>
              </a:rPr>
            </a:br>
            <a:r>
              <a:rPr lang="ru-RU" altLang="ru-RU" sz="1800" b="1">
                <a:latin typeface="Times New Roman" panose="02020603050405020304" pitchFamily="18" charset="0"/>
              </a:rPr>
              <a:t>лаборатории низких температур</a:t>
            </a:r>
            <a:endParaRPr lang="ru-RU" altLang="ru-RU" sz="1800" b="1" dirty="0">
              <a:latin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FC3C35A-97FD-47BD-A44C-3853802A2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25343"/>
            <a:ext cx="2133600" cy="332233"/>
          </a:xfrm>
        </p:spPr>
        <p:txBody>
          <a:bodyPr/>
          <a:lstStyle/>
          <a:p>
            <a:fld id="{AE9C43DB-47EC-40F6-BCB4-EC6CCC2A6633}" type="slidenum"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9388" y="4408625"/>
            <a:ext cx="8785225" cy="1848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ru-RU" sz="2400" kern="0" dirty="0">
                <a:solidFill>
                  <a:srgbClr val="0033CC"/>
                </a:solidFill>
                <a:latin typeface="Times New Roman" panose="02020603050405020304" pitchFamily="18" charset="0"/>
              </a:rPr>
              <a:t>Статьи, принятые в печать</a:t>
            </a:r>
            <a:endParaRPr lang="en-US" sz="2400" kern="0" dirty="0">
              <a:solidFill>
                <a:srgbClr val="0033CC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000" kern="0" dirty="0">
                <a:latin typeface="Times New Roman" panose="02020603050405020304" pitchFamily="18" charset="0"/>
              </a:rPr>
              <a:t>Физика металлов и металловедение; Магнитные и электрические свойства соединений </a:t>
            </a:r>
            <a:r>
              <a:rPr lang="ru-RU" sz="2000" kern="0" dirty="0" err="1">
                <a:latin typeface="Times New Roman" panose="02020603050405020304" pitchFamily="18" charset="0"/>
              </a:rPr>
              <a:t>Гейслера</a:t>
            </a:r>
            <a:r>
              <a:rPr lang="ru-RU" sz="2000" kern="0" dirty="0">
                <a:latin typeface="Times New Roman" panose="02020603050405020304" pitchFamily="18" charset="0"/>
              </a:rPr>
              <a:t> Co</a:t>
            </a:r>
            <a:r>
              <a:rPr lang="ru-RU" sz="2000" kern="0" baseline="-25000" dirty="0">
                <a:latin typeface="Times New Roman" panose="02020603050405020304" pitchFamily="18" charset="0"/>
              </a:rPr>
              <a:t>2</a:t>
            </a:r>
            <a:r>
              <a:rPr lang="ru-RU" sz="2000" kern="0" dirty="0">
                <a:latin typeface="Times New Roman" panose="02020603050405020304" pitchFamily="18" charset="0"/>
              </a:rPr>
              <a:t>MnZ (Z = A</a:t>
            </a:r>
            <a:r>
              <a:rPr lang="en-US" sz="2000" kern="0" dirty="0">
                <a:latin typeface="Times New Roman" panose="02020603050405020304" pitchFamily="18" charset="0"/>
              </a:rPr>
              <a:t>l</a:t>
            </a:r>
            <a:r>
              <a:rPr lang="ru-RU" sz="2000" kern="0" dirty="0">
                <a:latin typeface="Times New Roman" panose="02020603050405020304" pitchFamily="18" charset="0"/>
              </a:rPr>
              <a:t>, S</a:t>
            </a:r>
            <a:r>
              <a:rPr lang="en-US" sz="2000" kern="0" dirty="0" err="1">
                <a:latin typeface="Times New Roman" panose="02020603050405020304" pitchFamily="18" charset="0"/>
              </a:rPr>
              <a:t>i</a:t>
            </a:r>
            <a:r>
              <a:rPr lang="ru-RU" sz="2000" kern="0" dirty="0">
                <a:latin typeface="Times New Roman" panose="02020603050405020304" pitchFamily="18" charset="0"/>
              </a:rPr>
              <a:t>, </a:t>
            </a:r>
            <a:r>
              <a:rPr lang="ru-RU" sz="2000" kern="0" dirty="0" err="1">
                <a:latin typeface="Times New Roman" panose="02020603050405020304" pitchFamily="18" charset="0"/>
              </a:rPr>
              <a:t>Ga</a:t>
            </a:r>
            <a:r>
              <a:rPr lang="ru-RU" sz="2000" kern="0" dirty="0">
                <a:latin typeface="Times New Roman" panose="02020603050405020304" pitchFamily="18" charset="0"/>
              </a:rPr>
              <a:t>, G</a:t>
            </a:r>
            <a:r>
              <a:rPr lang="en-US" sz="2000" kern="0" dirty="0">
                <a:latin typeface="Times New Roman" panose="02020603050405020304" pitchFamily="18" charset="0"/>
              </a:rPr>
              <a:t>e</a:t>
            </a:r>
            <a:r>
              <a:rPr lang="ru-RU" sz="2000" kern="0" dirty="0">
                <a:latin typeface="Times New Roman" panose="02020603050405020304" pitchFamily="18" charset="0"/>
              </a:rPr>
              <a:t>, S</a:t>
            </a:r>
            <a:r>
              <a:rPr lang="en-US" sz="2000" kern="0" dirty="0">
                <a:latin typeface="Times New Roman" panose="02020603050405020304" pitchFamily="18" charset="0"/>
              </a:rPr>
              <a:t>n</a:t>
            </a:r>
            <a:r>
              <a:rPr lang="ru-RU" sz="2000" kern="0" dirty="0">
                <a:latin typeface="Times New Roman" panose="02020603050405020304" pitchFamily="18" charset="0"/>
              </a:rPr>
              <a:t>); А.А. </a:t>
            </a:r>
            <a:r>
              <a:rPr lang="ru-RU" sz="2000" kern="0" dirty="0" err="1">
                <a:latin typeface="Times New Roman" panose="02020603050405020304" pitchFamily="18" charset="0"/>
              </a:rPr>
              <a:t>Семянникова</a:t>
            </a:r>
            <a:r>
              <a:rPr lang="ru-RU" sz="2000" kern="0" dirty="0">
                <a:latin typeface="Times New Roman" panose="02020603050405020304" pitchFamily="18" charset="0"/>
              </a:rPr>
              <a:t>, Ю.А. Перевозчикова, П.С. Коренистов, Е.Б. Марченкова,  А.В. Королев, В.В.</a:t>
            </a:r>
            <a:r>
              <a:rPr lang="en-US" sz="2000" kern="0" dirty="0">
                <a:latin typeface="Times New Roman" panose="02020603050405020304" pitchFamily="18" charset="0"/>
              </a:rPr>
              <a:t> </a:t>
            </a:r>
            <a:r>
              <a:rPr lang="ru-RU" sz="2000" kern="0" dirty="0">
                <a:latin typeface="Times New Roman" panose="02020603050405020304" pitchFamily="18" charset="0"/>
              </a:rPr>
              <a:t>Марченков; 2022 г.; </a:t>
            </a:r>
            <a:r>
              <a:rPr lang="en-US" sz="2000" kern="0" dirty="0">
                <a:latin typeface="Times New Roman" panose="02020603050405020304" pitchFamily="18" charset="0"/>
              </a:rPr>
              <a:t>V. 123; NO. 7; P. 1-6.DOI: 10.31857/S0015323022070166</a:t>
            </a:r>
            <a:endParaRPr lang="en-US" altLang="ru-RU" sz="2000" kern="0" dirty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altLang="ru-RU" sz="2000" kern="0" dirty="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764704"/>
            <a:ext cx="8640763" cy="6093296"/>
          </a:xfrm>
        </p:spPr>
        <p:txBody>
          <a:bodyPr/>
          <a:lstStyle/>
          <a:p>
            <a:pPr algn="just">
              <a:defRPr/>
            </a:pPr>
            <a:r>
              <a:rPr 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</a:p>
          <a:p>
            <a:pPr indent="450000" algn="just">
              <a:spcBef>
                <a:spcPts val="0"/>
              </a:spcBef>
              <a:spcAft>
                <a:spcPts val="1000"/>
              </a:spcAft>
              <a:buFontTx/>
              <a:buAutoNum type="arabicPeriod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XXIV Уральская международная зимняя школа по физике полупроводников; Магнитное состояние и электронный транспорт в литых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быстрозакаленных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интерметаллидах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Mn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FeAl и Mn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Al;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П.С.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Коренистов,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А.А.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Семянникова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Ю.А. Перевозчикова, А.В.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Лукоянов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В.Ю. Ирхин, Е.Б. Марченкова, T.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Gao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В.В. Марченков; 2022 г.; сборник тезисов докладов; стр. 213-214.</a:t>
            </a:r>
          </a:p>
          <a:p>
            <a:pPr indent="450000" algn="just">
              <a:spcBef>
                <a:spcPts val="0"/>
              </a:spcBef>
              <a:spcAft>
                <a:spcPts val="1000"/>
              </a:spcAft>
              <a:buFontTx/>
              <a:buAutoNum type="arabicPeriod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XXIV Уральская международная зимняя школа по физике полупроводников; Магнитные и электрические свойства соединений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Гейслера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(1-x)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ru-RU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MnAl (0 ≤ x ≤ 1);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Ю.А.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Перевозчикова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П.С. Коренистов, А.А.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Семянникова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В.В. Марченков; 2022 г.; сборник тезисов докладов; стр. 230-231.</a:t>
            </a:r>
          </a:p>
          <a:p>
            <a:pPr indent="450000" algn="just">
              <a:spcBef>
                <a:spcPts val="0"/>
              </a:spcBef>
              <a:spcAft>
                <a:spcPts val="1000"/>
              </a:spcAft>
              <a:buFontTx/>
              <a:buAutoNum type="arabicPeriod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XXIV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Уральская международная зимняя школа по физике полупроводников; Электронные и магнитные свойства соединений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Гейслера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YAl (Y = V, Cr,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Fe, Co, Ni);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А.А.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Семянникова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Ю.А.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Перевозчикова, А.В.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Лукоянов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В.Ю. Ирхин, П.С. Коренистов, Е.Б. Марченкова,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Gao,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В.В.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Марченков; 2022 г.; сборник тезисов докладов; стр. 234-235.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dirty="0">
                <a:latin typeface="Times New Roman" panose="02020603050405020304" pitchFamily="18" charset="0"/>
              </a:rPr>
              <a:t>2</a:t>
            </a:r>
            <a:r>
              <a:rPr lang="ru-RU" altLang="ru-RU" sz="1800" b="1" dirty="0">
                <a:latin typeface="Times New Roman" panose="02020603050405020304" pitchFamily="18" charset="0"/>
              </a:rPr>
              <a:t> года обучения Коренистов Павел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низких температур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942A92B-0E84-41A3-BAEA-2A20CC32D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25344"/>
            <a:ext cx="2133600" cy="337944"/>
          </a:xfrm>
        </p:spPr>
        <p:txBody>
          <a:bodyPr/>
          <a:lstStyle/>
          <a:p>
            <a:fld id="{AE9C43DB-47EC-40F6-BCB4-EC6CCC2A6633}" type="slidenum"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909638"/>
            <a:ext cx="8640763" cy="5183658"/>
          </a:xfrm>
        </p:spPr>
        <p:txBody>
          <a:bodyPr/>
          <a:lstStyle/>
          <a:p>
            <a:pPr algn="just">
              <a:defRPr/>
            </a:pPr>
            <a:r>
              <a:rPr 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</a:p>
          <a:p>
            <a:pPr indent="450000" algn="just">
              <a:spcBef>
                <a:spcPts val="0"/>
              </a:spcBef>
              <a:spcAft>
                <a:spcPts val="1000"/>
              </a:spcAft>
              <a:buFontTx/>
              <a:buAutoNum type="arabicPeriod"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Intern. Magnetic Virtual Conference; Electronic properties and electronic structure of Co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YSi (Y =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V, Cr, Mn, Fe, Co, Ni) Heusler alloys;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A.A.Semiannikova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Yu.A.Perevozchikova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A.V.Lukoyanov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E.I.Shreder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A.A.Makhnev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P.S.Korenistov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V.V.Marchenkov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г.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тез. не издавались.</a:t>
            </a:r>
          </a:p>
          <a:p>
            <a:pPr indent="450000" algn="just">
              <a:spcBef>
                <a:spcPts val="0"/>
              </a:spcBef>
              <a:spcAft>
                <a:spcPts val="1000"/>
              </a:spcAft>
              <a:buFontTx/>
              <a:buAutoNum type="arabicPeriod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XXIV Международная конференция «Новое в магнетизме и магнитных материалах»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поведения электро- и магнитосопротивления системы сплавов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Гейслера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MeSi (Me =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Fe, Co, Ni)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П.С. Коренистов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А.А.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Семянникова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Ю.А. Перевозчикова, В.В. Марченков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г.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 тезисов докладов.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dirty="0">
                <a:latin typeface="Times New Roman" panose="02020603050405020304" pitchFamily="18" charset="0"/>
              </a:rPr>
              <a:t>2</a:t>
            </a:r>
            <a:r>
              <a:rPr lang="ru-RU" altLang="ru-RU" sz="1800" b="1" dirty="0">
                <a:latin typeface="Times New Roman" panose="02020603050405020304" pitchFamily="18" charset="0"/>
              </a:rPr>
              <a:t> года обучения Коренистов Павел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низких температур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942A92B-0E84-41A3-BAEA-2A20CC32D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25344"/>
            <a:ext cx="2133600" cy="321568"/>
          </a:xfrm>
        </p:spPr>
        <p:txBody>
          <a:bodyPr/>
          <a:lstStyle/>
          <a:p>
            <a:fld id="{AE9C43DB-47EC-40F6-BCB4-EC6CCC2A6633}" type="slidenum"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289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071563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195219" y="1514009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английскому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anose="02020603050405020304" pitchFamily="18" charset="0"/>
              </a:rPr>
              <a:t>Сдан – «отлично».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</a:pPr>
            <a:endParaRPr lang="ru-RU" altLang="ru-RU" dirty="0">
              <a:latin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dirty="0">
                <a:latin typeface="Times New Roman" panose="02020603050405020304" pitchFamily="18" charset="0"/>
              </a:rPr>
              <a:t>2</a:t>
            </a:r>
            <a:r>
              <a:rPr lang="ru-RU" altLang="ru-RU" sz="1800" b="1" dirty="0">
                <a:latin typeface="Times New Roman" panose="02020603050405020304" pitchFamily="18" charset="0"/>
              </a:rPr>
              <a:t> года обучения Коренистов Павел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низких температур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95219" y="2291530"/>
            <a:ext cx="4376781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>
                <a:solidFill>
                  <a:srgbClr val="0033CC"/>
                </a:solidFill>
                <a:latin typeface="Times New Roman" panose="02020603050405020304" pitchFamily="18" charset="0"/>
              </a:rPr>
              <a:t>Участие в грантах</a:t>
            </a:r>
            <a:endParaRPr lang="en-US" altLang="ru-RU" sz="2000" dirty="0">
              <a:solidFill>
                <a:srgbClr val="0033CC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ИФМ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УрО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РАН м19-21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Проект РНФ №22-22-00935</a:t>
            </a: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000" dirty="0">
                <a:latin typeface="Times New Roman" panose="02020603050405020304" pitchFamily="18" charset="0"/>
              </a:rPr>
              <a:t>Был в составе организационного комитета на «</a:t>
            </a:r>
            <a:r>
              <a:rPr lang="en-US" altLang="ru-RU" sz="2000" dirty="0">
                <a:latin typeface="Times New Roman" panose="02020603050405020304" pitchFamily="18" charset="0"/>
              </a:rPr>
              <a:t>XXIV </a:t>
            </a:r>
            <a:r>
              <a:rPr lang="ru-RU" altLang="ru-RU" sz="2000" dirty="0">
                <a:latin typeface="Times New Roman" panose="02020603050405020304" pitchFamily="18" charset="0"/>
              </a:rPr>
              <a:t>Уральской международной зимней школе по физике полупроводников»</a:t>
            </a:r>
            <a:endParaRPr lang="ru-RU" altLang="ru-RU" sz="1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sz="16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sz="1600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sz="2000" dirty="0">
              <a:latin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822ECA3-2970-4892-90F5-8995293C8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25344"/>
            <a:ext cx="2133600" cy="323130"/>
          </a:xfrm>
        </p:spPr>
        <p:txBody>
          <a:bodyPr/>
          <a:lstStyle/>
          <a:p>
            <a:fld id="{AE9C43DB-47EC-40F6-BCB4-EC6CCC2A6633}" type="slidenum"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F24CC4FC-8917-4799-D734-6F3359E501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075" y="1309687"/>
            <a:ext cx="3778725" cy="534399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751805"/>
              </p:ext>
            </p:extLst>
          </p:nvPr>
        </p:nvGraphicFramePr>
        <p:xfrm>
          <a:off x="147138" y="980728"/>
          <a:ext cx="8241286" cy="5577650"/>
        </p:xfrm>
        <a:graphic>
          <a:graphicData uri="http://schemas.openxmlformats.org/drawingml/2006/table">
            <a:tbl>
              <a:tblPr/>
              <a:tblGrid>
                <a:gridCol w="4802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841">
                  <a:extLst>
                    <a:ext uri="{9D8B030D-6E8A-4147-A177-3AD203B41FA5}">
                      <a16:colId xmlns:a16="http://schemas.microsoft.com/office/drawing/2014/main" val="3171937917"/>
                    </a:ext>
                  </a:extLst>
                </a:gridCol>
                <a:gridCol w="5198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343">
                  <a:extLst>
                    <a:ext uri="{9D8B030D-6E8A-4147-A177-3AD203B41FA5}">
                      <a16:colId xmlns:a16="http://schemas.microsoft.com/office/drawing/2014/main" val="4009526373"/>
                    </a:ext>
                  </a:extLst>
                </a:gridCol>
                <a:gridCol w="813968">
                  <a:extLst>
                    <a:ext uri="{9D8B030D-6E8A-4147-A177-3AD203B41FA5}">
                      <a16:colId xmlns:a16="http://schemas.microsoft.com/office/drawing/2014/main" val="2263176869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год</a:t>
                      </a: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год </a:t>
                      </a: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Итого баллов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52940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Кол-во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зарегистрированных в установленном порядке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857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857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857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238</a:t>
                      </a:r>
                    </a:p>
                  </a:txBody>
                  <a:tcPr marL="91443" marR="91443"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49" y="27422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</a:t>
            </a:r>
            <a:r>
              <a:rPr lang="en-US" altLang="ru-RU" sz="1800" b="1" dirty="0">
                <a:latin typeface="Times New Roman" panose="02020603050405020304" pitchFamily="18" charset="0"/>
              </a:rPr>
              <a:t>2</a:t>
            </a:r>
            <a:r>
              <a:rPr lang="ru-RU" altLang="ru-RU" sz="1800" b="1" dirty="0">
                <a:latin typeface="Times New Roman" panose="02020603050405020304" pitchFamily="18" charset="0"/>
              </a:rPr>
              <a:t> года обучения Коренистов Павел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низких температур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C30E115-5E2E-4370-A77B-79128214E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20272" y="6558378"/>
            <a:ext cx="2133600" cy="299622"/>
          </a:xfrm>
        </p:spPr>
        <p:txBody>
          <a:bodyPr/>
          <a:lstStyle/>
          <a:p>
            <a:fld id="{AE9C43DB-47EC-40F6-BCB4-EC6CCC2A6633}" type="slidenum"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F678B24-BF29-467F-9A01-D75F89B29072}"/>
              </a:ext>
            </a:extLst>
          </p:cNvPr>
          <p:cNvSpPr txBox="1"/>
          <p:nvPr/>
        </p:nvSpPr>
        <p:spPr>
          <a:xfrm>
            <a:off x="-3033" y="9528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сплавов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Гейслера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</a:t>
            </a:r>
            <a:r>
              <a:rPr lang="ru-RU" sz="24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(1-</a:t>
            </a:r>
            <a:r>
              <a:rPr lang="ru-RU" sz="2400" b="1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4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sz="2400" b="1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MnAl (0 ≤ </a:t>
            </a:r>
            <a:r>
              <a:rPr lang="ru-R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≤ 1)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EC929B6-5709-4D5E-A889-878741328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53336"/>
            <a:ext cx="2133600" cy="372774"/>
          </a:xfrm>
        </p:spPr>
        <p:txBody>
          <a:bodyPr/>
          <a:lstStyle/>
          <a:p>
            <a:fld id="{FF9AC15E-FCD1-4167-800F-1DB8497ABFCE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52789E-AEA9-9AF4-0EF6-70D15E9FE953}"/>
              </a:ext>
            </a:extLst>
          </p:cNvPr>
          <p:cNvSpPr txBox="1"/>
          <p:nvPr/>
        </p:nvSpPr>
        <p:spPr>
          <a:xfrm>
            <a:off x="200403" y="3230186"/>
            <a:ext cx="33243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1 -Ферромагнетик: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MnAl  [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DC8AC6-4884-3EDF-5BD3-E873DA709794}"/>
              </a:ext>
            </a:extLst>
          </p:cNvPr>
          <p:cNvSpPr txBox="1"/>
          <p:nvPr/>
        </p:nvSpPr>
        <p:spPr>
          <a:xfrm>
            <a:off x="4788024" y="3141449"/>
            <a:ext cx="4032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2 - Полуметаллический ферромагнетик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MnAl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58" t="8618" r="12492" b="58038"/>
          <a:stretch/>
        </p:blipFill>
        <p:spPr>
          <a:xfrm>
            <a:off x="755576" y="1216904"/>
            <a:ext cx="2070000" cy="1800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2" t="9815" r="58688" b="58507"/>
          <a:stretch/>
        </p:blipFill>
        <p:spPr>
          <a:xfrm>
            <a:off x="5762143" y="1216904"/>
            <a:ext cx="2084209" cy="1800000"/>
          </a:xfrm>
          <a:prstGeom prst="rect">
            <a:avLst/>
          </a:prstGeom>
        </p:spPr>
      </p:pic>
      <p:sp>
        <p:nvSpPr>
          <p:cNvPr id="4" name="Стрелка вниз 3"/>
          <p:cNvSpPr/>
          <p:nvPr/>
        </p:nvSpPr>
        <p:spPr>
          <a:xfrm rot="16200000">
            <a:off x="4035740" y="1597157"/>
            <a:ext cx="521568" cy="1196861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06723" y="5483403"/>
            <a:ext cx="8532752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Journal of Alloys and Compounds; Study of electronic, magnetic, optical and elastic properties of Cu2MnAl a gapless full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Heusler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compound; D.P. Rai, R.K.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Thapa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2014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г.; №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612; P. 355-360.</a:t>
            </a:r>
          </a:p>
          <a:p>
            <a:pPr algn="just">
              <a:spcAft>
                <a:spcPts val="1000"/>
              </a:spcAft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IEEE Transactions on Magnetics; Structural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Heusler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Alloy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Magnetic Characterization of Half-Metallic Co</a:t>
            </a:r>
            <a:r>
              <a:rPr lang="en-US" sz="1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MnAl; T.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Ryba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Vargova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Kovac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Kavecansky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Piovarci, C. Garcia, R. Varga; 2015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г.; №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51; NO. 1; P. 2600103 – 2600106.</a:t>
            </a:r>
          </a:p>
        </p:txBody>
      </p:sp>
    </p:spTree>
    <p:extLst>
      <p:ext uri="{BB962C8B-B14F-4D97-AF65-F5344CB8AC3E}">
        <p14:creationId xmlns:p14="http://schemas.microsoft.com/office/powerpoint/2010/main" val="4042136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F678B24-BF29-467F-9A01-D75F89B29072}"/>
              </a:ext>
            </a:extLst>
          </p:cNvPr>
          <p:cNvSpPr txBox="1"/>
          <p:nvPr/>
        </p:nvSpPr>
        <p:spPr>
          <a:xfrm>
            <a:off x="-3033" y="9528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сплавов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Гейслера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</a:t>
            </a:r>
            <a:r>
              <a:rPr lang="ru-RU" sz="24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(1-</a:t>
            </a:r>
            <a:r>
              <a:rPr lang="ru-RU" sz="2400" b="1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4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sz="2400" b="1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MnAl (0 ≤ </a:t>
            </a:r>
            <a:r>
              <a:rPr lang="ru-R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≤ 1)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EC929B6-5709-4D5E-A889-878741328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25640"/>
            <a:ext cx="2133600" cy="341591"/>
          </a:xfrm>
        </p:spPr>
        <p:txBody>
          <a:bodyPr/>
          <a:lstStyle/>
          <a:p>
            <a:fld id="{FF9AC15E-FCD1-4167-800F-1DB8497ABFCE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496433"/>
              </p:ext>
            </p:extLst>
          </p:nvPr>
        </p:nvGraphicFramePr>
        <p:xfrm>
          <a:off x="323529" y="1412776"/>
          <a:ext cx="8064895" cy="502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13247">
                  <a:extLst>
                    <a:ext uri="{9D8B030D-6E8A-4147-A177-3AD203B41FA5}">
                      <a16:colId xmlns:a16="http://schemas.microsoft.com/office/drawing/2014/main" val="2582327616"/>
                    </a:ext>
                  </a:extLst>
                </a:gridCol>
                <a:gridCol w="2849520">
                  <a:extLst>
                    <a:ext uri="{9D8B030D-6E8A-4147-A177-3AD203B41FA5}">
                      <a16:colId xmlns:a16="http://schemas.microsoft.com/office/drawing/2014/main" val="1952405101"/>
                    </a:ext>
                  </a:extLst>
                </a:gridCol>
                <a:gridCol w="988669">
                  <a:extLst>
                    <a:ext uri="{9D8B030D-6E8A-4147-A177-3AD203B41FA5}">
                      <a16:colId xmlns:a16="http://schemas.microsoft.com/office/drawing/2014/main" val="1287956655"/>
                    </a:ext>
                  </a:extLst>
                </a:gridCol>
                <a:gridCol w="1041432">
                  <a:extLst>
                    <a:ext uri="{9D8B030D-6E8A-4147-A177-3AD203B41FA5}">
                      <a16:colId xmlns:a16="http://schemas.microsoft.com/office/drawing/2014/main" val="764493965"/>
                    </a:ext>
                  </a:extLst>
                </a:gridCol>
                <a:gridCol w="972027">
                  <a:extLst>
                    <a:ext uri="{9D8B030D-6E8A-4147-A177-3AD203B41FA5}">
                      <a16:colId xmlns:a16="http://schemas.microsoft.com/office/drawing/2014/main" val="3222468007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Соединение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Элементный состав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 решетки a, Å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84675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(L2</a:t>
                      </a:r>
                      <a:r>
                        <a:rPr lang="ru-RU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(L2</a:t>
                      </a:r>
                      <a:r>
                        <a:rPr lang="ru-RU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(FCC)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511448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MnAl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1.98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2718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1.75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0.25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MnAl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1.72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0.25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MnAl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103311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MnAl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0.51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95608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1.25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MnAl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1.24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0.72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5,945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77685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CuCoMnAl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13442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1.25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MnAl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0.67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1.25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04261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MnAl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0.47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5649553"/>
                  </a:ext>
                </a:extLst>
              </a:tr>
              <a:tr h="342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0.25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1.75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MnAl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0.19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1.76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1.08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735001"/>
                  </a:ext>
                </a:extLst>
              </a:tr>
              <a:tr h="135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MnAl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1.01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en-US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7058959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63688" y="621225"/>
            <a:ext cx="5231702" cy="70788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1 – Элементный состав полученных сплавов и параметры решетки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907797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5019</TotalTime>
  <Words>1133</Words>
  <Application>Microsoft Office PowerPoint</Application>
  <PresentationFormat>Экран (4:3)</PresentationFormat>
  <Paragraphs>201</Paragraphs>
  <Slides>11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Оформление по умолчанию</vt:lpstr>
      <vt:lpstr>Graph</vt:lpstr>
      <vt:lpstr>Аспирант 2 года обучения Коренистов Павел Сергеевич лаборатории низких температур</vt:lpstr>
      <vt:lpstr>Аспирант 2 года обучения Коренистов Павел Сергеевич лаборатории низких температур</vt:lpstr>
      <vt:lpstr>Аспирант 2 года обучения Коренистов Павел Сергеевич лаборатории низких температур</vt:lpstr>
      <vt:lpstr>Аспирант 2 года обучения Коренистов Павел Сергеевич лаборатории низких температур</vt:lpstr>
      <vt:lpstr>Аспирант 2 года обучения Коренистов Павел Сергеевич лаборатории низких температур</vt:lpstr>
      <vt:lpstr>Аспирант 2 года обучения Коренистов Павел Сергеевич лаборатории низких температур</vt:lpstr>
      <vt:lpstr>Аспирант 2 года обучения Коренистов Павел Сергеевич лаборатории низких температур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ИФМ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Ежов И.В.</dc:title>
  <dc:creator>Ежов И.В.</dc:creator>
  <cp:lastModifiedBy>User</cp:lastModifiedBy>
  <cp:revision>302</cp:revision>
  <cp:lastPrinted>2022-05-30T13:30:57Z</cp:lastPrinted>
  <dcterms:created xsi:type="dcterms:W3CDTF">2012-04-17T05:54:14Z</dcterms:created>
  <dcterms:modified xsi:type="dcterms:W3CDTF">2022-06-07T07:26:05Z</dcterms:modified>
</cp:coreProperties>
</file>