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1" r:id="rId4"/>
    <p:sldId id="266" r:id="rId5"/>
    <p:sldId id="280" r:id="rId6"/>
    <p:sldId id="259" r:id="rId7"/>
    <p:sldId id="261" r:id="rId8"/>
    <p:sldId id="285" r:id="rId9"/>
    <p:sldId id="290" r:id="rId10"/>
    <p:sldId id="291" r:id="rId11"/>
    <p:sldId id="282" r:id="rId12"/>
    <p:sldId id="273" r:id="rId13"/>
    <p:sldId id="272" r:id="rId14"/>
    <p:sldId id="28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6AD46-B426-4D36-976F-9770608437BC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BED5-B5A4-4C11-A622-32E07F82E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CBED5-B5A4-4C11-A622-32E07F82EA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3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2F423-DEF8-491A-A347-B8E505F294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F024B-EEF5-4B02-87D2-07C6E4A1D2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D1442-43A9-4014-B3C5-D2C157A8DF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6B7F0-EF26-4D73-9CDB-3DB6A0C8C2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6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9C748-F423-4F3A-85B6-F37B93B61F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4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62E9B-CC0D-472F-B74C-209D51B593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813E7-95B4-4350-B969-5408E3B44F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7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2CB8-727D-44AD-9277-C948315B8E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6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338F2-57C7-4C0F-99E4-40278E69FE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0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58201-9F4B-4E4D-AAC8-548AFA929B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9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F7D80-B910-40EF-AC7A-629C9575C0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CB868F-6E93-4796-97F0-45DCCEA34E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322388"/>
            <a:ext cx="8029575" cy="431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kern="1200" dirty="0">
                <a:solidFill>
                  <a:srgbClr val="0033CC"/>
                </a:solidFill>
                <a:latin typeface="Times New Roman" panose="02020603050405020304" pitchFamily="18" charset="0"/>
              </a:rPr>
              <a:t>Специальность</a:t>
            </a:r>
            <a:r>
              <a:rPr lang="ru-RU" sz="2000" dirty="0" smtClean="0">
                <a:latin typeface="Times New Roman" panose="02020603050405020304" pitchFamily="18" charset="0"/>
              </a:rPr>
              <a:t> 05.16.01 – металловедение и термическая обработка металлов и сплавов</a:t>
            </a:r>
            <a:endParaRPr lang="ru-RU" sz="2000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4988" y="831850"/>
            <a:ext cx="90693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Научный руководитель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– д.т.н. Волков Алексей Юрьевич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4988" y="1962150"/>
            <a:ext cx="8143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Тема работы  </a:t>
            </a:r>
            <a:r>
              <a:rPr lang="ru-RU" sz="2000" dirty="0">
                <a:latin typeface="Times New Roman" panose="02020603050405020304" pitchFamily="18" charset="0"/>
              </a:rPr>
              <a:t>–  Уточнение температурно-концентрационной границы превращения </a:t>
            </a:r>
            <a:r>
              <a:rPr lang="ru-RU" sz="2000" dirty="0" err="1">
                <a:latin typeface="Times New Roman" panose="02020603050405020304" pitchFamily="18" charset="0"/>
              </a:rPr>
              <a:t>беспорядок↔порядок</a:t>
            </a:r>
            <a:r>
              <a:rPr lang="ru-RU" sz="2000" dirty="0">
                <a:latin typeface="Times New Roman" panose="02020603050405020304" pitchFamily="18" charset="0"/>
              </a:rPr>
              <a:t> (A1↔L1</a:t>
            </a:r>
            <a:r>
              <a:rPr lang="ru-RU" sz="2000" baseline="-25000" dirty="0">
                <a:latin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</a:rPr>
              <a:t>) в сплавах </a:t>
            </a:r>
            <a:r>
              <a:rPr lang="ru-RU" sz="2000" dirty="0" err="1">
                <a:latin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</a:rPr>
              <a:t>-Pd с малым содержанием </a:t>
            </a:r>
            <a:r>
              <a:rPr lang="ru-RU" sz="2000" dirty="0" smtClean="0">
                <a:latin typeface="Times New Roman" panose="02020603050405020304" pitchFamily="18" charset="0"/>
              </a:rPr>
              <a:t>палладия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4988" y="2897188"/>
            <a:ext cx="8034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Задача текущего года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latin typeface="Times New Roman" panose="02020603050405020304" pitchFamily="18" charset="0"/>
              </a:rPr>
              <a:t>Получение сплава </a:t>
            </a:r>
            <a:r>
              <a:rPr lang="ru-RU" sz="2000" dirty="0" smtClean="0">
                <a:latin typeface="Times New Roman" panose="02020603050405020304" pitchFamily="18" charset="0"/>
              </a:rPr>
              <a:t>Cu-5,9 </a:t>
            </a:r>
            <a:r>
              <a:rPr lang="ru-RU" sz="2000" dirty="0" err="1">
                <a:latin typeface="Times New Roman" panose="02020603050405020304" pitchFamily="18" charset="0"/>
              </a:rPr>
              <a:t>ат</a:t>
            </a:r>
            <a:r>
              <a:rPr lang="ru-RU" sz="2000" dirty="0" smtClean="0">
                <a:latin typeface="Times New Roman" panose="02020603050405020304" pitchFamily="18" charset="0"/>
              </a:rPr>
              <a:t>.%</a:t>
            </a:r>
            <a:r>
              <a:rPr lang="ru-RU" sz="2000" dirty="0" err="1" smtClean="0">
                <a:latin typeface="Times New Roman" panose="02020603050405020304" pitchFamily="18" charset="0"/>
              </a:rPr>
              <a:t>Pd</a:t>
            </a:r>
            <a:r>
              <a:rPr lang="ru-RU" sz="2000" dirty="0">
                <a:latin typeface="Times New Roman" panose="02020603050405020304" pitchFamily="18" charset="0"/>
              </a:rPr>
              <a:t>, проведение </a:t>
            </a:r>
            <a:r>
              <a:rPr lang="ru-RU" sz="2000" dirty="0" err="1">
                <a:latin typeface="Times New Roman" panose="02020603050405020304" pitchFamily="18" charset="0"/>
              </a:rPr>
              <a:t>резистометрических</a:t>
            </a:r>
            <a:r>
              <a:rPr lang="ru-RU" sz="2000" dirty="0">
                <a:latin typeface="Times New Roman" panose="02020603050405020304" pitchFamily="18" charset="0"/>
              </a:rPr>
              <a:t> экспериментов, рентгеноструктурного анализа, электронно-микроскопических исследований; изучение </a:t>
            </a:r>
            <a:r>
              <a:rPr lang="ru-RU" sz="2000" dirty="0" smtClean="0">
                <a:latin typeface="Times New Roman" panose="02020603050405020304" pitchFamily="18" charset="0"/>
              </a:rPr>
              <a:t>физико-механических свойств образцов после различных термомеханических обработок. 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47688" y="4581128"/>
            <a:ext cx="81311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Результаты, полученные в текущем году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latin typeface="Times New Roman" panose="02020603050405020304" pitchFamily="18" charset="0"/>
              </a:rPr>
              <a:t>Проведено измерение </a:t>
            </a:r>
            <a:r>
              <a:rPr lang="ru-RU" sz="2000" dirty="0" smtClean="0">
                <a:latin typeface="Times New Roman" panose="02020603050405020304" pitchFamily="18" charset="0"/>
              </a:rPr>
              <a:t>электропроводности </a:t>
            </a:r>
            <a:r>
              <a:rPr lang="ru-RU" sz="2000" dirty="0">
                <a:latin typeface="Times New Roman" panose="02020603050405020304" pitchFamily="18" charset="0"/>
              </a:rPr>
              <a:t>образцов сплавов </a:t>
            </a:r>
            <a:r>
              <a:rPr lang="ru-RU" sz="2000" dirty="0" err="1">
                <a:latin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</a:rPr>
              <a:t>-Pd после различных термомеханических обработок. Построены </a:t>
            </a:r>
            <a:r>
              <a:rPr lang="ru-RU" sz="2000" dirty="0" smtClean="0">
                <a:latin typeface="Times New Roman" panose="02020603050405020304" pitchFamily="18" charset="0"/>
              </a:rPr>
              <a:t>зависимости </a:t>
            </a:r>
            <a:r>
              <a:rPr lang="ru-RU" sz="2000" dirty="0">
                <a:latin typeface="Times New Roman" panose="02020603050405020304" pitchFamily="18" charset="0"/>
              </a:rPr>
              <a:t>электросопротивления от температуры </a:t>
            </a:r>
            <a:r>
              <a:rPr lang="ru-RU" sz="2000" dirty="0" smtClean="0">
                <a:latin typeface="Times New Roman" panose="02020603050405020304" pitchFamily="18" charset="0"/>
              </a:rPr>
              <a:t>закалки </a:t>
            </a:r>
            <a:r>
              <a:rPr lang="ru-RU" sz="2000" dirty="0">
                <a:latin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</a:rPr>
              <a:t>истинной деформации </a:t>
            </a:r>
            <a:r>
              <a:rPr lang="ru-RU" sz="2000" dirty="0" smtClean="0">
                <a:latin typeface="Times New Roman" panose="02020603050405020304" pitchFamily="18" charset="0"/>
              </a:rPr>
              <a:t>чистой </a:t>
            </a:r>
            <a:r>
              <a:rPr lang="ru-RU" sz="2000" dirty="0" err="1">
                <a:latin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</a:rPr>
              <a:t> и различных сплавов </a:t>
            </a:r>
            <a:r>
              <a:rPr lang="ru-RU" sz="2000" dirty="0" err="1">
                <a:latin typeface="Times New Roman" panose="02020603050405020304" pitchFamily="18" charset="0"/>
              </a:rPr>
              <a:t>Cu</a:t>
            </a:r>
            <a:r>
              <a:rPr lang="ru-RU" sz="2000" dirty="0">
                <a:latin typeface="Times New Roman" panose="02020603050405020304" pitchFamily="18" charset="0"/>
              </a:rPr>
              <a:t>-Pd.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423-DEF8-491A-A347-B8E505F2946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539750" y="942980"/>
            <a:ext cx="8136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Температурные зависимости удельного электросопротивления при нагреве сплавов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-Pd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7089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551467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12448"/>
              </p:ext>
            </p:extLst>
          </p:nvPr>
        </p:nvGraphicFramePr>
        <p:xfrm>
          <a:off x="126734" y="1862408"/>
          <a:ext cx="6722196" cy="432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Graph" r:id="rId3" imgW="5273040" imgH="3609594" progId="Origin50.Graph">
                  <p:embed/>
                </p:oleObj>
              </mc:Choice>
              <mc:Fallback>
                <p:oleObj name="Graph" r:id="rId3" imgW="5273040" imgH="3609594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65" t="6332" r="3131" b="8179"/>
                      <a:stretch>
                        <a:fillRect/>
                      </a:stretch>
                    </p:blipFill>
                    <p:spPr bwMode="auto">
                      <a:xfrm>
                        <a:off x="126734" y="1862408"/>
                        <a:ext cx="6722196" cy="432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42875" y="6346616"/>
            <a:ext cx="900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Нагрев со скоростью 120 град/ч деформированных волочением образцов (</a:t>
            </a:r>
            <a:r>
              <a:rPr lang="ru-RU" altLang="ru-RU" i="1" dirty="0"/>
              <a:t>e </a:t>
            </a:r>
            <a:r>
              <a:rPr lang="ru-RU" altLang="ru-RU" dirty="0"/>
              <a:t>≈ 7.1)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44799"/>
              </p:ext>
            </p:extLst>
          </p:nvPr>
        </p:nvGraphicFramePr>
        <p:xfrm>
          <a:off x="6292189" y="3523524"/>
          <a:ext cx="2884708" cy="234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5" imgW="4119315" imgH="3159560" progId="Origin95.Graph">
                  <p:embed/>
                </p:oleObj>
              </mc:Choice>
              <mc:Fallback>
                <p:oleObj r:id="rId5" imgW="4119315" imgH="3159560" progId="Origin95.Graph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19" t="7530" r="13626" b="5724"/>
                      <a:stretch>
                        <a:fillRect/>
                      </a:stretch>
                    </p:blipFill>
                    <p:spPr bwMode="auto">
                      <a:xfrm>
                        <a:off x="6292189" y="3523524"/>
                        <a:ext cx="2884708" cy="23474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9674" y="2815638"/>
            <a:ext cx="25986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K. Mitsui, “Change in electrical resistivity during </a:t>
            </a:r>
            <a:r>
              <a:rPr lang="en-US" sz="1000" dirty="0" err="1"/>
              <a:t>continuous</a:t>
            </a:r>
            <a:r>
              <a:rPr lang="en-US" sz="1000" dirty="0"/>
              <a:t> heating of Cu3Pd alloys quenched from various temperatures,” Philos. Mag. B 81, No. 4, 433–449 (2001</a:t>
            </a:r>
            <a:r>
              <a:rPr lang="en-US" sz="1000" dirty="0" smtClean="0"/>
              <a:t>) 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1960028"/>
            <a:ext cx="779429" cy="1468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32911"/>
            <a:ext cx="1510134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 smtClean="0"/>
              <a:t>Cu-0</a:t>
            </a:r>
            <a:r>
              <a:rPr lang="ru-RU" sz="1400" dirty="0" smtClean="0"/>
              <a:t>,</a:t>
            </a:r>
            <a:r>
              <a:rPr lang="en-US" sz="1400" dirty="0" smtClean="0"/>
              <a:t>5Pd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1400" dirty="0" smtClean="0"/>
              <a:t>Cu-0</a:t>
            </a:r>
            <a:r>
              <a:rPr lang="ru-RU" sz="1400" dirty="0" smtClean="0"/>
              <a:t>,</a:t>
            </a:r>
            <a:r>
              <a:rPr lang="en-US" sz="1400" dirty="0" smtClean="0"/>
              <a:t>9Pd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1400" dirty="0"/>
              <a:t>Cu-1</a:t>
            </a:r>
            <a:r>
              <a:rPr lang="ru-RU" sz="1400" dirty="0"/>
              <a:t>,</a:t>
            </a:r>
            <a:r>
              <a:rPr lang="en-US" sz="1400" dirty="0"/>
              <a:t>4Pd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Cu-3</a:t>
            </a:r>
            <a:r>
              <a:rPr lang="ru-RU" sz="1400" dirty="0" smtClean="0"/>
              <a:t>,</a:t>
            </a:r>
            <a:r>
              <a:rPr lang="en-US" sz="1400" dirty="0" smtClean="0"/>
              <a:t>0Pd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Cu-4</a:t>
            </a:r>
            <a:r>
              <a:rPr lang="ru-RU" sz="1400" dirty="0" smtClean="0"/>
              <a:t>,</a:t>
            </a:r>
            <a:r>
              <a:rPr lang="en-US" sz="1400" dirty="0" smtClean="0"/>
              <a:t>6Pd</a:t>
            </a:r>
            <a:endParaRPr lang="en-US" sz="1400" dirty="0"/>
          </a:p>
          <a:p>
            <a:pPr>
              <a:spcBef>
                <a:spcPts val="300"/>
              </a:spcBef>
            </a:pPr>
            <a:r>
              <a:rPr lang="en-US" sz="1400" dirty="0" smtClean="0"/>
              <a:t>Cu-5</a:t>
            </a:r>
            <a:r>
              <a:rPr lang="ru-RU" sz="1400" dirty="0" smtClean="0"/>
              <a:t>,</a:t>
            </a:r>
            <a:r>
              <a:rPr lang="en-US" sz="1400" dirty="0" smtClean="0"/>
              <a:t>9Pd</a:t>
            </a:r>
            <a:endParaRPr lang="en-US" sz="1400" dirty="0"/>
          </a:p>
          <a:p>
            <a:pPr>
              <a:spcBef>
                <a:spcPts val="300"/>
              </a:spcBef>
            </a:pPr>
            <a:endParaRPr lang="en-US" sz="1400" dirty="0"/>
          </a:p>
          <a:p>
            <a:pPr>
              <a:spcBef>
                <a:spcPts val="3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5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539750" y="942980"/>
            <a:ext cx="81367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Times New Roman" panose="02020603050405020304" pitchFamily="18" charset="0"/>
              </a:rPr>
              <a:t>Зависимости </a:t>
            </a:r>
            <a:r>
              <a:rPr lang="ru-RU" sz="2400" dirty="0">
                <a:latin typeface="Times New Roman" panose="02020603050405020304" pitchFamily="18" charset="0"/>
              </a:rPr>
              <a:t>удельного электрического сопротивления и микротвердости от времени и температуры обработки закаленного сплава Cu-5,9 </a:t>
            </a:r>
            <a:r>
              <a:rPr lang="ru-RU" sz="2400" dirty="0" err="1" smtClean="0">
                <a:latin typeface="Times New Roman" panose="02020603050405020304" pitchFamily="18" charset="0"/>
              </a:rPr>
              <a:t>ат</a:t>
            </a:r>
            <a:r>
              <a:rPr lang="ru-RU" sz="2400" dirty="0" smtClean="0">
                <a:latin typeface="Times New Roman" panose="02020603050405020304" pitchFamily="18" charset="0"/>
              </a:rPr>
              <a:t>.%</a:t>
            </a:r>
            <a:r>
              <a:rPr lang="ru-RU" sz="2400" dirty="0" err="1" smtClean="0">
                <a:latin typeface="Times New Roman" panose="02020603050405020304" pitchFamily="18" charset="0"/>
              </a:rPr>
              <a:t>Pd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166B7F0-EF26-4D73-9CDB-3DB6A0C8C2E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74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0" y="2363788"/>
            <a:ext cx="848958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7089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551467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года </a:t>
            </a:r>
            <a:r>
              <a:rPr lang="ru-RU" sz="1800" b="1" dirty="0">
                <a:latin typeface="Times New Roman" pitchFamily="18" charset="0"/>
              </a:rPr>
              <a:t>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251520" y="908720"/>
            <a:ext cx="87849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Зависимости электросопротивления от истинной деформации чистой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 и различных сплавов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-Pd.</a:t>
            </a:r>
            <a:endParaRPr lang="ru-RU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98" y="1739467"/>
            <a:ext cx="5998615" cy="479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216357" y="864904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Зависимости электросопротивления от температуры закалки 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чистой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 и различных сплавов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-Pd.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5959940"/>
            <a:ext cx="80646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[13] Kim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M.J., Flanagan W.F. The effect of plastic deformation on the resistivity and Hall effect of copper-palladium and gold-palladium alloys //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Metallurgica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1967, V.15, p.735-745..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48" y="1769767"/>
            <a:ext cx="5088067" cy="41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года </a:t>
            </a:r>
            <a:r>
              <a:rPr lang="ru-RU" sz="1800" b="1" dirty="0">
                <a:latin typeface="Times New Roman" pitchFamily="18" charset="0"/>
              </a:rPr>
              <a:t>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324727" y="1052736"/>
            <a:ext cx="8784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800" dirty="0" smtClean="0">
                <a:latin typeface="Times New Roman" panose="02020603050405020304" pitchFamily="18" charset="0"/>
              </a:rPr>
              <a:t>Заключение по работе: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667" y="1988840"/>
            <a:ext cx="7920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Обнаружено формирование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ближнего порядка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закаленном сплаве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–5.9Pd, который на фазовой диаграмме указан как однофазный твердый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формирование ближнего порядка является ранней стадией превращения беспорядок →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порядок.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полученных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предположить,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низкотемпературные отжиги могут привести к формированию зародышей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упорядоченной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в сплаве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–5.9Pd.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8219256" cy="12527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5400" b="1" dirty="0">
                <a:solidFill>
                  <a:srgbClr val="0033CC"/>
                </a:solidFill>
                <a:latin typeface="Times New Roman" pitchFamily="18" charset="0"/>
              </a:rPr>
              <a:t>Благодарю за внимание!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309688"/>
            <a:ext cx="8496300" cy="1223962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1. Волков </a:t>
            </a:r>
            <a:r>
              <a:rPr lang="ru-RU" sz="2000" dirty="0">
                <a:latin typeface="Times New Roman" panose="02020603050405020304" pitchFamily="18" charset="0"/>
              </a:rPr>
              <a:t>А.Ю</a:t>
            </a:r>
            <a:r>
              <a:rPr lang="ru-RU" sz="2000" dirty="0" smtClean="0">
                <a:latin typeface="Times New Roman" panose="02020603050405020304" pitchFamily="18" charset="0"/>
              </a:rPr>
              <a:t>., Новикова </a:t>
            </a:r>
            <a:r>
              <a:rPr lang="ru-RU" sz="2000" dirty="0">
                <a:latin typeface="Times New Roman" panose="02020603050405020304" pitchFamily="18" charset="0"/>
              </a:rPr>
              <a:t>О.С</a:t>
            </a:r>
            <a:r>
              <a:rPr lang="ru-RU" sz="2000" dirty="0" smtClean="0">
                <a:latin typeface="Times New Roman" panose="02020603050405020304" pitchFamily="18" charset="0"/>
              </a:rPr>
              <a:t>., Костина А. Е., </a:t>
            </a:r>
            <a:r>
              <a:rPr lang="ru-RU" sz="2000" dirty="0">
                <a:latin typeface="Times New Roman" panose="02020603050405020304" pitchFamily="18" charset="0"/>
              </a:rPr>
              <a:t>Антонов Б.Д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</a:rPr>
              <a:t>Изменение электрических и механических свойств меди при легировании </a:t>
            </a:r>
            <a:r>
              <a:rPr lang="ru-RU" sz="2000" dirty="0" smtClean="0">
                <a:latin typeface="Times New Roman" panose="02020603050405020304" pitchFamily="18" charset="0"/>
              </a:rPr>
              <a:t>палладием. // </a:t>
            </a:r>
            <a:r>
              <a:rPr lang="ru-RU" sz="2000" dirty="0">
                <a:latin typeface="Times New Roman" panose="02020603050405020304" pitchFamily="18" charset="0"/>
              </a:rPr>
              <a:t>Физика металлов и металловедение. </a:t>
            </a:r>
            <a:r>
              <a:rPr lang="ru-RU" sz="2000" dirty="0" smtClean="0">
                <a:latin typeface="Times New Roman" panose="02020603050405020304" pitchFamily="18" charset="0"/>
              </a:rPr>
              <a:t>2016. том 117. № 9. </a:t>
            </a:r>
            <a:r>
              <a:rPr lang="ru-RU" sz="2000" dirty="0">
                <a:latin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</a:rPr>
              <a:t>263—269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</a:rPr>
              <a:t>Волков А.Ю</a:t>
            </a:r>
            <a:r>
              <a:rPr lang="ru-RU" sz="2000" dirty="0" smtClean="0">
                <a:latin typeface="Times New Roman" panose="02020603050405020304" pitchFamily="18" charset="0"/>
              </a:rPr>
              <a:t>.,</a:t>
            </a:r>
            <a:r>
              <a:rPr lang="ru-RU" sz="2000" dirty="0">
                <a:latin typeface="Times New Roman" panose="02020603050405020304" pitchFamily="18" charset="0"/>
              </a:rPr>
              <a:t> Костина А. Е.,</a:t>
            </a:r>
            <a:r>
              <a:rPr lang="ru-RU" sz="2000" dirty="0" smtClean="0">
                <a:latin typeface="Times New Roman" panose="02020603050405020304" pitchFamily="18" charset="0"/>
              </a:rPr>
              <a:t> Волкова </a:t>
            </a:r>
            <a:r>
              <a:rPr lang="ru-RU" sz="2000" dirty="0">
                <a:latin typeface="Times New Roman" panose="02020603050405020304" pitchFamily="18" charset="0"/>
              </a:rPr>
              <a:t>Е.Г., </a:t>
            </a:r>
            <a:r>
              <a:rPr lang="ru-RU" sz="2000" dirty="0" smtClean="0">
                <a:latin typeface="Times New Roman" panose="02020603050405020304" pitchFamily="18" charset="0"/>
              </a:rPr>
              <a:t>Новикова </a:t>
            </a:r>
            <a:r>
              <a:rPr lang="ru-RU" sz="2000" dirty="0">
                <a:latin typeface="Times New Roman" panose="02020603050405020304" pitchFamily="18" charset="0"/>
              </a:rPr>
              <a:t>О.С., Антонов </a:t>
            </a:r>
            <a:r>
              <a:rPr lang="ru-RU" sz="2000" dirty="0" smtClean="0">
                <a:latin typeface="Times New Roman" panose="02020603050405020304" pitchFamily="18" charset="0"/>
              </a:rPr>
              <a:t>Б.Д. Микроструктура </a:t>
            </a:r>
            <a:r>
              <a:rPr lang="ru-RU" sz="2000" dirty="0">
                <a:latin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</a:rPr>
              <a:t>физико-механические </a:t>
            </a:r>
            <a:r>
              <a:rPr lang="ru-RU" sz="2000" dirty="0">
                <a:latin typeface="Times New Roman" panose="02020603050405020304" pitchFamily="18" charset="0"/>
              </a:rPr>
              <a:t>свойства сплава Cu-8ат.%</a:t>
            </a:r>
            <a:r>
              <a:rPr lang="ru-RU" sz="2000" dirty="0" smtClean="0">
                <a:latin typeface="Times New Roman" panose="02020603050405020304" pitchFamily="18" charset="0"/>
              </a:rPr>
              <a:t>Pd. </a:t>
            </a:r>
            <a:r>
              <a:rPr lang="ru-RU" sz="2000" dirty="0">
                <a:latin typeface="Times New Roman" panose="02020603050405020304" pitchFamily="18" charset="0"/>
              </a:rPr>
              <a:t>// Физика металлов и металловедение. </a:t>
            </a:r>
            <a:r>
              <a:rPr lang="ru-RU" sz="2000" dirty="0" smtClean="0">
                <a:latin typeface="Times New Roman" panose="02020603050405020304" pitchFamily="18" charset="0"/>
              </a:rPr>
              <a:t>2017. </a:t>
            </a:r>
            <a:r>
              <a:rPr lang="ru-RU" sz="2000" dirty="0">
                <a:latin typeface="Times New Roman" panose="02020603050405020304" pitchFamily="18" charset="0"/>
              </a:rPr>
              <a:t>том </a:t>
            </a:r>
            <a:r>
              <a:rPr lang="ru-RU" sz="2000" dirty="0" smtClean="0">
                <a:latin typeface="Times New Roman" panose="02020603050405020304" pitchFamily="18" charset="0"/>
              </a:rPr>
              <a:t>118. № 12. </a:t>
            </a:r>
            <a:r>
              <a:rPr lang="ru-RU" sz="2000" dirty="0">
                <a:latin typeface="Times New Roman" panose="02020603050405020304" pitchFamily="18" charset="0"/>
              </a:rPr>
              <a:t>С. </a:t>
            </a:r>
            <a:r>
              <a:rPr lang="ru-RU" sz="2000" dirty="0" smtClean="0">
                <a:latin typeface="Times New Roman" panose="02020603050405020304" pitchFamily="18" charset="0"/>
              </a:rPr>
              <a:t>1312—1322.</a:t>
            </a:r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</a:rPr>
              <a:t>Костина А. Е</a:t>
            </a:r>
            <a:r>
              <a:rPr lang="ru-RU" sz="2000" dirty="0" smtClean="0">
                <a:latin typeface="Times New Roman" panose="02020603050405020304" pitchFamily="18" charset="0"/>
              </a:rPr>
              <a:t>.,</a:t>
            </a:r>
            <a:r>
              <a:rPr lang="ru-RU" sz="2000" dirty="0">
                <a:latin typeface="Times New Roman" panose="02020603050405020304" pitchFamily="18" charset="0"/>
              </a:rPr>
              <a:t> Волков А.Ю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</a:rPr>
              <a:t>Влияние длительных отжигов на структуру и свойства деформированного сплава Cu-8ат.%Pd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</a:rPr>
              <a:t>// </a:t>
            </a:r>
            <a:r>
              <a:rPr lang="ru-RU" sz="2000" dirty="0">
                <a:latin typeface="Times New Roman" panose="02020603050405020304" pitchFamily="18" charset="0"/>
              </a:rPr>
              <a:t>Вектор науки тольяттинского государственного </a:t>
            </a:r>
            <a:r>
              <a:rPr lang="ru-RU" sz="2000" dirty="0" smtClean="0">
                <a:latin typeface="Times New Roman" panose="02020603050405020304" pitchFamily="18" charset="0"/>
              </a:rPr>
              <a:t>университета. </a:t>
            </a:r>
            <a:r>
              <a:rPr lang="ru-RU" sz="2000" dirty="0">
                <a:latin typeface="Times New Roman" panose="02020603050405020304" pitchFamily="18" charset="0"/>
              </a:rPr>
              <a:t>2017. </a:t>
            </a:r>
            <a:r>
              <a:rPr lang="ru-RU" sz="2000" dirty="0" smtClean="0">
                <a:latin typeface="Times New Roman" panose="02020603050405020304" pitchFamily="18" charset="0"/>
              </a:rPr>
              <a:t>№</a:t>
            </a:r>
            <a:r>
              <a:rPr lang="ru-RU" sz="2000" dirty="0">
                <a:latin typeface="Times New Roman" panose="02020603050405020304" pitchFamily="18" charset="0"/>
              </a:rPr>
              <a:t>3 (41</a:t>
            </a:r>
            <a:r>
              <a:rPr lang="ru-RU" sz="2000" dirty="0" smtClean="0">
                <a:latin typeface="Times New Roman" panose="02020603050405020304" pitchFamily="18" charset="0"/>
              </a:rPr>
              <a:t>). С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</a:rPr>
              <a:t>76</a:t>
            </a:r>
            <a:r>
              <a:rPr lang="en-US" sz="2000" dirty="0">
                <a:latin typeface="Times New Roman" panose="02020603050405020304" pitchFamily="18" charset="0"/>
              </a:rPr>
              <a:t>—</a:t>
            </a:r>
            <a:r>
              <a:rPr lang="ru-RU" sz="2000" dirty="0" smtClean="0">
                <a:latin typeface="Times New Roman" panose="02020603050405020304" pitchFamily="18" charset="0"/>
              </a:rPr>
              <a:t>83</a:t>
            </a:r>
            <a:r>
              <a:rPr lang="en-US" sz="2000" dirty="0" smtClean="0">
                <a:latin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</a:rPr>
              <a:t>4. Новикова </a:t>
            </a:r>
            <a:r>
              <a:rPr lang="ru-RU" sz="2000" dirty="0">
                <a:latin typeface="Times New Roman" panose="02020603050405020304" pitchFamily="18" charset="0"/>
              </a:rPr>
              <a:t>О. С., </a:t>
            </a:r>
            <a:r>
              <a:rPr lang="ru-RU" sz="2000" dirty="0" smtClean="0">
                <a:latin typeface="Times New Roman" panose="02020603050405020304" pitchFamily="18" charset="0"/>
              </a:rPr>
              <a:t>Лавринова К.О.,</a:t>
            </a:r>
            <a:r>
              <a:rPr lang="ru-RU" sz="2000" dirty="0">
                <a:latin typeface="Times New Roman" panose="02020603050405020304" pitchFamily="18" charset="0"/>
              </a:rPr>
              <a:t> Костина А. Е., </a:t>
            </a:r>
            <a:r>
              <a:rPr lang="ru-RU" sz="2000" dirty="0" smtClean="0">
                <a:latin typeface="Times New Roman" panose="02020603050405020304" pitchFamily="18" charset="0"/>
              </a:rPr>
              <a:t>Кругликов Н</a:t>
            </a:r>
            <a:r>
              <a:rPr lang="ru-RU" sz="2000" dirty="0">
                <a:latin typeface="Times New Roman" panose="02020603050405020304" pitchFamily="18" charset="0"/>
              </a:rPr>
              <a:t>. А</a:t>
            </a:r>
            <a:r>
              <a:rPr lang="ru-RU" sz="2000" dirty="0" smtClean="0">
                <a:latin typeface="Times New Roman" panose="02020603050405020304" pitchFamily="18" charset="0"/>
              </a:rPr>
              <a:t>., Елохина Л</a:t>
            </a:r>
            <a:r>
              <a:rPr lang="ru-RU" sz="2000" dirty="0">
                <a:latin typeface="Times New Roman" panose="02020603050405020304" pitchFamily="18" charset="0"/>
              </a:rPr>
              <a:t>. В</a:t>
            </a:r>
            <a:r>
              <a:rPr lang="ru-RU" sz="2000" dirty="0" smtClean="0">
                <a:latin typeface="Times New Roman" panose="02020603050405020304" pitchFamily="18" charset="0"/>
              </a:rPr>
              <a:t>., Волков А</a:t>
            </a:r>
            <a:r>
              <a:rPr lang="ru-RU" sz="2000" dirty="0">
                <a:latin typeface="Times New Roman" panose="02020603050405020304" pitchFamily="18" charset="0"/>
              </a:rPr>
              <a:t>. Ю. </a:t>
            </a:r>
            <a:r>
              <a:rPr lang="ru-RU" sz="2000" dirty="0" smtClean="0">
                <a:latin typeface="Times New Roman" panose="02020603050405020304" pitchFamily="18" charset="0"/>
              </a:rPr>
              <a:t>Использование </a:t>
            </a:r>
            <a:r>
              <a:rPr lang="ru-RU" sz="2000" dirty="0" err="1" smtClean="0">
                <a:latin typeface="Times New Roman" panose="02020603050405020304" pitchFamily="18" charset="0"/>
              </a:rPr>
              <a:t>резистометрии</a:t>
            </a:r>
            <a:r>
              <a:rPr lang="ru-RU" sz="2000" dirty="0" smtClean="0">
                <a:latin typeface="Times New Roman" panose="02020603050405020304" pitchFamily="18" charset="0"/>
              </a:rPr>
              <a:t> для определения температурно-концентрационной </a:t>
            </a:r>
            <a:r>
              <a:rPr lang="ru-RU" sz="2000" dirty="0">
                <a:latin typeface="Times New Roman" panose="02020603050405020304" pitchFamily="18" charset="0"/>
              </a:rPr>
              <a:t>границы фазового превращения L1</a:t>
            </a:r>
            <a:r>
              <a:rPr lang="ru-RU" sz="2000" baseline="-25000" dirty="0">
                <a:latin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</a:rPr>
              <a:t> → А1 в сплавах </a:t>
            </a:r>
            <a:r>
              <a:rPr lang="ru-RU" sz="2000" dirty="0" err="1" smtClean="0">
                <a:latin typeface="Times New Roman" panose="02020603050405020304" pitchFamily="18" charset="0"/>
              </a:rPr>
              <a:t>Cu</a:t>
            </a:r>
            <a:r>
              <a:rPr lang="ru-RU" sz="2000" dirty="0" smtClean="0">
                <a:latin typeface="Times New Roman" panose="02020603050405020304" pitchFamily="18" charset="0"/>
              </a:rPr>
              <a:t>–</a:t>
            </a:r>
            <a:r>
              <a:rPr lang="ru-RU" sz="2000" dirty="0" err="1" smtClean="0">
                <a:latin typeface="Times New Roman" panose="02020603050405020304" pitchFamily="18" charset="0"/>
              </a:rPr>
              <a:t>Pd</a:t>
            </a: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</a:rPr>
              <a:t>// </a:t>
            </a:r>
            <a:r>
              <a:rPr lang="ru-RU" sz="2000" dirty="0">
                <a:latin typeface="Times New Roman" panose="02020603050405020304" pitchFamily="18" charset="0"/>
              </a:rPr>
              <a:t>Неорганические </a:t>
            </a:r>
            <a:r>
              <a:rPr lang="ru-RU" sz="2000" dirty="0" smtClean="0">
                <a:latin typeface="Times New Roman" panose="02020603050405020304" pitchFamily="18" charset="0"/>
              </a:rPr>
              <a:t>материалы. 2019. </a:t>
            </a:r>
            <a:r>
              <a:rPr lang="ru-RU" sz="2000" dirty="0">
                <a:latin typeface="Times New Roman" panose="02020603050405020304" pitchFamily="18" charset="0"/>
              </a:rPr>
              <a:t>том </a:t>
            </a:r>
            <a:r>
              <a:rPr lang="ru-RU" sz="2000" dirty="0" smtClean="0">
                <a:latin typeface="Times New Roman" panose="02020603050405020304" pitchFamily="18" charset="0"/>
              </a:rPr>
              <a:t>55. </a:t>
            </a:r>
            <a:r>
              <a:rPr lang="ru-RU" sz="2000" dirty="0">
                <a:latin typeface="Times New Roman" panose="02020603050405020304" pitchFamily="18" charset="0"/>
              </a:rPr>
              <a:t>№ </a:t>
            </a:r>
            <a:r>
              <a:rPr lang="ru-RU" sz="2000" dirty="0" smtClean="0">
                <a:latin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</a:rPr>
              <a:t>С. </a:t>
            </a:r>
            <a:r>
              <a:rPr lang="ru-RU" sz="2000" dirty="0" smtClean="0">
                <a:latin typeface="Times New Roman" panose="02020603050405020304" pitchFamily="18" charset="0"/>
              </a:rPr>
              <a:t>133</a:t>
            </a:r>
            <a:r>
              <a:rPr lang="en-US" sz="2000" dirty="0">
                <a:latin typeface="Times New Roman" panose="02020603050405020304" pitchFamily="18" charset="0"/>
              </a:rPr>
              <a:t> — </a:t>
            </a:r>
            <a:r>
              <a:rPr lang="ru-RU" sz="2000" dirty="0" smtClean="0">
                <a:latin typeface="Times New Roman" panose="02020603050405020304" pitchFamily="18" charset="0"/>
              </a:rPr>
              <a:t>142.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sz="20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423-DEF8-491A-A347-B8E505F294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96752"/>
            <a:ext cx="8352159" cy="3847504"/>
          </a:xfrm>
        </p:spPr>
        <p:txBody>
          <a:bodyPr/>
          <a:lstStyle/>
          <a:p>
            <a:pPr algn="just"/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Статьи</a:t>
            </a:r>
          </a:p>
          <a:p>
            <a:pPr algn="just">
              <a:defRPr/>
            </a:pPr>
            <a:r>
              <a:rPr lang="en-US" sz="2000" kern="1200" dirty="0">
                <a:latin typeface="Times New Roman" panose="02020603050405020304" pitchFamily="18" charset="0"/>
              </a:rPr>
              <a:t>5. </a:t>
            </a:r>
            <a:r>
              <a:rPr lang="en-US" sz="2000" kern="1200" dirty="0" err="1">
                <a:latin typeface="Times New Roman" panose="02020603050405020304" pitchFamily="18" charset="0"/>
              </a:rPr>
              <a:t>Volkov</a:t>
            </a:r>
            <a:r>
              <a:rPr lang="en-US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A.Yu</a:t>
            </a:r>
            <a:r>
              <a:rPr lang="en-US" sz="2000" kern="1200" dirty="0">
                <a:latin typeface="Times New Roman" panose="02020603050405020304" pitchFamily="18" charset="0"/>
              </a:rPr>
              <a:t>., </a:t>
            </a:r>
            <a:r>
              <a:rPr lang="en-US" sz="2000" kern="1200" dirty="0" err="1">
                <a:latin typeface="Times New Roman" panose="02020603050405020304" pitchFamily="18" charset="0"/>
              </a:rPr>
              <a:t>Novikova</a:t>
            </a:r>
            <a:r>
              <a:rPr lang="en-US" sz="2000" kern="1200" dirty="0">
                <a:latin typeface="Times New Roman" panose="02020603050405020304" pitchFamily="18" charset="0"/>
              </a:rPr>
              <a:t> O.S., </a:t>
            </a:r>
            <a:r>
              <a:rPr lang="en-US" sz="2000" kern="1200" dirty="0" err="1">
                <a:latin typeface="Times New Roman" panose="02020603050405020304" pitchFamily="18" charset="0"/>
              </a:rPr>
              <a:t>Volkova</a:t>
            </a:r>
            <a:r>
              <a:rPr lang="en-US" sz="2000" kern="1200" dirty="0">
                <a:latin typeface="Times New Roman" panose="02020603050405020304" pitchFamily="18" charset="0"/>
              </a:rPr>
              <a:t> E.G., </a:t>
            </a:r>
            <a:r>
              <a:rPr lang="en-US" sz="2000" kern="1200" dirty="0" err="1">
                <a:latin typeface="Times New Roman" panose="02020603050405020304" pitchFamily="18" charset="0"/>
              </a:rPr>
              <a:t>Glukhov</a:t>
            </a:r>
            <a:r>
              <a:rPr lang="en-US" sz="2000" kern="1200" dirty="0">
                <a:latin typeface="Times New Roman" panose="02020603050405020304" pitchFamily="18" charset="0"/>
              </a:rPr>
              <a:t> A.V., </a:t>
            </a:r>
            <a:r>
              <a:rPr lang="en-US" sz="2000" kern="1200" dirty="0" err="1">
                <a:latin typeface="Times New Roman" panose="02020603050405020304" pitchFamily="18" charset="0"/>
              </a:rPr>
              <a:t>Kostina</a:t>
            </a:r>
            <a:r>
              <a:rPr lang="en-US" sz="2000" kern="1200" dirty="0">
                <a:latin typeface="Times New Roman" panose="02020603050405020304" pitchFamily="18" charset="0"/>
              </a:rPr>
              <a:t> A.E., </a:t>
            </a:r>
            <a:r>
              <a:rPr lang="en-US" sz="2000" kern="1200" dirty="0" err="1">
                <a:latin typeface="Times New Roman" panose="02020603050405020304" pitchFamily="18" charset="0"/>
              </a:rPr>
              <a:t>Antonov</a:t>
            </a:r>
            <a:r>
              <a:rPr lang="en-US" sz="2000" kern="1200" dirty="0">
                <a:latin typeface="Times New Roman" panose="02020603050405020304" pitchFamily="18" charset="0"/>
              </a:rPr>
              <a:t> B.D. Evolution of the microstructure, electrical resistivity and microhardness during atomic ordering of cryogenically deformed Cu-47at.%Pd alloy.// Journal of Alloys and Compounds. 2020. Volume 838. 155591.</a:t>
            </a:r>
            <a:endParaRPr lang="ru-RU" sz="20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kern="1200" dirty="0">
                <a:latin typeface="Times New Roman" panose="02020603050405020304" pitchFamily="18" charset="0"/>
              </a:rPr>
              <a:t>6. </a:t>
            </a:r>
            <a:r>
              <a:rPr lang="en-US" sz="2000" kern="1200" dirty="0" err="1">
                <a:latin typeface="Times New Roman" panose="02020603050405020304" pitchFamily="18" charset="0"/>
              </a:rPr>
              <a:t>Volkova</a:t>
            </a:r>
            <a:r>
              <a:rPr lang="en-US" sz="2000" kern="1200" dirty="0">
                <a:latin typeface="Times New Roman" panose="02020603050405020304" pitchFamily="18" charset="0"/>
              </a:rPr>
              <a:t> E.G., </a:t>
            </a:r>
            <a:r>
              <a:rPr lang="en-US" sz="2000" kern="1200" dirty="0" err="1">
                <a:latin typeface="Times New Roman" panose="02020603050405020304" pitchFamily="18" charset="0"/>
              </a:rPr>
              <a:t>Novikova</a:t>
            </a:r>
            <a:r>
              <a:rPr lang="en-US" sz="2000" kern="1200" dirty="0">
                <a:latin typeface="Times New Roman" panose="02020603050405020304" pitchFamily="18" charset="0"/>
              </a:rPr>
              <a:t> O.S., </a:t>
            </a:r>
            <a:r>
              <a:rPr lang="en-US" sz="2000" kern="1200" dirty="0" err="1">
                <a:latin typeface="Times New Roman" panose="02020603050405020304" pitchFamily="18" charset="0"/>
              </a:rPr>
              <a:t>Kostina</a:t>
            </a:r>
            <a:r>
              <a:rPr lang="en-US" sz="2000" kern="1200" dirty="0">
                <a:latin typeface="Times New Roman" panose="02020603050405020304" pitchFamily="18" charset="0"/>
              </a:rPr>
              <a:t> A.E., </a:t>
            </a:r>
            <a:r>
              <a:rPr lang="en-US" sz="2000" kern="1200" dirty="0" err="1">
                <a:latin typeface="Times New Roman" panose="02020603050405020304" pitchFamily="18" charset="0"/>
              </a:rPr>
              <a:t>Glukhov</a:t>
            </a:r>
            <a:r>
              <a:rPr lang="en-US" sz="2000" kern="1200" dirty="0">
                <a:latin typeface="Times New Roman" panose="02020603050405020304" pitchFamily="18" charset="0"/>
              </a:rPr>
              <a:t> A.V., </a:t>
            </a:r>
            <a:r>
              <a:rPr lang="en-US" sz="2000" kern="1200" dirty="0" err="1">
                <a:latin typeface="Times New Roman" panose="02020603050405020304" pitchFamily="18" charset="0"/>
              </a:rPr>
              <a:t>Volkov</a:t>
            </a:r>
            <a:r>
              <a:rPr lang="en-US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A.Yu</a:t>
            </a:r>
            <a:r>
              <a:rPr lang="en-US" sz="2000" kern="1200" dirty="0">
                <a:latin typeface="Times New Roman" panose="02020603050405020304" pitchFamily="18" charset="0"/>
              </a:rPr>
              <a:t>.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Structure and properties of Cu-based alloys diluted by </a:t>
            </a:r>
            <a:r>
              <a:rPr lang="en-US" sz="2000" kern="1200" dirty="0" err="1">
                <a:latin typeface="Times New Roman" panose="02020603050405020304" pitchFamily="18" charset="0"/>
              </a:rPr>
              <a:t>Pd</a:t>
            </a:r>
            <a:r>
              <a:rPr lang="en-US" sz="2000" kern="1200" dirty="0">
                <a:latin typeface="Times New Roman" panose="02020603050405020304" pitchFamily="18" charset="0"/>
              </a:rPr>
              <a:t> and Ag</a:t>
            </a:r>
            <a:r>
              <a:rPr lang="ru-RU" sz="2000" kern="1200" dirty="0">
                <a:latin typeface="Times New Roman" panose="02020603050405020304" pitchFamily="18" charset="0"/>
              </a:rPr>
              <a:t>.</a:t>
            </a:r>
            <a:r>
              <a:rPr lang="en-US" sz="2000" kern="1200" dirty="0">
                <a:latin typeface="Times New Roman" panose="02020603050405020304" pitchFamily="18" charset="0"/>
              </a:rPr>
              <a:t> // IOP Conference Series: Materials Science and Engineering</a:t>
            </a:r>
            <a:r>
              <a:rPr lang="ru-RU" sz="2000" kern="1200" dirty="0">
                <a:latin typeface="Times New Roman" panose="02020603050405020304" pitchFamily="18" charset="0"/>
              </a:rPr>
              <a:t>. 2020.</a:t>
            </a:r>
            <a:r>
              <a:rPr lang="en-US" sz="2000" kern="1200" dirty="0">
                <a:latin typeface="Times New Roman" panose="02020603050405020304" pitchFamily="18" charset="0"/>
              </a:rPr>
              <a:t> Volume 1008</a:t>
            </a:r>
            <a:r>
              <a:rPr lang="ru-RU" sz="2000" kern="1200" dirty="0">
                <a:latin typeface="Times New Roman" panose="02020603050405020304" pitchFamily="18" charset="0"/>
              </a:rPr>
              <a:t>. </a:t>
            </a:r>
            <a:endParaRPr lang="ru-RU" sz="2000" kern="12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kern="1200" dirty="0" smtClean="0">
                <a:latin typeface="Times New Roman" panose="02020603050405020304" pitchFamily="18" charset="0"/>
              </a:rPr>
              <a:t>7</a:t>
            </a:r>
            <a:r>
              <a:rPr lang="ru-RU" sz="2000" kern="1200" dirty="0">
                <a:latin typeface="Times New Roman" panose="02020603050405020304" pitchFamily="18" charset="0"/>
              </a:rPr>
              <a:t>. </a:t>
            </a:r>
            <a:r>
              <a:rPr lang="en-US" sz="2000" kern="1200" dirty="0" err="1">
                <a:latin typeface="Times New Roman" panose="02020603050405020304" pitchFamily="18" charset="0"/>
              </a:rPr>
              <a:t>Volkov</a:t>
            </a:r>
            <a:r>
              <a:rPr lang="en-US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A.Yu</a:t>
            </a:r>
            <a:r>
              <a:rPr lang="en-US" sz="2000" kern="1200" dirty="0">
                <a:latin typeface="Times New Roman" panose="02020603050405020304" pitchFamily="18" charset="0"/>
              </a:rPr>
              <a:t>.</a:t>
            </a:r>
            <a:r>
              <a:rPr lang="ru-RU" sz="2000" kern="1200" dirty="0">
                <a:latin typeface="Times New Roman" panose="02020603050405020304" pitchFamily="18" charset="0"/>
              </a:rPr>
              <a:t>,</a:t>
            </a:r>
            <a:r>
              <a:rPr lang="en-US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Antonova</a:t>
            </a:r>
            <a:r>
              <a:rPr lang="en-US" sz="2000" kern="1200" dirty="0">
                <a:latin typeface="Times New Roman" panose="02020603050405020304" pitchFamily="18" charset="0"/>
              </a:rPr>
              <a:t> O.V.</a:t>
            </a:r>
            <a:r>
              <a:rPr lang="ru-RU" sz="2000" kern="1200" dirty="0">
                <a:latin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</a:rPr>
              <a:t>Glukhov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A.V.,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Komkova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D.A.</a:t>
            </a:r>
            <a:r>
              <a:rPr lang="ru-RU" sz="2000" kern="1200" dirty="0">
                <a:latin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</a:rPr>
              <a:t>Antonov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B.D.</a:t>
            </a:r>
            <a:r>
              <a:rPr lang="ru-RU" sz="2000" kern="1200" dirty="0">
                <a:latin typeface="Times New Roman" panose="02020603050405020304" pitchFamily="18" charset="0"/>
              </a:rPr>
              <a:t>, </a:t>
            </a:r>
            <a:r>
              <a:rPr lang="en-US" sz="2000" kern="1200" dirty="0" err="1">
                <a:latin typeface="Times New Roman" panose="02020603050405020304" pitchFamily="18" charset="0"/>
              </a:rPr>
              <a:t>Kostina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A.E., </a:t>
            </a:r>
            <a:r>
              <a:rPr lang="en-US" sz="2000" kern="1200" dirty="0" err="1">
                <a:latin typeface="Times New Roman" panose="02020603050405020304" pitchFamily="18" charset="0"/>
              </a:rPr>
              <a:t>Livinets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A.A.</a:t>
            </a:r>
            <a:r>
              <a:rPr lang="ru-RU" sz="2000" kern="1200" dirty="0">
                <a:latin typeface="Times New Roman" panose="02020603050405020304" pitchFamily="18" charset="0"/>
              </a:rPr>
              <a:t>,</a:t>
            </a:r>
            <a:r>
              <a:rPr lang="en-US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 err="1">
                <a:latin typeface="Times New Roman" panose="02020603050405020304" pitchFamily="18" charset="0"/>
              </a:rPr>
              <a:t>Generalova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K.N. Features of the </a:t>
            </a:r>
            <a:r>
              <a:rPr lang="en-US" sz="2000" kern="1200" dirty="0" err="1">
                <a:latin typeface="Times New Roman" panose="02020603050405020304" pitchFamily="18" charset="0"/>
              </a:rPr>
              <a:t>disorder→order</a:t>
            </a:r>
            <a:r>
              <a:rPr lang="en-US" sz="2000" kern="1200" dirty="0">
                <a:latin typeface="Times New Roman" panose="02020603050405020304" pitchFamily="18" charset="0"/>
              </a:rPr>
              <a:t> phase transition in non-stoichiometric Cu-56at%Au alloy</a:t>
            </a:r>
            <a:r>
              <a:rPr lang="ru-RU" sz="2000" kern="1200" dirty="0">
                <a:latin typeface="Times New Roman" panose="02020603050405020304" pitchFamily="18" charset="0"/>
              </a:rPr>
              <a:t> </a:t>
            </a:r>
            <a:r>
              <a:rPr lang="en-US" sz="2000" kern="1200" dirty="0">
                <a:latin typeface="Times New Roman" panose="02020603050405020304" pitchFamily="18" charset="0"/>
              </a:rPr>
              <a:t>// Journal of Alloys and Compounds</a:t>
            </a:r>
            <a:r>
              <a:rPr lang="ru-RU" sz="2000" kern="1200" dirty="0">
                <a:latin typeface="Times New Roman" panose="02020603050405020304" pitchFamily="18" charset="0"/>
              </a:rPr>
              <a:t>. 2021.</a:t>
            </a:r>
            <a:r>
              <a:rPr lang="en-US" sz="2000" kern="1200" dirty="0">
                <a:latin typeface="Times New Roman" panose="02020603050405020304" pitchFamily="18" charset="0"/>
              </a:rPr>
              <a:t> Volume 8</a:t>
            </a:r>
            <a:r>
              <a:rPr lang="ru-RU" sz="2000" kern="1200" dirty="0">
                <a:latin typeface="Times New Roman" panose="02020603050405020304" pitchFamily="18" charset="0"/>
              </a:rPr>
              <a:t>91. 161938.</a:t>
            </a:r>
          </a:p>
          <a:p>
            <a:pPr algn="just">
              <a:defRPr/>
            </a:pPr>
            <a:r>
              <a:rPr lang="ru-RU" sz="2000" kern="1200" dirty="0">
                <a:latin typeface="Times New Roman" panose="02020603050405020304" pitchFamily="18" charset="0"/>
              </a:rPr>
              <a:t>8. Костина А. Е., Новикова О.С., Глухов А. В., Антонов Б.Д., Волков А.Ю. Формирование ближнего атомного порядка в сплавах </a:t>
            </a:r>
            <a:r>
              <a:rPr lang="en-US" sz="2000" kern="1200" dirty="0">
                <a:latin typeface="Times New Roman" panose="02020603050405020304" pitchFamily="18" charset="0"/>
              </a:rPr>
              <a:t>Cu-</a:t>
            </a:r>
            <a:r>
              <a:rPr lang="en-US" sz="2000" kern="1200" dirty="0" err="1">
                <a:latin typeface="Times New Roman" panose="02020603050405020304" pitchFamily="18" charset="0"/>
              </a:rPr>
              <a:t>Pd</a:t>
            </a:r>
            <a:r>
              <a:rPr lang="ru-RU" sz="2000" kern="1200" dirty="0">
                <a:latin typeface="Times New Roman" panose="02020603050405020304" pitchFamily="18" charset="0"/>
              </a:rPr>
              <a:t> с малым содержанием палладия: </a:t>
            </a:r>
            <a:r>
              <a:rPr lang="ru-RU" sz="2000" kern="1200" dirty="0" err="1">
                <a:latin typeface="Times New Roman" panose="02020603050405020304" pitchFamily="18" charset="0"/>
              </a:rPr>
              <a:t>резистометрическое</a:t>
            </a:r>
            <a:r>
              <a:rPr lang="ru-RU" sz="2000" kern="1200" dirty="0">
                <a:latin typeface="Times New Roman" panose="02020603050405020304" pitchFamily="18" charset="0"/>
              </a:rPr>
              <a:t> исследования. // Физика металлов и металловедение. 2022. том 123. № 1. С. 40—46.</a:t>
            </a: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fld id="{2ED2F423-DEF8-491A-A347-B8E505F2946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96752"/>
            <a:ext cx="8568952" cy="1223962"/>
          </a:xfrm>
        </p:spPr>
        <p:txBody>
          <a:bodyPr/>
          <a:lstStyle/>
          <a:p>
            <a:pPr algn="just">
              <a:defRPr/>
            </a:pPr>
            <a:r>
              <a:rPr lang="ru-RU" sz="2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Тезисы докладов на международных конференциях </a:t>
            </a:r>
          </a:p>
          <a:p>
            <a:pPr algn="just">
              <a:defRPr/>
            </a:pPr>
            <a:r>
              <a:rPr lang="en-US" sz="1900" kern="1200" dirty="0" smtClean="0">
                <a:latin typeface="Times New Roman" panose="02020603050405020304" pitchFamily="18" charset="0"/>
              </a:rPr>
              <a:t>1.</a:t>
            </a:r>
            <a:r>
              <a:rPr lang="ru-RU" sz="1900" kern="1200" dirty="0" smtClean="0">
                <a:latin typeface="Times New Roman" panose="02020603050405020304" pitchFamily="18" charset="0"/>
              </a:rPr>
              <a:t> Костина А.Е. </a:t>
            </a:r>
            <a:r>
              <a:rPr lang="ru-RU" sz="1900" kern="1200" dirty="0">
                <a:latin typeface="Times New Roman" panose="02020603050405020304" pitchFamily="18" charset="0"/>
              </a:rPr>
              <a:t>Новикова О. С., Волков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А</a:t>
            </a:r>
            <a:r>
              <a:rPr lang="ru-RU" sz="1900" kern="1200" dirty="0">
                <a:latin typeface="Times New Roman" panose="02020603050405020304" pitchFamily="18" charset="0"/>
              </a:rPr>
              <a:t>. Ю. Влияние малых добавок палладия на электропроводимость и механические свойства меди. Инновации в материаловедении и металлургии: материалы IV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Международной интерактивной научно-практической конференции. </a:t>
            </a:r>
            <a:r>
              <a:rPr lang="ru-RU" sz="1900" kern="1200" dirty="0">
                <a:latin typeface="Times New Roman" panose="02020603050405020304" pitchFamily="18" charset="0"/>
              </a:rPr>
              <a:t>Екатеринбург,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2015. </a:t>
            </a:r>
            <a:r>
              <a:rPr lang="ru-RU" sz="1900" kern="1200" dirty="0">
                <a:latin typeface="Times New Roman" panose="02020603050405020304" pitchFamily="18" charset="0"/>
              </a:rPr>
              <a:t>С.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150</a:t>
            </a:r>
            <a:r>
              <a:rPr lang="ru-RU" sz="1900" dirty="0">
                <a:latin typeface="Times New Roman" panose="02020603050405020304" pitchFamily="18" charset="0"/>
              </a:rPr>
              <a:t>—</a:t>
            </a:r>
            <a:r>
              <a:rPr lang="ru-RU" sz="1900" kern="1200" dirty="0" smtClean="0">
                <a:latin typeface="Times New Roman" panose="02020603050405020304" pitchFamily="18" charset="0"/>
              </a:rPr>
              <a:t>154 .</a:t>
            </a:r>
          </a:p>
          <a:p>
            <a:pPr algn="just">
              <a:defRPr/>
            </a:pPr>
            <a:r>
              <a:rPr lang="en-US" sz="1900" kern="1200" dirty="0" smtClean="0">
                <a:latin typeface="Times New Roman" panose="02020603050405020304" pitchFamily="18" charset="0"/>
              </a:rPr>
              <a:t>2.</a:t>
            </a:r>
            <a:r>
              <a:rPr lang="ru-RU" sz="1900" kern="1200" dirty="0" smtClean="0">
                <a:latin typeface="Times New Roman" panose="02020603050405020304" pitchFamily="18" charset="0"/>
              </a:rPr>
              <a:t> </a:t>
            </a:r>
            <a:r>
              <a:rPr lang="ru-RU" sz="1900" kern="1200" dirty="0">
                <a:latin typeface="Times New Roman" panose="02020603050405020304" pitchFamily="18" charset="0"/>
              </a:rPr>
              <a:t>Костина А.Е. Новикова О. С., Волков А.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Ю. </a:t>
            </a:r>
            <a:r>
              <a:rPr lang="ru-RU" sz="1900" kern="1200" dirty="0">
                <a:latin typeface="Times New Roman" panose="02020603050405020304" pitchFamily="18" charset="0"/>
              </a:rPr>
              <a:t>Разработка термически стабильных высокопрочных однофазных ГЦК сплавов </a:t>
            </a:r>
            <a:r>
              <a:rPr lang="ru-RU" sz="1900" kern="1200" dirty="0" err="1">
                <a:latin typeface="Times New Roman" panose="02020603050405020304" pitchFamily="18" charset="0"/>
              </a:rPr>
              <a:t>Cu-Pd</a:t>
            </a:r>
            <a:r>
              <a:rPr lang="ru-RU" sz="1900" kern="1200" dirty="0">
                <a:latin typeface="Times New Roman" panose="02020603050405020304" pitchFamily="18" charset="0"/>
              </a:rPr>
              <a:t>, обладающих высокой коррозионной стойкостью и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электропроводностью. </a:t>
            </a:r>
            <a:r>
              <a:rPr lang="ru-RU" sz="1900" kern="1200" dirty="0">
                <a:latin typeface="Times New Roman" panose="02020603050405020304" pitchFamily="18" charset="0"/>
              </a:rPr>
              <a:t>Сборник тезисов </a:t>
            </a:r>
            <a:r>
              <a:rPr lang="en-US" sz="1900" kern="1200" dirty="0">
                <a:latin typeface="Times New Roman" panose="02020603050405020304" pitchFamily="18" charset="0"/>
              </a:rPr>
              <a:t>LVII </a:t>
            </a:r>
            <a:r>
              <a:rPr lang="ru-RU" sz="1900" kern="1200" dirty="0">
                <a:latin typeface="Times New Roman" panose="02020603050405020304" pitchFamily="18" charset="0"/>
              </a:rPr>
              <a:t>международной конференции «Актуальные проблемы прочности</a:t>
            </a:r>
            <a:r>
              <a:rPr lang="ru-RU" sz="1900" kern="1200" dirty="0" smtClean="0">
                <a:latin typeface="Times New Roman" panose="02020603050405020304" pitchFamily="18" charset="0"/>
              </a:rPr>
              <a:t>». </a:t>
            </a:r>
            <a:r>
              <a:rPr lang="ru-RU" sz="1900" kern="1200" dirty="0">
                <a:latin typeface="Times New Roman" panose="02020603050405020304" pitchFamily="18" charset="0"/>
              </a:rPr>
              <a:t>Севастополь. 2016</a:t>
            </a:r>
            <a:r>
              <a:rPr lang="ru-RU" sz="1900" kern="1200" dirty="0" smtClean="0">
                <a:latin typeface="Times New Roman" panose="02020603050405020304" pitchFamily="18" charset="0"/>
              </a:rPr>
              <a:t>. С</a:t>
            </a:r>
            <a:r>
              <a:rPr lang="ru-RU" sz="1900" kern="1200" dirty="0">
                <a:latin typeface="Times New Roman" panose="02020603050405020304" pitchFamily="18" charset="0"/>
              </a:rPr>
              <a:t>. 93</a:t>
            </a:r>
          </a:p>
          <a:p>
            <a:pPr algn="just">
              <a:defRPr/>
            </a:pPr>
            <a:r>
              <a:rPr lang="en-US" sz="1900" kern="1200" dirty="0" smtClean="0">
                <a:latin typeface="Times New Roman" panose="02020603050405020304" pitchFamily="18" charset="0"/>
              </a:rPr>
              <a:t>3.</a:t>
            </a:r>
            <a:r>
              <a:rPr lang="ru-RU" sz="1900" kern="1200" dirty="0" smtClean="0">
                <a:latin typeface="Times New Roman" panose="02020603050405020304" pitchFamily="18" charset="0"/>
              </a:rPr>
              <a:t> Костина </a:t>
            </a:r>
            <a:r>
              <a:rPr lang="ru-RU" sz="1900" kern="1200" dirty="0">
                <a:latin typeface="Times New Roman" panose="02020603050405020304" pitchFamily="18" charset="0"/>
              </a:rPr>
              <a:t>А.Е., Красноперова Ю.Г., Дегтярев М.В</a:t>
            </a:r>
            <a:r>
              <a:rPr lang="ru-RU" sz="1900" kern="1200" dirty="0" smtClean="0">
                <a:latin typeface="Times New Roman" panose="02020603050405020304" pitchFamily="18" charset="0"/>
              </a:rPr>
              <a:t>. Эволюция структуры однофазных сплавов </a:t>
            </a:r>
            <a:r>
              <a:rPr lang="ru-RU" sz="1900" kern="1200" dirty="0" err="1" smtClean="0">
                <a:latin typeface="Times New Roman" panose="02020603050405020304" pitchFamily="18" charset="0"/>
              </a:rPr>
              <a:t>Ni</a:t>
            </a:r>
            <a:r>
              <a:rPr lang="ru-RU" sz="1900" kern="1200" dirty="0" smtClean="0">
                <a:latin typeface="Times New Roman" panose="02020603050405020304" pitchFamily="18" charset="0"/>
              </a:rPr>
              <a:t>–</a:t>
            </a:r>
            <a:r>
              <a:rPr lang="ru-RU" sz="1900" kern="1200" dirty="0" err="1" smtClean="0">
                <a:latin typeface="Times New Roman" panose="02020603050405020304" pitchFamily="18" charset="0"/>
              </a:rPr>
              <a:t>Cr</a:t>
            </a:r>
            <a:r>
              <a:rPr lang="ru-RU" sz="1900" kern="1200" baseline="-25000" dirty="0" err="1" smtClean="0">
                <a:latin typeface="Times New Roman" panose="02020603050405020304" pitchFamily="18" charset="0"/>
              </a:rPr>
              <a:t>x</a:t>
            </a:r>
            <a:r>
              <a:rPr lang="ru-RU" sz="1900" kern="1200" dirty="0">
                <a:latin typeface="Times New Roman" panose="02020603050405020304" pitchFamily="18" charset="0"/>
              </a:rPr>
              <a:t>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(X </a:t>
            </a:r>
            <a:r>
              <a:rPr lang="ru-RU" sz="1900" kern="1200" dirty="0">
                <a:latin typeface="Times New Roman" panose="02020603050405020304" pitchFamily="18" charset="0"/>
              </a:rPr>
              <a:t>= 2–12.5 </a:t>
            </a:r>
            <a:r>
              <a:rPr lang="ru-RU" sz="1900" kern="1200" dirty="0" err="1" smtClean="0">
                <a:latin typeface="Times New Roman" panose="02020603050405020304" pitchFamily="18" charset="0"/>
              </a:rPr>
              <a:t>ат</a:t>
            </a:r>
            <a:r>
              <a:rPr lang="ru-RU" sz="1900" kern="1200" dirty="0" smtClean="0">
                <a:latin typeface="Times New Roman" panose="02020603050405020304" pitchFamily="18" charset="0"/>
              </a:rPr>
              <a:t>.%) при деформации сдвигом под давлением. </a:t>
            </a:r>
            <a:r>
              <a:rPr lang="ru-RU" sz="1900" kern="1200" dirty="0">
                <a:latin typeface="Times New Roman" panose="02020603050405020304" pitchFamily="18" charset="0"/>
              </a:rPr>
              <a:t>Сборник тезисов LVII международной конференции «Актуальные проблемы прочности».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Севастополь. 2016. </a:t>
            </a:r>
            <a:r>
              <a:rPr lang="ru-RU" sz="1900" kern="1200" dirty="0">
                <a:latin typeface="Times New Roman" panose="02020603050405020304" pitchFamily="18" charset="0"/>
              </a:rPr>
              <a:t>С.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92</a:t>
            </a:r>
          </a:p>
          <a:p>
            <a:pPr algn="just">
              <a:defRPr/>
            </a:pPr>
            <a:r>
              <a:rPr lang="ru-RU" sz="1900" kern="1200" dirty="0" smtClean="0">
                <a:latin typeface="Times New Roman" panose="02020603050405020304" pitchFamily="18" charset="0"/>
              </a:rPr>
              <a:t>4</a:t>
            </a:r>
            <a:r>
              <a:rPr lang="en-US" sz="1900" kern="1200" dirty="0" smtClean="0">
                <a:latin typeface="Times New Roman" panose="02020603050405020304" pitchFamily="18" charset="0"/>
              </a:rPr>
              <a:t>.</a:t>
            </a:r>
            <a:r>
              <a:rPr lang="ru-RU" sz="1900" kern="1200" dirty="0">
                <a:latin typeface="Times New Roman" panose="02020603050405020304" pitchFamily="18" charset="0"/>
              </a:rPr>
              <a:t> Костина А.Е., Новикова О.С., Волков А.Ю. Формирование упорядоченной L1</a:t>
            </a:r>
            <a:r>
              <a:rPr lang="ru-RU" sz="1900" kern="1200" baseline="-25000" dirty="0">
                <a:latin typeface="Times New Roman" panose="02020603050405020304" pitchFamily="18" charset="0"/>
              </a:rPr>
              <a:t>2</a:t>
            </a:r>
            <a:r>
              <a:rPr lang="ru-RU" sz="1900" kern="1200" dirty="0">
                <a:latin typeface="Times New Roman" panose="02020603050405020304" pitchFamily="18" charset="0"/>
              </a:rPr>
              <a:t> фазы в сплаве </a:t>
            </a:r>
            <a:r>
              <a:rPr lang="ru-RU" sz="1900" kern="1200" dirty="0" err="1" smtClean="0">
                <a:latin typeface="Times New Roman" panose="02020603050405020304" pitchFamily="18" charset="0"/>
              </a:rPr>
              <a:t>Cu</a:t>
            </a:r>
            <a:r>
              <a:rPr lang="ru-RU" sz="1900" kern="1200" dirty="0" smtClean="0">
                <a:latin typeface="Times New Roman" panose="02020603050405020304" pitchFamily="18" charset="0"/>
              </a:rPr>
              <a:t>–5,9 </a:t>
            </a:r>
            <a:r>
              <a:rPr lang="ru-RU" sz="1900" kern="1200" dirty="0" err="1">
                <a:latin typeface="Times New Roman" panose="02020603050405020304" pitchFamily="18" charset="0"/>
              </a:rPr>
              <a:t>ат</a:t>
            </a:r>
            <a:r>
              <a:rPr lang="ru-RU" sz="1900" kern="1200" dirty="0">
                <a:latin typeface="Times New Roman" panose="02020603050405020304" pitchFamily="18" charset="0"/>
              </a:rPr>
              <a:t>.%Pd в результате длительного низкотемпературного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отжига. </a:t>
            </a:r>
            <a:r>
              <a:rPr lang="ru-RU" sz="1900" kern="1200" dirty="0">
                <a:latin typeface="Times New Roman" panose="02020603050405020304" pitchFamily="18" charset="0"/>
              </a:rPr>
              <a:t>Сборник тезисов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LХIV </a:t>
            </a:r>
            <a:r>
              <a:rPr lang="ru-RU" sz="1900" kern="1200" dirty="0">
                <a:latin typeface="Times New Roman" panose="02020603050405020304" pitchFamily="18" charset="0"/>
              </a:rPr>
              <a:t>международной конференции «Актуальные проблемы прочности».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Екатеринбург. 2022. </a:t>
            </a:r>
            <a:r>
              <a:rPr lang="ru-RU" sz="1900" kern="1200" dirty="0">
                <a:latin typeface="Times New Roman" panose="02020603050405020304" pitchFamily="18" charset="0"/>
              </a:rPr>
              <a:t>С. </a:t>
            </a:r>
            <a:r>
              <a:rPr lang="ru-RU" sz="1900" kern="1200" dirty="0" smtClean="0">
                <a:latin typeface="Times New Roman" panose="02020603050405020304" pitchFamily="18" charset="0"/>
              </a:rPr>
              <a:t>243</a:t>
            </a:r>
            <a:endParaRPr lang="ru-RU" sz="19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1800" kern="12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9134"/>
            <a:ext cx="2133600" cy="476250"/>
          </a:xfrm>
        </p:spPr>
        <p:txBody>
          <a:bodyPr/>
          <a:lstStyle/>
          <a:p>
            <a:fld id="{2ED2F423-DEF8-491A-A347-B8E505F2946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395536" y="1268760"/>
            <a:ext cx="8424936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Тезисы докладов на российских конференциях</a:t>
            </a:r>
          </a:p>
          <a:p>
            <a:pPr algn="just">
              <a:spcBef>
                <a:spcPct val="20000"/>
              </a:spcBef>
            </a:pPr>
            <a:r>
              <a:rPr lang="ru-RU" sz="1900" dirty="0" smtClean="0">
                <a:latin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</a:rPr>
              <a:t> Костина </a:t>
            </a:r>
            <a:r>
              <a:rPr lang="ru-RU" sz="2000" dirty="0">
                <a:latin typeface="Times New Roman" panose="02020603050405020304" pitchFamily="18" charset="0"/>
              </a:rPr>
              <a:t>А.Е</a:t>
            </a:r>
            <a:r>
              <a:rPr lang="ru-RU" sz="2000" dirty="0" smtClean="0">
                <a:latin typeface="Times New Roman" panose="02020603050405020304" pitchFamily="18" charset="0"/>
              </a:rPr>
              <a:t>., </a:t>
            </a:r>
            <a:r>
              <a:rPr lang="ru-RU" sz="2000" dirty="0">
                <a:latin typeface="Times New Roman" panose="02020603050405020304" pitchFamily="18" charset="0"/>
              </a:rPr>
              <a:t>Новикова </a:t>
            </a:r>
            <a:r>
              <a:rPr lang="ru-RU" sz="2000" dirty="0" smtClean="0">
                <a:latin typeface="Times New Roman" panose="02020603050405020304" pitchFamily="18" charset="0"/>
              </a:rPr>
              <a:t>О.С</a:t>
            </a:r>
            <a:r>
              <a:rPr lang="ru-RU" sz="2000" dirty="0">
                <a:latin typeface="Times New Roman" panose="02020603050405020304" pitchFamily="18" charset="0"/>
              </a:rPr>
              <a:t>., Волков А. Ю</a:t>
            </a:r>
            <a:r>
              <a:rPr lang="ru-RU" sz="2000" dirty="0" smtClean="0">
                <a:latin typeface="Times New Roman" panose="02020603050405020304" pitchFamily="18" charset="0"/>
              </a:rPr>
              <a:t>. Структура и свойства сплавов меди с малыми добавками палладия и серебра. </a:t>
            </a:r>
            <a:r>
              <a:rPr lang="ru-RU" sz="2000" dirty="0">
                <a:latin typeface="Times New Roman" panose="02020603050405020304" pitchFamily="18" charset="0"/>
              </a:rPr>
              <a:t>Тезисы докладов XVII всероссийской школы-семинара по проблемам физики конденсированного состояния </a:t>
            </a:r>
            <a:r>
              <a:rPr lang="ru-RU" sz="2000" dirty="0" smtClean="0">
                <a:latin typeface="Times New Roman" panose="02020603050405020304" pitchFamily="18" charset="0"/>
              </a:rPr>
              <a:t>вещества (СПФКС-17). 2016. С</a:t>
            </a:r>
            <a:r>
              <a:rPr lang="ru-RU" sz="2000" dirty="0">
                <a:latin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</a:rPr>
              <a:t>136.</a:t>
            </a:r>
          </a:p>
          <a:p>
            <a:pPr algn="just">
              <a:spcBef>
                <a:spcPct val="20000"/>
              </a:spcBef>
            </a:pPr>
            <a:r>
              <a:rPr lang="ru-RU" sz="2000" dirty="0" smtClean="0">
                <a:latin typeface="Times New Roman" panose="02020603050405020304" pitchFamily="18" charset="0"/>
              </a:rPr>
              <a:t>2. </a:t>
            </a:r>
            <a:r>
              <a:rPr lang="ru-RU" sz="2000" dirty="0">
                <a:latin typeface="Times New Roman" panose="02020603050405020304" pitchFamily="18" charset="0"/>
              </a:rPr>
              <a:t>Новикова О.С</a:t>
            </a:r>
            <a:r>
              <a:rPr lang="ru-RU" sz="2000" dirty="0" smtClean="0">
                <a:latin typeface="Times New Roman" panose="02020603050405020304" pitchFamily="18" charset="0"/>
              </a:rPr>
              <a:t>.,</a:t>
            </a:r>
            <a:r>
              <a:rPr lang="ru-RU" sz="2000" dirty="0">
                <a:latin typeface="Times New Roman" panose="02020603050405020304" pitchFamily="18" charset="0"/>
              </a:rPr>
              <a:t> Костина А.Е</a:t>
            </a:r>
            <a:r>
              <a:rPr lang="ru-RU" sz="2000" dirty="0" smtClean="0">
                <a:latin typeface="Times New Roman" panose="02020603050405020304" pitchFamily="18" charset="0"/>
              </a:rPr>
              <a:t>., </a:t>
            </a:r>
            <a:r>
              <a:rPr lang="ru-RU" sz="2000" dirty="0">
                <a:latin typeface="Times New Roman" panose="02020603050405020304" pitchFamily="18" charset="0"/>
              </a:rPr>
              <a:t>Волков А. Ю. Уточнение «медного угла» фазовой диаграммы системы </a:t>
            </a:r>
            <a:r>
              <a:rPr lang="ru-RU" sz="2000" dirty="0" err="1" smtClean="0">
                <a:latin typeface="Times New Roman" panose="02020603050405020304" pitchFamily="18" charset="0"/>
              </a:rPr>
              <a:t>Cu-Pd</a:t>
            </a:r>
            <a:r>
              <a:rPr lang="ru-RU" sz="2000" dirty="0">
                <a:latin typeface="Times New Roman" panose="02020603050405020304" pitchFamily="18" charset="0"/>
              </a:rPr>
              <a:t>. Тезисы докладов XVIII всероссийской школы-семинара по проблемам физики конденсированного состояния вещества (СПФКС-18</a:t>
            </a:r>
            <a:r>
              <a:rPr lang="ru-RU" sz="2000" dirty="0" smtClean="0">
                <a:latin typeface="Times New Roman" panose="02020603050405020304" pitchFamily="18" charset="0"/>
              </a:rPr>
              <a:t>).2017.</a:t>
            </a:r>
            <a:r>
              <a:rPr lang="ru-RU" sz="2000" dirty="0">
                <a:latin typeface="Times New Roman" panose="02020603050405020304" pitchFamily="18" charset="0"/>
              </a:rPr>
              <a:t> С. </a:t>
            </a:r>
            <a:r>
              <a:rPr lang="ru-RU" sz="2000" dirty="0" smtClean="0">
                <a:latin typeface="Times New Roman" panose="02020603050405020304" pitchFamily="18" charset="0"/>
              </a:rPr>
              <a:t>86. </a:t>
            </a:r>
          </a:p>
          <a:p>
            <a:pPr algn="just">
              <a:spcBef>
                <a:spcPct val="20000"/>
              </a:spcBef>
            </a:pPr>
            <a:r>
              <a:rPr lang="ru-RU" sz="2000" dirty="0" smtClean="0">
                <a:latin typeface="Times New Roman" panose="02020603050405020304" pitchFamily="18" charset="0"/>
              </a:rPr>
              <a:t>3. Волкова</a:t>
            </a:r>
            <a:r>
              <a:rPr lang="ru-RU" sz="2000" dirty="0">
                <a:latin typeface="Times New Roman" panose="02020603050405020304" pitchFamily="18" charset="0"/>
              </a:rPr>
              <a:t> Е.Г.</a:t>
            </a:r>
            <a:r>
              <a:rPr lang="ru-RU" sz="2000" dirty="0" smtClean="0">
                <a:latin typeface="Times New Roman" panose="02020603050405020304" pitchFamily="18" charset="0"/>
              </a:rPr>
              <a:t>, Новикова</a:t>
            </a:r>
            <a:r>
              <a:rPr lang="ru-RU" sz="2000" dirty="0">
                <a:latin typeface="Times New Roman" panose="02020603050405020304" pitchFamily="18" charset="0"/>
              </a:rPr>
              <a:t> О.С</a:t>
            </a:r>
            <a:r>
              <a:rPr lang="ru-RU" sz="2000" dirty="0" smtClean="0">
                <a:latin typeface="Times New Roman" panose="02020603050405020304" pitchFamily="18" charset="0"/>
              </a:rPr>
              <a:t>., Костина </a:t>
            </a:r>
            <a:r>
              <a:rPr lang="ru-RU" sz="2000" dirty="0">
                <a:latin typeface="Times New Roman" panose="02020603050405020304" pitchFamily="18" charset="0"/>
              </a:rPr>
              <a:t>А.Е. </a:t>
            </a:r>
            <a:r>
              <a:rPr lang="ru-RU" sz="2000" dirty="0" smtClean="0">
                <a:latin typeface="Times New Roman" panose="02020603050405020304" pitchFamily="18" charset="0"/>
              </a:rPr>
              <a:t>, Глухов </a:t>
            </a:r>
            <a:r>
              <a:rPr lang="ru-RU" sz="2000" dirty="0">
                <a:latin typeface="Times New Roman" panose="02020603050405020304" pitchFamily="18" charset="0"/>
              </a:rPr>
              <a:t>А.В. </a:t>
            </a:r>
            <a:r>
              <a:rPr lang="ru-RU" sz="2000" dirty="0" smtClean="0">
                <a:latin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</a:rPr>
              <a:t>Структура и свойства сплавов меди с низким содержанием палладия и серебра </a:t>
            </a:r>
            <a:r>
              <a:rPr lang="ru-RU" sz="2000" dirty="0" smtClean="0">
                <a:latin typeface="Times New Roman" panose="02020603050405020304" pitchFamily="18" charset="0"/>
              </a:rPr>
              <a:t>// </a:t>
            </a:r>
            <a:r>
              <a:rPr lang="ru-RU" sz="2000" dirty="0">
                <a:latin typeface="Times New Roman" panose="02020603050405020304" pitchFamily="18" charset="0"/>
              </a:rPr>
              <a:t>Открытая школа-конференция стран СНГ «</a:t>
            </a:r>
            <a:r>
              <a:rPr lang="ru-RU" sz="2000" dirty="0" err="1">
                <a:latin typeface="Times New Roman" panose="02020603050405020304" pitchFamily="18" charset="0"/>
              </a:rPr>
              <a:t>Ультрамелкозернистые</a:t>
            </a:r>
            <a:r>
              <a:rPr lang="ru-RU" sz="2000" dirty="0">
                <a:latin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</a:rPr>
              <a:t>наноструктурные</a:t>
            </a:r>
            <a:r>
              <a:rPr lang="ru-RU" sz="2000" dirty="0">
                <a:latin typeface="Times New Roman" panose="02020603050405020304" pitchFamily="18" charset="0"/>
              </a:rPr>
              <a:t> материалы», Уфа, 5-9 октября, 2020: Сборник трудов.-</a:t>
            </a:r>
            <a:r>
              <a:rPr lang="ru-RU" sz="2000" dirty="0" err="1">
                <a:latin typeface="Times New Roman" panose="02020603050405020304" pitchFamily="18" charset="0"/>
              </a:rPr>
              <a:t>Уфа:РИЦ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</a:rPr>
              <a:t>БашГУ</a:t>
            </a:r>
            <a:r>
              <a:rPr lang="ru-RU" sz="2000" dirty="0">
                <a:latin typeface="Times New Roman" panose="02020603050405020304" pitchFamily="18" charset="0"/>
              </a:rPr>
              <a:t>.- 175 c.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0125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Апробация работы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1563" y="764704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Экзамены</a:t>
            </a: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97202" y="2132856"/>
            <a:ext cx="8496944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sz="2200" dirty="0">
                <a:solidFill>
                  <a:srgbClr val="0033CC"/>
                </a:solidFill>
                <a:latin typeface="Times New Roman" panose="02020603050405020304" pitchFamily="18" charset="0"/>
              </a:rPr>
              <a:t>Участие в грантах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Times New Roman" panose="02020603050405020304" pitchFamily="18" charset="0"/>
              </a:rPr>
              <a:t>1. Проект </a:t>
            </a:r>
            <a:r>
              <a:rPr lang="ru-RU" dirty="0">
                <a:latin typeface="Times New Roman" panose="02020603050405020304" pitchFamily="18" charset="0"/>
              </a:rPr>
              <a:t>РФФИ </a:t>
            </a:r>
            <a:r>
              <a:rPr lang="ru-RU" dirty="0" smtClean="0">
                <a:latin typeface="Times New Roman" panose="02020603050405020304" pitchFamily="18" charset="0"/>
              </a:rPr>
              <a:t>16-33-00466_</a:t>
            </a:r>
            <a:r>
              <a:rPr lang="ru-RU" i="1" dirty="0" smtClean="0">
                <a:latin typeface="Times New Roman" panose="02020603050405020304" pitchFamily="18" charset="0"/>
              </a:rPr>
              <a:t>мол_а</a:t>
            </a:r>
            <a:r>
              <a:rPr lang="ru-RU" dirty="0" smtClean="0">
                <a:latin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</a:rPr>
              <a:t>Обеспечение термической стабильности и высоких физико-механических свойств </a:t>
            </a:r>
            <a:r>
              <a:rPr lang="ru-RU" dirty="0" err="1">
                <a:latin typeface="Times New Roman" panose="02020603050405020304" pitchFamily="18" charset="0"/>
              </a:rPr>
              <a:t>ультрамелкозернистых</a:t>
            </a:r>
            <a:r>
              <a:rPr lang="ru-RU" dirty="0">
                <a:latin typeface="Times New Roman" panose="02020603050405020304" pitchFamily="18" charset="0"/>
              </a:rPr>
              <a:t> однофазных </a:t>
            </a:r>
            <a:r>
              <a:rPr lang="ru-RU" dirty="0" smtClean="0">
                <a:latin typeface="Times New Roman" panose="02020603050405020304" pitchFamily="18" charset="0"/>
              </a:rPr>
              <a:t>ГЦК…» Руководитель </a:t>
            </a:r>
            <a:r>
              <a:rPr lang="ru-RU" dirty="0"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</a:rPr>
              <a:t>Красноперова Ю.Г.,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Степень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</a:rPr>
              <a:t>участия </a:t>
            </a:r>
            <a:r>
              <a:rPr lang="ru-RU" dirty="0"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</a:rPr>
              <a:t>исполнитель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Times New Roman" panose="02020603050405020304" pitchFamily="18" charset="0"/>
              </a:rPr>
              <a:t>2. Проект </a:t>
            </a:r>
            <a:r>
              <a:rPr lang="ru-RU" dirty="0">
                <a:latin typeface="Times New Roman" panose="02020603050405020304" pitchFamily="18" charset="0"/>
              </a:rPr>
              <a:t>РФФИ 18-03-00532, </a:t>
            </a:r>
            <a:r>
              <a:rPr lang="ru-RU" dirty="0" smtClean="0">
                <a:latin typeface="Times New Roman" panose="02020603050405020304" pitchFamily="18" charset="0"/>
              </a:rPr>
              <a:t>«Влияние </a:t>
            </a:r>
            <a:r>
              <a:rPr lang="ru-RU" dirty="0">
                <a:latin typeface="Times New Roman" panose="02020603050405020304" pitchFamily="18" charset="0"/>
              </a:rPr>
              <a:t>сильных деформационных и длительных термических воздействий на формирование сверхструктур типа L1</a:t>
            </a:r>
            <a:r>
              <a:rPr lang="ru-RU" baseline="-25000" dirty="0">
                <a:latin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</a:rPr>
              <a:t> и B2 в сплавах </a:t>
            </a:r>
            <a:r>
              <a:rPr lang="ru-RU" dirty="0" err="1" smtClean="0">
                <a:latin typeface="Times New Roman" panose="02020603050405020304" pitchFamily="18" charset="0"/>
              </a:rPr>
              <a:t>Cu-Pd</a:t>
            </a:r>
            <a:r>
              <a:rPr lang="ru-RU" dirty="0" smtClean="0">
                <a:latin typeface="Times New Roman" panose="02020603050405020304" pitchFamily="18" charset="0"/>
              </a:rPr>
              <a:t>» Руководитель </a:t>
            </a:r>
            <a:r>
              <a:rPr lang="ru-RU" dirty="0">
                <a:latin typeface="Times New Roman" panose="02020603050405020304" pitchFamily="18" charset="0"/>
              </a:rPr>
              <a:t>– Новикова О.С</a:t>
            </a:r>
            <a:r>
              <a:rPr lang="ru-RU" dirty="0" smtClean="0">
                <a:latin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Степень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</a:rPr>
              <a:t>участия </a:t>
            </a:r>
            <a:r>
              <a:rPr lang="ru-RU" dirty="0"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</a:rPr>
              <a:t>исполнитель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latin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</a:rPr>
              <a:t>РНФ №21-13-00135. «Разработка новых подходов к формированию высокопрочного состояния в упорядоченных по типу </a:t>
            </a:r>
            <a:r>
              <a:rPr lang="en-US" dirty="0" smtClean="0">
                <a:latin typeface="Times New Roman" panose="02020603050405020304" pitchFamily="18" charset="0"/>
              </a:rPr>
              <a:t>L1o</a:t>
            </a:r>
            <a:r>
              <a:rPr lang="ru-RU" dirty="0" smtClean="0">
                <a:latin typeface="Times New Roman" panose="02020603050405020304" pitchFamily="18" charset="0"/>
              </a:rPr>
              <a:t> сплавах </a:t>
            </a:r>
            <a:r>
              <a:rPr lang="en-US" dirty="0" smtClean="0">
                <a:latin typeface="Times New Roman" panose="02020603050405020304" pitchFamily="18" charset="0"/>
              </a:rPr>
              <a:t>Cu-Au</a:t>
            </a:r>
            <a:r>
              <a:rPr lang="ru-RU" dirty="0" smtClean="0">
                <a:latin typeface="Times New Roman" panose="02020603050405020304" pitchFamily="18" charset="0"/>
              </a:rPr>
              <a:t>». Руководитель </a:t>
            </a:r>
            <a:r>
              <a:rPr lang="ru-RU" dirty="0">
                <a:latin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</a:rPr>
              <a:t>Волков А. Ю. 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</a:rPr>
              <a:t>Степень участия </a:t>
            </a:r>
            <a:r>
              <a:rPr lang="ru-RU" dirty="0">
                <a:latin typeface="Times New Roman" panose="02020603050405020304" pitchFamily="18" charset="0"/>
              </a:rPr>
              <a:t>– исполнитель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sz="19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endParaRPr lang="ru-RU" sz="1900" dirty="0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423-DEF8-491A-A347-B8E505F29464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55555"/>
              </p:ext>
            </p:extLst>
          </p:nvPr>
        </p:nvGraphicFramePr>
        <p:xfrm>
          <a:off x="416954" y="1124744"/>
          <a:ext cx="8064500" cy="1231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5544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Экзамен по иностранному языку</a:t>
                      </a:r>
                    </a:p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</a:rPr>
                        <a:t>Сдан 06.2020 оценка – «отлично»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Экзамен по философии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</a:rPr>
                        <a:t>Сдан 10.2020 оценка – «отлично».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01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Зачет по педагогике</a:t>
                      </a:r>
                    </a:p>
                    <a:p>
                      <a:pPr algn="just" eaLnBrk="1" hangingPunct="1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</a:rPr>
                        <a:t>Сдан 05.2021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838080"/>
            <a:ext cx="8424167" cy="161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ru-RU" sz="2200" kern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Патент</a:t>
            </a:r>
          </a:p>
          <a:p>
            <a:pPr algn="just">
              <a:defRPr/>
            </a:pPr>
            <a:r>
              <a:rPr lang="ru-RU" sz="1800" dirty="0" smtClean="0">
                <a:latin typeface="Times New Roman" panose="02020603050405020304" pitchFamily="18" charset="0"/>
              </a:rPr>
              <a:t>1. Пат</a:t>
            </a:r>
            <a:r>
              <a:rPr lang="ru-RU" sz="1800" dirty="0">
                <a:latin typeface="Times New Roman" panose="02020603050405020304" pitchFamily="18" charset="0"/>
              </a:rPr>
              <a:t>. RU 2643733 C2 Российская Федерация, МПК С22F 1/14 С22C 5/04. Заявитель и патентообладатель ИФМ УРО РАН. № 2016117794; </a:t>
            </a:r>
            <a:r>
              <a:rPr lang="ru-RU" sz="1800" dirty="0" err="1">
                <a:latin typeface="Times New Roman" panose="02020603050405020304" pitchFamily="18" charset="0"/>
              </a:rPr>
              <a:t>заявл</a:t>
            </a:r>
            <a:r>
              <a:rPr lang="ru-RU" sz="1800" dirty="0">
                <a:latin typeface="Times New Roman" panose="02020603050405020304" pitchFamily="18" charset="0"/>
              </a:rPr>
              <a:t>. 04.05.2016; </a:t>
            </a:r>
            <a:r>
              <a:rPr lang="ru-RU" sz="1800" dirty="0" err="1">
                <a:latin typeface="Times New Roman" panose="02020603050405020304" pitchFamily="18" charset="0"/>
              </a:rPr>
              <a:t>опубл</a:t>
            </a:r>
            <a:r>
              <a:rPr lang="ru-RU" sz="1800" dirty="0">
                <a:latin typeface="Times New Roman" panose="02020603050405020304" pitchFamily="18" charset="0"/>
              </a:rPr>
              <a:t>. 05.02.2018 </a:t>
            </a:r>
            <a:r>
              <a:rPr lang="ru-RU" sz="1800" dirty="0" err="1">
                <a:latin typeface="Times New Roman" panose="02020603050405020304" pitchFamily="18" charset="0"/>
              </a:rPr>
              <a:t>Бюл</a:t>
            </a:r>
            <a:r>
              <a:rPr lang="ru-RU" sz="1800" dirty="0">
                <a:latin typeface="Times New Roman" panose="02020603050405020304" pitchFamily="18" charset="0"/>
              </a:rPr>
              <a:t>. № </a:t>
            </a:r>
            <a:r>
              <a:rPr lang="ru-RU" sz="1800" dirty="0" smtClean="0">
                <a:latin typeface="Times New Roman" panose="02020603050405020304" pitchFamily="18" charset="0"/>
              </a:rPr>
              <a:t>4. Способ </a:t>
            </a:r>
            <a:r>
              <a:rPr lang="ru-RU" sz="1800" dirty="0">
                <a:latin typeface="Times New Roman" panose="02020603050405020304" pitchFamily="18" charset="0"/>
              </a:rPr>
              <a:t>изготовления резистивного материала из упорядочивающегося сплава на основе </a:t>
            </a:r>
            <a:r>
              <a:rPr lang="ru-RU" sz="1800" dirty="0" err="1">
                <a:latin typeface="Times New Roman" panose="02020603050405020304" pitchFamily="18" charset="0"/>
              </a:rPr>
              <a:t>Cu-Pd</a:t>
            </a:r>
            <a:r>
              <a:rPr lang="ru-RU" sz="1800" dirty="0">
                <a:latin typeface="Times New Roman" panose="02020603050405020304" pitchFamily="18" charset="0"/>
              </a:rPr>
              <a:t>. Волков А. Ю., Антонова О. В., Новикова О.С., Костина А. Е.</a:t>
            </a:r>
          </a:p>
          <a:p>
            <a:pPr algn="just">
              <a:defRPr/>
            </a:pPr>
            <a:endParaRPr lang="ru-RU" sz="2000" kern="12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2000" kern="120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kern="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ru-RU" sz="2000" kern="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000" kern="0" dirty="0" smtClean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000" kern="0" dirty="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4"/>
            <a:ext cx="7772400" cy="64770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Times New Roman" panose="02020603050405020304" pitchFamily="18" charset="0"/>
              </a:rPr>
              <a:t>Аспирант 3 года обучения Костина Алина Евгеньевна</a:t>
            </a:r>
            <a:br>
              <a:rPr lang="ru-RU" sz="1800" b="1" dirty="0" smtClean="0">
                <a:latin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</a:rPr>
              <a:t>лаборатория прочности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67544" y="620936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Таблица </a:t>
            </a: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показателей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669" name="Group 4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94072"/>
              </p:ext>
            </p:extLst>
          </p:nvPr>
        </p:nvGraphicFramePr>
        <p:xfrm>
          <a:off x="395536" y="1060888"/>
          <a:ext cx="8424936" cy="5680480"/>
        </p:xfrm>
        <a:graphic>
          <a:graphicData uri="http://schemas.openxmlformats.org/drawingml/2006/table">
            <a:tbl>
              <a:tblPr/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7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5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(вышедшие из печати)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изданиях ВАК (принятые в печать)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3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программах для ЭВМ, зарегистрированных в установленном порядке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соавторство в монографии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других изданиях (не тезисы)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международной конференции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40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тезисы доклада на российской конференции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 устным докладом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конференции со стендовым докладом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«отлично»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«хорошо»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23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сданный на «удовлетворительно» кандидатский экзамен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исполнителя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грантах в качестве: руководителя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7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баллов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3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-612576" y="1267162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	Состав исследованных сплавов </a:t>
            </a:r>
            <a:r>
              <a:rPr lang="en-US" sz="2400" dirty="0">
                <a:latin typeface="Times New Roman" panose="02020603050405020304" pitchFamily="18" charset="0"/>
              </a:rPr>
              <a:t>Cu-Pd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857250"/>
            <a:ext cx="640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Результаты работы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B7F0-EF26-4D73-9CDB-3DB6A0C8C2E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20702"/>
              </p:ext>
            </p:extLst>
          </p:nvPr>
        </p:nvGraphicFramePr>
        <p:xfrm>
          <a:off x="611759" y="1847847"/>
          <a:ext cx="4320281" cy="4148369"/>
        </p:xfrm>
        <a:graphic>
          <a:graphicData uri="http://schemas.openxmlformats.org/drawingml/2006/table">
            <a:tbl>
              <a:tblPr/>
              <a:tblGrid>
                <a:gridCol w="1201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2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48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сплава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масс.%  палладия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ат.%  палладия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,6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91488" marR="91488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4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562325"/>
            <a:ext cx="4080644" cy="32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508625" y="1808163"/>
            <a:ext cx="34401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+mn-lt"/>
              </a:rPr>
              <a:t>Участок фазовой диаграммы </a:t>
            </a:r>
            <a:r>
              <a:rPr lang="ru-RU" sz="1800" kern="0" dirty="0" err="1" smtClean="0">
                <a:solidFill>
                  <a:schemeClr val="tx1"/>
                </a:solidFill>
                <a:latin typeface="+mn-lt"/>
              </a:rPr>
              <a:t>Cu</a:t>
            </a:r>
            <a:r>
              <a:rPr lang="ru-RU" sz="1800" kern="0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ru-RU" sz="1800" kern="0" dirty="0" err="1" smtClean="0">
                <a:solidFill>
                  <a:schemeClr val="tx1"/>
                </a:solidFill>
                <a:latin typeface="+mn-lt"/>
              </a:rPr>
              <a:t>Pd</a:t>
            </a:r>
            <a:endParaRPr lang="ru-RU" sz="1800" kern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7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0" y="1889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>
                <a:latin typeface="Times New Roman" pitchFamily="18" charset="0"/>
              </a:rPr>
              <a:t>Аспирант </a:t>
            </a:r>
            <a:r>
              <a:rPr lang="ru-RU" sz="1800" b="1" dirty="0" smtClean="0">
                <a:latin typeface="Times New Roman" pitchFamily="18" charset="0"/>
              </a:rPr>
              <a:t>3 </a:t>
            </a:r>
            <a:r>
              <a:rPr lang="ru-RU" sz="1800" b="1" dirty="0">
                <a:latin typeface="Times New Roman" pitchFamily="18" charset="0"/>
              </a:rPr>
              <a:t>года обучения Костина Алина Евгеньевна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лаборатория прочности</a:t>
            </a:r>
            <a:endParaRPr lang="ru-RU" sz="1800" b="1" kern="0" dirty="0" smtClean="0">
              <a:latin typeface="Times New Roman" panose="02020603050405020304" pitchFamily="18" charset="0"/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539750" y="942980"/>
            <a:ext cx="813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</a:rPr>
              <a:t>Рентгеноструктурный анализ образцов сплавов </a:t>
            </a:r>
            <a:r>
              <a:rPr lang="ru-RU" sz="2400" dirty="0" err="1">
                <a:latin typeface="Times New Roman" panose="02020603050405020304" pitchFamily="18" charset="0"/>
              </a:rPr>
              <a:t>Cu</a:t>
            </a:r>
            <a:r>
              <a:rPr lang="ru-RU" sz="2400" dirty="0">
                <a:latin typeface="Times New Roman" panose="02020603050405020304" pitchFamily="18" charset="0"/>
              </a:rPr>
              <a:t>–Pd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2166B7F0-EF26-4D73-9CDB-3DB6A0C8C2E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70892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2551467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26236"/>
              </p:ext>
            </p:extLst>
          </p:nvPr>
        </p:nvGraphicFramePr>
        <p:xfrm>
          <a:off x="719138" y="1489075"/>
          <a:ext cx="5365750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Graph" r:id="rId3" imgW="4776978" imgH="4094988" progId="Origin50.Graph">
                  <p:embed/>
                </p:oleObj>
              </mc:Choice>
              <mc:Fallback>
                <p:oleObj name="Graph" r:id="rId3" imgW="4776978" imgH="4094988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86" t="25670" r="5124" b="6769"/>
                      <a:stretch>
                        <a:fillRect/>
                      </a:stretch>
                    </p:blipFill>
                    <p:spPr bwMode="auto">
                      <a:xfrm>
                        <a:off x="719138" y="1489075"/>
                        <a:ext cx="5365750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2439429" y="6174932"/>
            <a:ext cx="692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Образцы находились в закаленном состоянии. 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5652120" y="2034413"/>
            <a:ext cx="33575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err="1"/>
              <a:t>Дифрактограммы</a:t>
            </a:r>
            <a:r>
              <a:rPr lang="ru-RU" altLang="ru-RU" dirty="0"/>
              <a:t> образцов с содержанием палладия от 0,8 до 9,5 масс.%. </a:t>
            </a:r>
          </a:p>
          <a:p>
            <a:pPr eaLnBrk="1" hangingPunct="1"/>
            <a:r>
              <a:rPr lang="ru-RU" altLang="ru-RU" dirty="0"/>
              <a:t>На всех </a:t>
            </a:r>
            <a:r>
              <a:rPr lang="ru-RU" altLang="ru-RU" dirty="0" err="1"/>
              <a:t>дифрактограммах</a:t>
            </a:r>
            <a:r>
              <a:rPr lang="ru-RU" altLang="ru-RU" dirty="0"/>
              <a:t> присутствуют линии только ГЦК-фазы.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095394"/>
            <a:ext cx="93610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005064"/>
            <a:ext cx="12961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Cu-5</a:t>
            </a:r>
            <a:r>
              <a:rPr lang="ru-RU" sz="2000" dirty="0" smtClean="0"/>
              <a:t>,9</a:t>
            </a:r>
            <a:r>
              <a:rPr lang="en-US" sz="2000" dirty="0" smtClean="0"/>
              <a:t>Pd</a:t>
            </a:r>
          </a:p>
          <a:p>
            <a:r>
              <a:rPr lang="en-US" sz="2000" dirty="0" smtClean="0"/>
              <a:t>Cu-4</a:t>
            </a:r>
            <a:r>
              <a:rPr lang="ru-RU" sz="2000" dirty="0" smtClean="0"/>
              <a:t>,</a:t>
            </a:r>
            <a:r>
              <a:rPr lang="en-US" sz="2000" dirty="0" smtClean="0"/>
              <a:t>6Pd</a:t>
            </a:r>
            <a:endParaRPr lang="en-US" sz="2000" dirty="0"/>
          </a:p>
          <a:p>
            <a:r>
              <a:rPr lang="en-US" sz="2000" dirty="0" smtClean="0"/>
              <a:t>Cu-1</a:t>
            </a:r>
            <a:r>
              <a:rPr lang="ru-RU" sz="2000" dirty="0" smtClean="0"/>
              <a:t>,</a:t>
            </a:r>
            <a:r>
              <a:rPr lang="en-US" sz="2000" dirty="0" smtClean="0"/>
              <a:t>4Pd</a:t>
            </a:r>
            <a:endParaRPr lang="en-US" sz="2000" dirty="0"/>
          </a:p>
          <a:p>
            <a:r>
              <a:rPr lang="en-US" sz="2000" dirty="0" smtClean="0"/>
              <a:t>Cu-0</a:t>
            </a:r>
            <a:r>
              <a:rPr lang="ru-RU" sz="2000" dirty="0" smtClean="0"/>
              <a:t>,</a:t>
            </a:r>
            <a:r>
              <a:rPr lang="en-US" sz="2000" dirty="0" smtClean="0"/>
              <a:t>5Pd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3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1645</Words>
  <Application>Microsoft Office PowerPoint</Application>
  <PresentationFormat>Экран (4:3)</PresentationFormat>
  <Paragraphs>245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Graph</vt:lpstr>
      <vt:lpstr>Unicode Origin Graph</vt:lpstr>
      <vt:lpstr>Аспирант 3 года обучения Костина Алина Евгеньевна лаборатория прочности</vt:lpstr>
      <vt:lpstr>Аспирант 3 года обучения Костина Алина Евгеньевна лаборатория прочности</vt:lpstr>
      <vt:lpstr>Аспирант 3 года обучения Костина Алина Евгеньевна лаборатория прочности</vt:lpstr>
      <vt:lpstr>Аспирант 3 года обучения Костина Алина Евгеньевна лаборатория прочности</vt:lpstr>
      <vt:lpstr>Презентация PowerPoint</vt:lpstr>
      <vt:lpstr>Аспирант 3 года обучения Костина Алина Евгеньевна лаборатория прочности</vt:lpstr>
      <vt:lpstr>Аспирант 3 года обучения Костина Алина Евгеньевна лаборатория прочности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ИФМ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Аспирант 1 года обучения Ежов И.В.</dc:title>
  <dc:creator>Ежов И.В.</dc:creator>
  <cp:lastModifiedBy>Алина</cp:lastModifiedBy>
  <cp:revision>189</cp:revision>
  <dcterms:created xsi:type="dcterms:W3CDTF">2012-04-17T05:54:14Z</dcterms:created>
  <dcterms:modified xsi:type="dcterms:W3CDTF">2022-05-30T10:01:55Z</dcterms:modified>
</cp:coreProperties>
</file>