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2" r:id="rId2"/>
    <p:sldId id="266" r:id="rId3"/>
    <p:sldId id="302" r:id="rId4"/>
    <p:sldId id="309" r:id="rId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" initials="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B545"/>
    <a:srgbClr val="0070C0"/>
    <a:srgbClr val="8BC167"/>
    <a:srgbClr val="009900"/>
    <a:srgbClr val="00B400"/>
    <a:srgbClr val="C1F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55" autoAdjust="0"/>
    <p:restoredTop sz="83271" autoAdjust="0"/>
  </p:normalViewPr>
  <p:slideViewPr>
    <p:cSldViewPr snapToGrid="0">
      <p:cViewPr varScale="1">
        <p:scale>
          <a:sx n="96" d="100"/>
          <a:sy n="96" d="100"/>
        </p:scale>
        <p:origin x="804" y="84"/>
      </p:cViewPr>
      <p:guideLst>
        <p:guide orient="horz" pos="2160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EFFB6-688B-42D9-A954-A37DD8A7291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B402C-41A9-405C-AA11-C547E63EC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168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DACDB-06B2-4B59-9143-6FBA47FF790C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94D71-41F8-46AB-9A7F-E3271830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090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94D71-41F8-46AB-9A7F-E3271830296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749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94D71-41F8-46AB-9A7F-E3271830296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406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94D71-41F8-46AB-9A7F-E3271830296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419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94D71-41F8-46AB-9A7F-E3271830296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829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D59D2B-0657-44BF-929F-E48A28809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0AD930-D90C-49D4-A169-8211E7AB3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68EF93-7C86-4BB0-BE96-5141F80C8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C2E25-66D5-45FB-B90C-E755D912DD76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177802-BAC4-4C95-B4CF-904A62B16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09710F-8870-4C11-91D3-60B040BBF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70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A3619-3F4B-4888-BCBA-8C79DFC15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414422D-4392-4029-BEC9-2E7F7829F7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1AD710-D445-4DC9-9315-63C45A55A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37CC6-0AE3-40AD-ABCF-6E9908B3690A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D38A6B-FFD1-4503-8ABC-868B5986B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75BFA4-D5A8-416D-A34D-5045F1251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021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A41A318-DD90-4814-B42A-2B9B2EF06F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6918A1-E685-4145-B808-E7BBAA390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452CFA-A845-43BC-8634-0F468B00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AA94C-0E72-4284-97D6-52389F69EA88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6071B8-371C-4D70-B3D0-2877D5C40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FE1FBD-87FE-478B-90DE-C9B3A2E05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85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1D3C7A-251C-4EE3-8908-3E8CEE0B6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6BBC0A-23AA-47EB-A68D-4EB0AE5A5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ED2709-9050-425C-80C5-85C9DF14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B8C2-5B8B-491D-857C-FD251781193D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68727D-7635-4121-A110-15647FEEA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102EE6-9976-408C-B5A3-81AF89B3C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ABC0C-E3E6-4BA7-9880-63E1002F1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C8370EC-8D62-43F8-B93F-2DA4EDD24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3AA0BE-FDE0-43E1-82A0-05381D59C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E2B8-A28A-4751-AFAE-38FB04D24D63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C14D8F-AD16-47CB-9A79-498B9228A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DB6172-EA24-4A1B-B23B-D04565151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97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B0B756-31AA-439E-A363-B68BB0C01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F743AB-8CC7-4D5A-AD17-F9160EDCE0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593C941-D3C6-4C26-90B5-55C4C49FC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1D711E-96E3-42DE-85E5-56893F58A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FDE5-283A-4B71-8D73-1532B99A947C}" type="datetime1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CC6961-295F-4509-B380-83C13BCFD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D4DBAF-8B7D-4973-91F6-9A01CCFC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58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D47AD3-D4F7-449A-8204-4320E6FAB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E51F00-A2E3-4CDD-9674-520AC58AD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BD3387-DCB6-43A1-9BA2-685A6DAA4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B6DC806-97CE-4300-A9F7-312BB6694C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1D9B3F7-F57E-468F-8959-7E604B073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4673D78-3A8F-4DDA-BBA3-E93F153D0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777B-DA2A-43A6-971E-A2A06F13C0DB}" type="datetime1">
              <a:rPr lang="ru-RU" smtClean="0"/>
              <a:t>09.10.2025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2901FF2-6B3C-4C15-974A-457673A5D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90FA9B1-0DFD-4BBE-BAE5-1AFBC261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38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6F5B2B-0F15-4DD7-8914-A5E824FAD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015D30B-A1A3-49CD-9B75-4DAFB0992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E646-18D0-4C12-AB51-457F4E0F47A0}" type="datetime1">
              <a:rPr lang="ru-RU" smtClean="0"/>
              <a:t>09.10.2025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3B33DD2-D164-4E32-B3F3-536D33AF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99ACA1C-6AEC-4C14-BBA1-57659FAD8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72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056347-B05D-45C0-9CC0-5658B097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D6151-6609-4A61-A566-21D5505F8D1E}" type="datetime1">
              <a:rPr lang="ru-RU" smtClean="0"/>
              <a:t>09.10.2025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DCF97C3-352D-4E3E-9C2A-C7849EFA8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31C4C87-D9A2-478A-B71E-42985D749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78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2DA7CD-C2D6-40F5-8A5A-A3E68360D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2E42B8-862A-43F0-8D94-3B3DD88FF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7E04AA-DC74-4E34-A851-85E6F0701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1199E2-B45E-40F8-AC54-A4814D89F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9C65-7F74-4EE8-9A07-E3E0052080DF}" type="datetime1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566DDC-9019-43A2-AE4B-9E1D044E7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59AA11-7FC5-481E-9530-B9597A17C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32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FF975B-6DCB-44FD-B7D5-894203F1F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A2216AA-1010-4763-BB90-5D76A1EAC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E4BE54-19C4-4849-B6B6-AF8A295CD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FBF052-5446-4BE8-BAD4-B7C6615C0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DFA2-5D6C-4445-A2A5-793C90F17AB9}" type="datetime1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687181-A76E-4625-A233-1DD8C4D9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E2417A6-A577-4BD0-A4F0-0ECBA9B94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428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BFD6C1-13C6-4508-A9C0-3D1517215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032EDC-E5CC-4C54-8595-5D1756FBF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8BECA8-8B29-433C-AE43-49074EBDDC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5873F-C1BC-4139-B205-345DB282DFA3}" type="datetime1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EAAD46-9A0C-4D39-A2BD-676EB16A9B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9B2D2D-CA18-4606-9B4C-5DB5874DE3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98C9D-CCD9-4053-9B27-D3E46214D1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041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2">
            <a:extLst>
              <a:ext uri="{FF2B5EF4-FFF2-40B4-BE49-F238E27FC236}">
                <a16:creationId xmlns:a16="http://schemas.microsoft.com/office/drawing/2014/main" id="{12139053-4200-43AB-8DA6-F9AC0AF5B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753" y="656501"/>
            <a:ext cx="10848432" cy="1012638"/>
          </a:xfrm>
        </p:spPr>
        <p:txBody>
          <a:bodyPr>
            <a:noAutofit/>
          </a:bodyPr>
          <a:lstStyle/>
          <a:p>
            <a:pPr marL="628650" indent="-6286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200" b="1" dirty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Научный руководитель </a:t>
            </a:r>
            <a:r>
              <a:rPr lang="ru-RU" alt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к.ф.-м.н. Кузнецова Татьяна Владимировна</a:t>
            </a:r>
          </a:p>
          <a:p>
            <a:pPr marL="628650" indent="-628650" algn="just">
              <a:lnSpc>
                <a:spcPct val="100000"/>
              </a:lnSpc>
              <a:buNone/>
              <a:tabLst>
                <a:tab pos="1616075" algn="l"/>
              </a:tabLst>
            </a:pPr>
            <a:r>
              <a:rPr lang="ru-RU" sz="2200" b="1" dirty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Специальность</a:t>
            </a:r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1.3.8 – Физика конденсированного состояния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0638C8C2-3503-4EBB-B44A-55D821A123FE}"/>
              </a:ext>
            </a:extLst>
          </p:cNvPr>
          <p:cNvSpPr txBox="1">
            <a:spLocks/>
          </p:cNvSpPr>
          <p:nvPr/>
        </p:nvSpPr>
        <p:spPr>
          <a:xfrm>
            <a:off x="838200" y="15645"/>
            <a:ext cx="10515600" cy="456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Маслова Серафима Андреевна, </a:t>
            </a:r>
            <a:r>
              <a:rPr lang="ru-RU" alt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3 год обучения </a:t>
            </a: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B7B6DFB0-1DB6-499C-BE3D-04111E138EDC}"/>
              </a:ext>
            </a:extLst>
          </p:cNvPr>
          <p:cNvCxnSpPr>
            <a:cxnSpLocks/>
          </p:cNvCxnSpPr>
          <p:nvPr/>
        </p:nvCxnSpPr>
        <p:spPr>
          <a:xfrm>
            <a:off x="838200" y="484244"/>
            <a:ext cx="10515600" cy="0"/>
          </a:xfrm>
          <a:prstGeom prst="line">
            <a:avLst/>
          </a:prstGeom>
          <a:ln w="28575">
            <a:solidFill>
              <a:srgbClr val="0099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Номер слайда 11">
            <a:extLst>
              <a:ext uri="{FF2B5EF4-FFF2-40B4-BE49-F238E27FC236}">
                <a16:creationId xmlns:a16="http://schemas.microsoft.com/office/drawing/2014/main" id="{833E26DC-884B-4F15-8A55-1EF0069A8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3440" y="6264565"/>
            <a:ext cx="548640" cy="456910"/>
          </a:xfrm>
        </p:spPr>
        <p:txBody>
          <a:bodyPr/>
          <a:lstStyle/>
          <a:p>
            <a:fld id="{72198C9D-CCD9-4053-9B27-D3E46214D127}" type="slidenum">
              <a:rPr lang="ru-RU" sz="1800" b="1" smtClean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fld>
            <a:endParaRPr lang="ru-RU" sz="1800" b="1" dirty="0">
              <a:solidFill>
                <a:srgbClr val="0099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72D6611B-52BD-43F5-BD6C-2A2673026297}"/>
              </a:ext>
            </a:extLst>
          </p:cNvPr>
          <p:cNvGrpSpPr/>
          <p:nvPr/>
        </p:nvGrpSpPr>
        <p:grpSpPr>
          <a:xfrm>
            <a:off x="824753" y="1627063"/>
            <a:ext cx="10776712" cy="1671111"/>
            <a:chOff x="720528" y="2524459"/>
            <a:chExt cx="10776712" cy="1671111"/>
          </a:xfrm>
        </p:grpSpPr>
        <p:sp>
          <p:nvSpPr>
            <p:cNvPr id="19" name="Rectangle 4">
              <a:extLst>
                <a:ext uri="{FF2B5EF4-FFF2-40B4-BE49-F238E27FC236}">
                  <a16:creationId xmlns:a16="http://schemas.microsoft.com/office/drawing/2014/main" id="{251FCC74-71DF-477A-8D2B-1B773DB50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528" y="2524459"/>
              <a:ext cx="625736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ru-RU" altLang="ru-RU" sz="2200" b="1" dirty="0">
                  <a:solidFill>
                    <a:srgbClr val="0099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Экзамены</a:t>
              </a:r>
            </a:p>
          </p:txBody>
        </p:sp>
        <p:sp>
          <p:nvSpPr>
            <p:cNvPr id="20" name="Rectangle 7">
              <a:extLst>
                <a:ext uri="{FF2B5EF4-FFF2-40B4-BE49-F238E27FC236}">
                  <a16:creationId xmlns:a16="http://schemas.microsoft.com/office/drawing/2014/main" id="{F3FDF99B-7C16-4966-93BB-BD68F03E7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528" y="2971613"/>
              <a:ext cx="10776712" cy="1223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</a:pPr>
              <a:r>
                <a:rPr lang="ru-RU" altLang="ru-RU" sz="2000" dirty="0">
                  <a:latin typeface="Segoe UI" panose="020B0502040204020203" pitchFamily="34" charset="0"/>
                  <a:cs typeface="Segoe UI" panose="020B0502040204020203" pitchFamily="34" charset="0"/>
                </a:rPr>
                <a:t>Иностранный язык 		«</a:t>
              </a:r>
              <a:r>
                <a:rPr lang="ru-RU" altLang="ru-RU" sz="2000" i="1" dirty="0">
                  <a:solidFill>
                    <a:srgbClr val="C00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Отлично</a:t>
              </a:r>
              <a:r>
                <a:rPr lang="ru-RU" altLang="ru-RU" sz="2000" dirty="0">
                  <a:latin typeface="Segoe UI" panose="020B0502040204020203" pitchFamily="34" charset="0"/>
                  <a:cs typeface="Segoe UI" panose="020B0502040204020203" pitchFamily="34" charset="0"/>
                </a:rPr>
                <a:t>» </a:t>
              </a:r>
            </a:p>
            <a:p>
              <a:pPr>
                <a:spcBef>
                  <a:spcPts val="0"/>
                </a:spcBef>
                <a:buNone/>
              </a:pPr>
              <a:r>
                <a:rPr lang="ru-RU" altLang="ru-RU" sz="2000" dirty="0">
                  <a:latin typeface="Segoe UI" panose="020B0502040204020203" pitchFamily="34" charset="0"/>
                  <a:cs typeface="Segoe UI" panose="020B0502040204020203" pitchFamily="34" charset="0"/>
                </a:rPr>
                <a:t>Педагогика 			«</a:t>
              </a:r>
              <a:r>
                <a:rPr lang="ru-RU" altLang="ru-RU" sz="2000" i="1" dirty="0">
                  <a:solidFill>
                    <a:srgbClr val="C00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Зачтено</a:t>
              </a:r>
              <a:r>
                <a:rPr lang="ru-RU" altLang="ru-RU" sz="2000" dirty="0">
                  <a:latin typeface="Segoe UI" panose="020B0502040204020203" pitchFamily="34" charset="0"/>
                  <a:cs typeface="Segoe UI" panose="020B0502040204020203" pitchFamily="34" charset="0"/>
                </a:rPr>
                <a:t>» </a:t>
              </a:r>
            </a:p>
            <a:p>
              <a:pPr>
                <a:spcBef>
                  <a:spcPts val="0"/>
                </a:spcBef>
                <a:buNone/>
              </a:pPr>
              <a:r>
                <a:rPr lang="ru-RU" altLang="ru-RU" sz="2000" dirty="0">
                  <a:latin typeface="Segoe UI" panose="020B0502040204020203" pitchFamily="34" charset="0"/>
                  <a:cs typeface="Segoe UI" panose="020B0502040204020203" pitchFamily="34" charset="0"/>
                </a:rPr>
                <a:t>История и философия науки	«</a:t>
              </a:r>
              <a:r>
                <a:rPr lang="ru-RU" altLang="ru-RU" sz="2000" i="1" dirty="0">
                  <a:solidFill>
                    <a:srgbClr val="C00000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Хорошо</a:t>
              </a:r>
              <a:r>
                <a:rPr lang="ru-RU" altLang="ru-RU" sz="2000" dirty="0">
                  <a:latin typeface="Segoe UI" panose="020B0502040204020203" pitchFamily="34" charset="0"/>
                  <a:cs typeface="Segoe UI" panose="020B0502040204020203" pitchFamily="34" charset="0"/>
                </a:rPr>
                <a:t>» </a:t>
              </a:r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0EA6BB3F-2B50-44AE-8833-269122A0A989}"/>
              </a:ext>
            </a:extLst>
          </p:cNvPr>
          <p:cNvGrpSpPr/>
          <p:nvPr/>
        </p:nvGrpSpPr>
        <p:grpSpPr>
          <a:xfrm>
            <a:off x="753033" y="5298204"/>
            <a:ext cx="10920152" cy="1559796"/>
            <a:chOff x="577088" y="4077436"/>
            <a:chExt cx="10920152" cy="1559796"/>
          </a:xfrm>
        </p:grpSpPr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id="{C1B53F7E-FB2A-47EB-B5B9-9A2DECB4B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088" y="4077436"/>
              <a:ext cx="640080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endParaRPr lang="ru-RU" altLang="ru-RU" sz="2200" b="1" dirty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7">
              <a:extLst>
                <a:ext uri="{FF2B5EF4-FFF2-40B4-BE49-F238E27FC236}">
                  <a16:creationId xmlns:a16="http://schemas.microsoft.com/office/drawing/2014/main" id="{83AB837F-F883-4543-A34B-6D2622D59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088" y="4413275"/>
              <a:ext cx="10920152" cy="1223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ts val="0"/>
                </a:spcBef>
                <a:buNone/>
              </a:pPr>
              <a:endParaRPr lang="ru-RU" altLang="ru-RU" sz="20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7" name="Объект 2">
            <a:extLst>
              <a:ext uri="{FF2B5EF4-FFF2-40B4-BE49-F238E27FC236}">
                <a16:creationId xmlns:a16="http://schemas.microsoft.com/office/drawing/2014/main" id="{F789A91F-3623-484C-B03B-568A2A05BFB5}"/>
              </a:ext>
            </a:extLst>
          </p:cNvPr>
          <p:cNvSpPr txBox="1">
            <a:spLocks/>
          </p:cNvSpPr>
          <p:nvPr/>
        </p:nvSpPr>
        <p:spPr>
          <a:xfrm>
            <a:off x="671784" y="3463872"/>
            <a:ext cx="10848432" cy="27705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8650" indent="-62865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altLang="ru-RU" sz="2000" b="1" dirty="0" smtClean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Тема исследования – </a:t>
            </a:r>
            <a:r>
              <a:rPr lang="ru-RU" altLang="ru-RU" sz="2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Влияние формирования и разрушения коллоидных центров на электронную структуру и свойства ионных кристаллов галогенидов при термохимической обработке и радиационном воздействии высокоэнергетических пучков. </a:t>
            </a:r>
          </a:p>
        </p:txBody>
      </p:sp>
    </p:spTree>
    <p:extLst>
      <p:ext uri="{BB962C8B-B14F-4D97-AF65-F5344CB8AC3E}">
        <p14:creationId xmlns:p14="http://schemas.microsoft.com/office/powerpoint/2010/main" val="51297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F488F1E1-BA86-4F79-A085-97FB593DAF6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6436" y="782232"/>
            <a:ext cx="11259127" cy="5504149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  <a:defRPr/>
            </a:pP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L.Yu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Egorova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Yu.V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Khlebnikova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Yu.V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Korkh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S.A. Maslova, V.P.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Pilyugin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T.V.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Kuznetsova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Raman spectroscopic evaluation of structural-phase state of titanium and zirconium pseudo-single crystals deformed in Bridgman anvils // 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Materials Characterization. – 2024. – 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Т. 211. – С. 113876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DOI: </a:t>
            </a:r>
            <a:r>
              <a:rPr lang="en-US" sz="15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10.1016/j.matchar.2024.113876 </a:t>
            </a:r>
            <a:r>
              <a:rPr lang="en-US" sz="1500" dirty="0"/>
              <a:t>[</a:t>
            </a:r>
            <a:r>
              <a:rPr lang="ru-RU" sz="1500" b="1" dirty="0"/>
              <a:t>УБС </a:t>
            </a:r>
            <a:r>
              <a:rPr lang="en-US" sz="1500" b="1" dirty="0"/>
              <a:t>1</a:t>
            </a:r>
            <a:r>
              <a:rPr lang="en-US" sz="1500" dirty="0"/>
              <a:t>; Q1]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  <a:defRPr/>
            </a:pP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T.R.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Suaridze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Yu.V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Khlebnikova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L.Yu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Egorova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S.A. Maslova, T.V. Kuznetsova,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Yu.V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Korkh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b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D.N.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Abdullina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en-US" sz="1500" i="1" dirty="0">
                <a:latin typeface="Segoe UI" panose="020B0502040204020203" pitchFamily="34" charset="0"/>
                <a:cs typeface="Segoe UI" panose="020B0502040204020203" pitchFamily="34" charset="0"/>
              </a:rPr>
              <a:t>Analysis of the oxidation process in textured Cu-Ni-Me (Me =Ta, W) substrates by EDS and Raman methods</a:t>
            </a:r>
            <a:r>
              <a:rPr lang="ru-RU" sz="15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1500" i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отправлено в </a:t>
            </a:r>
            <a:r>
              <a:rPr lang="en-US" sz="1500" dirty="0"/>
              <a:t>Journal of Materials Engineering and Performance</a:t>
            </a:r>
            <a:r>
              <a:rPr lang="ru-RU" sz="1500" dirty="0"/>
              <a:t> </a:t>
            </a:r>
            <a:r>
              <a:rPr lang="en-US" sz="1500" dirty="0"/>
              <a:t>[</a:t>
            </a:r>
            <a:r>
              <a:rPr lang="ru-RU" sz="1500" b="1" dirty="0"/>
              <a:t>УБС 2</a:t>
            </a:r>
            <a:r>
              <a:rPr lang="en-US" sz="1500" dirty="0"/>
              <a:t>; Q3]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ru-RU" sz="15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500" dirty="0"/>
              <a:t>			    </a:t>
            </a:r>
            <a:r>
              <a:rPr lang="ru-RU" sz="1500" dirty="0"/>
              <a:t>	</a:t>
            </a:r>
            <a:r>
              <a:rPr lang="en-US" sz="1500" dirty="0"/>
              <a:t>  </a:t>
            </a:r>
            <a:r>
              <a:rPr lang="ru-RU" altLang="ru-RU" sz="1600" b="1" dirty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Статьи готовятся к публикации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  <a:defRPr/>
            </a:pP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E.V.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Mostovshchikova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S.V.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Naumov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A.S.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Shkvarin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A.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Stepanov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D.A.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Shishkin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S.A. Maslova,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R.G.Chumakov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T.V. Kuznetsova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Effect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oxygen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deficiency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magnetic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charge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</a:t>
            </a:r>
            <a:r>
              <a:rPr lang="ru-RU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Pr</a:t>
            </a:r>
            <a:r>
              <a:rPr lang="en-US" sz="1500" i="1" baseline="-25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CoMnO</a:t>
            </a:r>
            <a:r>
              <a:rPr lang="en-US" sz="1500" i="1" baseline="-25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6-</a:t>
            </a:r>
            <a:r>
              <a:rPr lang="ru-RU" sz="1500" i="1" baseline="-25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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 (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готовится к отправке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)</a:t>
            </a:r>
            <a:endParaRPr lang="en-US" sz="1500" i="1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  <a:defRPr/>
            </a:pP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Kuznetsova T.V.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Maslova S.A., Zhukov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Yu.M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Lukoyanov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A.V.,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Petukhov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A.E.,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Angervaks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A.E.,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Sarychev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M.N., Ivanov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V.Yu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Ryskin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A.I., Yarmoshenko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Yu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M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latin typeface="Segoe UI" panose="020B0502040204020203" pitchFamily="34" charset="0"/>
                <a:cs typeface="Segoe UI" panose="020B0502040204020203" pitchFamily="34" charset="0"/>
              </a:rPr>
              <a:t>The electronic structure of the irradiated and additively colored CaF</a:t>
            </a:r>
            <a:r>
              <a:rPr lang="en-US" sz="1500" i="1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500" i="1" dirty="0">
                <a:latin typeface="Segoe UI" panose="020B0502040204020203" pitchFamily="34" charset="0"/>
                <a:cs typeface="Segoe UI" panose="020B0502040204020203" pitchFamily="34" charset="0"/>
              </a:rPr>
              <a:t> single crystal by means X-ray emission and photoemission spectroscopy 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en-US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invited paper 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in</a:t>
            </a:r>
            <a:r>
              <a:rPr lang="en-US" sz="15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Materials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submission by August)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  <a:defRPr/>
            </a:pP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S. Maslova, B.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Gizhevskii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M.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Sarychev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V. Ivanov, R.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Chumakov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, Yu. Yarmoshenko, T. Kuznetsova </a:t>
            </a:r>
            <a:r>
              <a:rPr lang="en-US" sz="1500" i="1" dirty="0">
                <a:latin typeface="Segoe UI" panose="020B0502040204020203" pitchFamily="34" charset="0"/>
                <a:cs typeface="Segoe UI" panose="020B0502040204020203" pitchFamily="34" charset="0"/>
              </a:rPr>
              <a:t>Influence of electron irradiation on electronic structure of copper oxides by XPS and Raman spectroscopy 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(Radiation Physics and Chemistry)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 startAt="3"/>
              <a:defRPr/>
            </a:pP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Maslova S.A.,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Angervaks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A.E.,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Zelenovsky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P.S.,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Chezganov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D.S.,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Ryskin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A.I.,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Shur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V.Ya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., Kuznetsova T.V. </a:t>
            </a:r>
            <a:r>
              <a:rPr lang="en-US" sz="1500" i="1" dirty="0">
                <a:latin typeface="Segoe UI" panose="020B0502040204020203" pitchFamily="34" charset="0"/>
                <a:cs typeface="Segoe UI" panose="020B0502040204020203" pitchFamily="34" charset="0"/>
              </a:rPr>
              <a:t>Raman spectroscopy of CaF</a:t>
            </a:r>
            <a:r>
              <a:rPr lang="en-US" sz="1500" i="1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500" i="1" dirty="0">
                <a:latin typeface="Segoe UI" panose="020B0502040204020203" pitchFamily="34" charset="0"/>
                <a:cs typeface="Segoe UI" panose="020B0502040204020203" pitchFamily="34" charset="0"/>
              </a:rPr>
              <a:t> single crystals before and after additive coloring 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J.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Raman Spectroscopy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en-US" sz="15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 startAt="3"/>
              <a:defRPr/>
            </a:pP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L.Yu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Egorova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S.A. Maslova,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Yu.V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Khlebnikova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Yu.V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Korkh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V.P.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Pilyugin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T.V.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Kuznetsova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Raman spectroscopic evaluation of structural-phase state of hafnium pseudo-single crystals deformed in Bridgman anvils (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Materials Characterization)</a:t>
            </a:r>
            <a:endParaRPr lang="en-US" sz="1500" i="1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 startAt="3"/>
              <a:defRPr/>
            </a:pP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Maslova S.A.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Yu.V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Korkh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Lobanov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A.D.,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Shishkin</a:t>
            </a:r>
            <a:r>
              <a:rPr lang="en-US" sz="15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D.A., </a:t>
            </a:r>
            <a:r>
              <a:rPr lang="en-US" sz="15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Cherkaso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va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N.A.,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Zhivulin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V.E.,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Gudkova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S.A.,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Vinnik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D.A.,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Patrakov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E.I.,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Sarychev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 M.N., Ivanov </a:t>
            </a:r>
            <a:r>
              <a:rPr lang="en-US" sz="1500" dirty="0" err="1">
                <a:latin typeface="Segoe UI" panose="020B0502040204020203" pitchFamily="34" charset="0"/>
                <a:cs typeface="Segoe UI" panose="020B0502040204020203" pitchFamily="34" charset="0"/>
              </a:rPr>
              <a:t>V.Yu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. and  Kuznetsova T.V. Effect of accelerated electron irradiation on electronic and magnetic properties of barium hexaferrites</a:t>
            </a:r>
            <a:r>
              <a:rPr lang="ru-RU" sz="1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BaFe</a:t>
            </a:r>
            <a:r>
              <a:rPr lang="en-US" sz="15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10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Mn</a:t>
            </a:r>
            <a:r>
              <a:rPr lang="en-US" sz="15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O</a:t>
            </a:r>
            <a:r>
              <a:rPr lang="en-US" sz="15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19</a:t>
            </a:r>
            <a:r>
              <a:rPr lang="en-US" sz="1500" dirty="0">
                <a:latin typeface="Segoe UI" panose="020B0502040204020203" pitchFamily="34" charset="0"/>
                <a:cs typeface="Segoe UI" panose="020B0502040204020203" pitchFamily="34" charset="0"/>
              </a:rPr>
              <a:t>. (J. of Alloys and Compounds)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D965FD-524C-49DF-8626-CB8C85DDA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483" y="353183"/>
            <a:ext cx="6400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ru-RU" altLang="ru-RU" sz="2400" dirty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Апробация работы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90F8954-1571-4841-B111-1A081E3B1509}"/>
              </a:ext>
            </a:extLst>
          </p:cNvPr>
          <p:cNvCxnSpPr>
            <a:cxnSpLocks/>
          </p:cNvCxnSpPr>
          <p:nvPr/>
        </p:nvCxnSpPr>
        <p:spPr>
          <a:xfrm>
            <a:off x="838200" y="782232"/>
            <a:ext cx="10515600" cy="0"/>
          </a:xfrm>
          <a:prstGeom prst="line">
            <a:avLst/>
          </a:prstGeom>
          <a:ln w="28575">
            <a:solidFill>
              <a:srgbClr val="0099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Номер слайда 11">
            <a:extLst>
              <a:ext uri="{FF2B5EF4-FFF2-40B4-BE49-F238E27FC236}">
                <a16:creationId xmlns:a16="http://schemas.microsoft.com/office/drawing/2014/main" id="{C0803644-1696-41C1-951B-52A717E1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3440" y="6264565"/>
            <a:ext cx="548640" cy="456910"/>
          </a:xfrm>
        </p:spPr>
        <p:txBody>
          <a:bodyPr/>
          <a:lstStyle/>
          <a:p>
            <a:fld id="{72198C9D-CCD9-4053-9B27-D3E46214D127}" type="slidenum">
              <a:rPr lang="ru-RU" sz="1800" b="1" smtClean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fld>
            <a:endParaRPr lang="ru-RU" sz="1800" b="1" dirty="0">
              <a:solidFill>
                <a:srgbClr val="0099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BCA76DD-7DCE-425B-AB08-F92BF86B95A6}"/>
              </a:ext>
            </a:extLst>
          </p:cNvPr>
          <p:cNvSpPr txBox="1">
            <a:spLocks/>
          </p:cNvSpPr>
          <p:nvPr/>
        </p:nvSpPr>
        <p:spPr>
          <a:xfrm>
            <a:off x="838200" y="15645"/>
            <a:ext cx="10515600" cy="456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Маслова Серафима Андреевна, </a:t>
            </a:r>
            <a:r>
              <a:rPr lang="ru-RU" alt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3 год обучения </a:t>
            </a: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F488F1E1-BA86-4F79-A085-97FB593DAF6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1192" y="935447"/>
            <a:ext cx="11320888" cy="6046929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E.V.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Mostovshchikova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S.V.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Naumov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A.S.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Shkvarin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A.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Stepanov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D.A.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Shishkin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S.A. Maslova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R.G.Chumakov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T.V. Kuznetsova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Effect</a:t>
            </a:r>
            <a:r>
              <a:rPr lang="ru-RU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</a:t>
            </a:r>
            <a:r>
              <a:rPr lang="ru-RU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oxygen</a:t>
            </a:r>
            <a:r>
              <a:rPr lang="ru-RU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deficiency</a:t>
            </a:r>
            <a:r>
              <a:rPr lang="ru-RU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</a:t>
            </a:r>
            <a:r>
              <a:rPr lang="ru-RU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magnetic</a:t>
            </a:r>
            <a:r>
              <a:rPr lang="ru-RU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</a:t>
            </a:r>
            <a:r>
              <a:rPr lang="ru-RU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charge</a:t>
            </a:r>
            <a:r>
              <a:rPr lang="ru-RU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</a:t>
            </a:r>
            <a:r>
              <a:rPr lang="ru-RU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Pr</a:t>
            </a:r>
            <a:r>
              <a:rPr lang="en-US" sz="1800" i="1" baseline="-25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800" i="1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CoMnO</a:t>
            </a:r>
            <a:r>
              <a:rPr lang="en-US" sz="1800" i="1" baseline="-25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6-</a:t>
            </a:r>
            <a:r>
              <a:rPr lang="ru-RU" sz="1800" i="1" baseline="-25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</a:t>
            </a:r>
            <a:br>
              <a:rPr lang="ru-RU" sz="1800" i="1" baseline="-250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</a:br>
            <a:r>
              <a:rPr lang="en-US" sz="18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(IX </a:t>
            </a:r>
            <a:r>
              <a:rPr lang="ru-RU" sz="18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Евро-азиатский симпозиум «</a:t>
            </a:r>
            <a:r>
              <a:rPr lang="en-US" sz="18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Trends in </a:t>
            </a:r>
            <a:r>
              <a:rPr lang="en-US" sz="1800" dirty="0" err="1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MAGnetism</a:t>
            </a:r>
            <a:r>
              <a:rPr lang="en-US" sz="18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»</a:t>
            </a:r>
            <a:r>
              <a:rPr lang="ru-RU" sz="18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, Южно-Сахалинск</a:t>
            </a:r>
            <a:r>
              <a:rPr lang="en-US" sz="18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 13-17 </a:t>
            </a:r>
            <a:r>
              <a:rPr lang="ru-RU" sz="1800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sym typeface="Symbol"/>
              </a:rPr>
              <a:t>сентября 2025)</a:t>
            </a:r>
            <a:endParaRPr lang="en-US" sz="1800" i="1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/>
              <a:defRPr/>
            </a:pP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Конференция по использованию рассеяния нейтронов в исследовании конденсированных сред РНИКС-2025,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Томск 29 сентября – 3 октября 2025 </a:t>
            </a:r>
            <a:r>
              <a:rPr lang="ru-RU" sz="2000" dirty="0"/>
              <a:t>секция: «Синхротронное излучение и лазеры на свободных электронах»</a:t>
            </a:r>
            <a:endParaRPr lang="ru-RU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800" u="sng" dirty="0" err="1">
                <a:latin typeface="Segoe UI" panose="020B0502040204020203" pitchFamily="34" charset="0"/>
                <a:cs typeface="Segoe UI" panose="020B0502040204020203" pitchFamily="34" charset="0"/>
              </a:rPr>
              <a:t>S</a:t>
            </a:r>
            <a:r>
              <a:rPr lang="en-US" sz="1800" b="1" u="sng" dirty="0" err="1">
                <a:latin typeface="Segoe UI" panose="020B0502040204020203" pitchFamily="34" charset="0"/>
                <a:cs typeface="Segoe UI" panose="020B0502040204020203" pitchFamily="34" charset="0"/>
              </a:rPr>
              <a:t>.A.Maslova</a:t>
            </a:r>
            <a:r>
              <a:rPr lang="en-US" sz="1800" u="sng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E.A.Ponomareva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Yu.M.Yarmoshenko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Yu.V.Korkh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A.E.Angervaks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A.Ryskin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M.N.Sarychev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V.Yu.Ivanov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T.V.Kuznetsova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Investigation of irradiated and additively </a:t>
            </a:r>
            <a:r>
              <a:rPr lang="en-US" sz="1800" i="1" dirty="0" err="1">
                <a:latin typeface="Segoe UI" panose="020B0502040204020203" pitchFamily="34" charset="0"/>
                <a:cs typeface="Segoe UI" panose="020B0502040204020203" pitchFamily="34" charset="0"/>
              </a:rPr>
              <a:t>coloured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 CaF</a:t>
            </a:r>
            <a:r>
              <a:rPr lang="en-US" sz="1800" i="1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 single crystals by XPS and Raman spectroscopy. 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III Intern. Conf. “Synchrotron Radiation Techniques for Catalysts and Functional Materials”, Tomsk 14.11.2024 (</a:t>
            </a:r>
            <a:r>
              <a:rPr lang="en-US" sz="18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ISBN: 978-5-906376-58-9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/>
              <a:defRPr/>
            </a:pPr>
            <a:r>
              <a:rPr lang="en-US" sz="1800" u="sng" dirty="0" err="1">
                <a:latin typeface="Segoe UI" panose="020B0502040204020203" pitchFamily="34" charset="0"/>
                <a:cs typeface="Segoe UI" panose="020B0502040204020203" pitchFamily="34" charset="0"/>
              </a:rPr>
              <a:t>E.A.Ponomareva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R.G.Chumakov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S.A.Maslova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V.I.Grebennikov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E.G.Gerasimov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N.V.Mushnikov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T.V.Kuznetsova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Determination of 3d-4f electronic states contribution to the valence band of GdCo</a:t>
            </a:r>
            <a:r>
              <a:rPr lang="en-US" sz="1800" i="1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Ni</a:t>
            </a:r>
            <a:r>
              <a:rPr lang="en-US" sz="1800" i="1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0.1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 rare earth intermetallic compound by resonant photoemission. 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III Intern. Conf. “Synchrotron Radiation Techniques for Catalysts and Functional Materials”, Tomsk 14.11.2024 (</a:t>
            </a:r>
            <a:r>
              <a:rPr lang="en-US" sz="18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ISBN: 978-5-906376-58-9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) </a:t>
            </a:r>
            <a:endParaRPr lang="ru-RU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  <a:defRPr/>
            </a:pPr>
            <a:r>
              <a:rPr lang="ru-RU" sz="1800" u="sng" dirty="0" err="1">
                <a:latin typeface="Segoe UI" panose="020B0502040204020203" pitchFamily="34" charset="0"/>
                <a:cs typeface="Segoe UI" panose="020B0502040204020203" pitchFamily="34" charset="0"/>
              </a:rPr>
              <a:t>С</a:t>
            </a:r>
            <a:r>
              <a:rPr lang="ru-RU" sz="1800" b="1" u="sng" dirty="0" err="1">
                <a:latin typeface="Segoe UI" panose="020B0502040204020203" pitchFamily="34" charset="0"/>
                <a:cs typeface="Segoe UI" panose="020B0502040204020203" pitchFamily="34" charset="0"/>
              </a:rPr>
              <a:t>.А.Маслова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Ю.В.Корх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В.Е.Живулин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Е.А.Пономарева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А.Д.Лобанов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М.В.Сарычев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Ю.М.Ярмошенко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Д.А.Винник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В.Ю.Иванов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Т.В.Кузнецова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. Влияние облучения ускоренными электронами на электронную структуру и свойства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гексаферритов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 бария BaFe</a:t>
            </a:r>
            <a:r>
              <a:rPr lang="ru-RU" sz="18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11.12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Ti</a:t>
            </a:r>
            <a:r>
              <a:rPr lang="ru-RU" sz="18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0.46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Al</a:t>
            </a:r>
            <a:r>
              <a:rPr lang="ru-RU" sz="18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0.42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O</a:t>
            </a:r>
            <a:r>
              <a:rPr lang="ru-RU" sz="18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19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Четвертая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всеросс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. молодежная </a:t>
            </a:r>
            <a:r>
              <a:rPr lang="ru-RU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конф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. «Высокоточная диагностика функциональных материалов: лабораторные и синхротронные исследования» (ВДФМ 2024), Россия, 05.10.2024, 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18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ISSN:978-5-4446-1973-5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/>
              <a:defRPr/>
            </a:pPr>
            <a:endParaRPr lang="ru-RU" sz="15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D965FD-524C-49DF-8626-CB8C85DDA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483" y="353183"/>
            <a:ext cx="6400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ru-RU" altLang="ru-RU" sz="2400" dirty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Апробация работы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90F8954-1571-4841-B111-1A081E3B1509}"/>
              </a:ext>
            </a:extLst>
          </p:cNvPr>
          <p:cNvCxnSpPr>
            <a:cxnSpLocks/>
          </p:cNvCxnSpPr>
          <p:nvPr/>
        </p:nvCxnSpPr>
        <p:spPr>
          <a:xfrm>
            <a:off x="838200" y="782232"/>
            <a:ext cx="10515600" cy="0"/>
          </a:xfrm>
          <a:prstGeom prst="line">
            <a:avLst/>
          </a:prstGeom>
          <a:ln w="28575">
            <a:solidFill>
              <a:srgbClr val="0099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Номер слайда 11">
            <a:extLst>
              <a:ext uri="{FF2B5EF4-FFF2-40B4-BE49-F238E27FC236}">
                <a16:creationId xmlns:a16="http://schemas.microsoft.com/office/drawing/2014/main" id="{C0803644-1696-41C1-951B-52A717E1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3440" y="6264565"/>
            <a:ext cx="548640" cy="456910"/>
          </a:xfrm>
        </p:spPr>
        <p:txBody>
          <a:bodyPr/>
          <a:lstStyle/>
          <a:p>
            <a:fld id="{72198C9D-CCD9-4053-9B27-D3E46214D127}" type="slidenum">
              <a:rPr lang="ru-RU" sz="1800" b="1" smtClean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fld>
            <a:endParaRPr lang="ru-RU" sz="1800" b="1" dirty="0">
              <a:solidFill>
                <a:srgbClr val="0099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BCA76DD-7DCE-425B-AB08-F92BF86B95A6}"/>
              </a:ext>
            </a:extLst>
          </p:cNvPr>
          <p:cNvSpPr txBox="1">
            <a:spLocks/>
          </p:cNvSpPr>
          <p:nvPr/>
        </p:nvSpPr>
        <p:spPr>
          <a:xfrm>
            <a:off x="838200" y="15645"/>
            <a:ext cx="10515600" cy="456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Маслова Серафима Андреевна, </a:t>
            </a:r>
            <a:r>
              <a:rPr lang="ru-RU" alt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3 год обучения </a:t>
            </a: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67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F488F1E1-BA86-4F79-A085-97FB593DAF6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1192" y="957749"/>
            <a:ext cx="11320888" cy="6046929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6"/>
              <a:defRPr/>
            </a:pPr>
            <a:r>
              <a:rPr lang="en-US" sz="18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S. Maslova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A.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Mayorova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B.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Gizhevskii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M.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Sarychev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V. Ivanov, R.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Chumakov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Yu. </a:t>
            </a:r>
            <a:r>
              <a:rPr lang="en-US" sz="1800" dirty="0" err="1">
                <a:latin typeface="Segoe UI" panose="020B0502040204020203" pitchFamily="34" charset="0"/>
                <a:cs typeface="Segoe UI" panose="020B0502040204020203" pitchFamily="34" charset="0"/>
              </a:rPr>
              <a:t>Yarmoshenko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b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T. Kuznetsova 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Influence of electron irradiation on electronic structure of copper oxides by XPS and Raman spectroscopy.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 9th International congress on energy fluxes and radiation effects EFRE-2024. Tomsk, Russia, 2024 (</a:t>
            </a:r>
            <a:r>
              <a:rPr lang="en-US" sz="18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ISSN: 978-5-6052421-8-5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 startAt="6"/>
              <a:defRPr/>
            </a:pPr>
            <a:r>
              <a:rPr lang="ru-RU" sz="18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Маслова С.А</a:t>
            </a:r>
            <a:r>
              <a:rPr lang="ru-RU" sz="1800" u="sng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Корх Ю.В., Сарычев М.Н., Иванов В.Ю., Кузнецова Т.В. </a:t>
            </a:r>
            <a:r>
              <a:rPr lang="ru-RU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Рамановская спектроскопия кристаллов 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CaF</a:t>
            </a:r>
            <a:r>
              <a:rPr lang="en-US" sz="1800" i="1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до и после облучения ускоренными электронами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. Сборник тезисов 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XV 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Симпозиума с международным участием «Термодинамика и материаловедение». Новосибирск, 2023 (</a:t>
            </a:r>
            <a:r>
              <a:rPr lang="en-US" sz="18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DOI: 10.26902/THERM_2023_294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 startAt="6"/>
              <a:defRPr/>
            </a:pPr>
            <a:r>
              <a:rPr lang="ru-RU" sz="18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Маслова С.А.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, Корх Ю.В., Кузнецова Т.В. </a:t>
            </a:r>
            <a:r>
              <a:rPr lang="ru-RU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Рамановская спектроскопия модифицированного 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CaF</a:t>
            </a:r>
            <a:r>
              <a:rPr lang="en-US" sz="1800" i="1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en-US" sz="1800" i="1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Физика. Технологии. Инновации. Тезисы докладов (ФТИ-2023). 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X 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Международная молодежная научная конференция ФТИ-2023.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Екатеринбург, 2023 (</a:t>
            </a:r>
            <a:r>
              <a:rPr lang="en-US" sz="18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ISBN 978-5-6050040-2-8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  <a:endParaRPr lang="ru-RU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 startAt="6"/>
              <a:defRPr/>
            </a:pPr>
            <a:r>
              <a:rPr lang="ru-RU" sz="1800" b="1" u="sng" dirty="0">
                <a:latin typeface="Segoe UI" panose="020B0502040204020203" pitchFamily="34" charset="0"/>
                <a:cs typeface="Segoe UI" panose="020B0502040204020203" pitchFamily="34" charset="0"/>
              </a:rPr>
              <a:t>Маслова С.А.</a:t>
            </a:r>
            <a:r>
              <a:rPr lang="ru-RU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Ярмошенко Ю.М., Ангервакс А.Е., Рыскин А.И., Иванов В.Ю., Кузнецова Т.В. Влияние облучения высокоэнергетическими электронами на электронную структуру CaF</a:t>
            </a:r>
            <a:r>
              <a:rPr lang="ru-RU" sz="18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 по данным рентгеновской эмиссионной спектроскопии. Тезисы докладов. XXII Всероссийская школа - семинар по проблемам физики конденсированного состояния вещества (СПФКС-22) Екатеринбург, 2022</a:t>
            </a: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с. 261 (</a:t>
            </a:r>
            <a:r>
              <a:rPr lang="en-US" sz="1800" dirty="0" err="1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eLIBRARY</a:t>
            </a:r>
            <a:r>
              <a:rPr lang="en-US" sz="18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ID: 50358248</a:t>
            </a: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 startAt="6"/>
              <a:defRPr/>
            </a:pPr>
            <a:endParaRPr lang="ru-RU" sz="15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D965FD-524C-49DF-8626-CB8C85DDA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483" y="353183"/>
            <a:ext cx="6400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ru-RU" altLang="ru-RU" sz="2400" dirty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Апробация работы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90F8954-1571-4841-B111-1A081E3B1509}"/>
              </a:ext>
            </a:extLst>
          </p:cNvPr>
          <p:cNvCxnSpPr>
            <a:cxnSpLocks/>
          </p:cNvCxnSpPr>
          <p:nvPr/>
        </p:nvCxnSpPr>
        <p:spPr>
          <a:xfrm>
            <a:off x="838200" y="782232"/>
            <a:ext cx="10515600" cy="0"/>
          </a:xfrm>
          <a:prstGeom prst="line">
            <a:avLst/>
          </a:prstGeom>
          <a:ln w="28575">
            <a:solidFill>
              <a:srgbClr val="0099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Номер слайда 11">
            <a:extLst>
              <a:ext uri="{FF2B5EF4-FFF2-40B4-BE49-F238E27FC236}">
                <a16:creationId xmlns:a16="http://schemas.microsoft.com/office/drawing/2014/main" id="{C0803644-1696-41C1-951B-52A717E1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3440" y="6264565"/>
            <a:ext cx="548640" cy="456910"/>
          </a:xfrm>
        </p:spPr>
        <p:txBody>
          <a:bodyPr/>
          <a:lstStyle/>
          <a:p>
            <a:fld id="{72198C9D-CCD9-4053-9B27-D3E46214D127}" type="slidenum">
              <a:rPr lang="ru-RU" sz="1800" b="1" smtClean="0">
                <a:solidFill>
                  <a:srgbClr val="0099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fld>
            <a:endParaRPr lang="ru-RU" sz="1800" b="1" dirty="0">
              <a:solidFill>
                <a:srgbClr val="0099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BCA76DD-7DCE-425B-AB08-F92BF86B95A6}"/>
              </a:ext>
            </a:extLst>
          </p:cNvPr>
          <p:cNvSpPr txBox="1">
            <a:spLocks/>
          </p:cNvSpPr>
          <p:nvPr/>
        </p:nvSpPr>
        <p:spPr>
          <a:xfrm>
            <a:off x="838200" y="15645"/>
            <a:ext cx="10515600" cy="456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Маслова Серафима Андреевна, </a:t>
            </a:r>
            <a:r>
              <a:rPr lang="ru-RU" alt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3 год обучения </a:t>
            </a: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46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6473</TotalTime>
  <Words>176</Words>
  <Application>Microsoft Office PowerPoint</Application>
  <PresentationFormat>Широкоэкранный</PresentationFormat>
  <Paragraphs>40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ИФМ УрО РАН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Маслова_аттестация_2023</dc:title>
  <dc:creator>S</dc:creator>
  <cp:keywords>аттестация</cp:keywords>
  <cp:lastModifiedBy>User1</cp:lastModifiedBy>
  <cp:revision>349</cp:revision>
  <cp:lastPrinted>2025-10-07T05:04:45Z</cp:lastPrinted>
  <dcterms:created xsi:type="dcterms:W3CDTF">2023-06-05T10:22:35Z</dcterms:created>
  <dcterms:modified xsi:type="dcterms:W3CDTF">2025-10-09T09:45:51Z</dcterms:modified>
</cp:coreProperties>
</file>