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34"/>
  </p:normalViewPr>
  <p:slideViewPr>
    <p:cSldViewPr snapToGrid="0">
      <p:cViewPr varScale="1">
        <p:scale>
          <a:sx n="81" d="100"/>
          <a:sy n="81" d="100"/>
        </p:scale>
        <p:origin x="1066" y="62"/>
      </p:cViewPr>
      <p:guideLst/>
    </p:cSldViewPr>
  </p:slideViewPr>
  <p:notesTextViewPr>
    <p:cViewPr>
      <p:scale>
        <a:sx n="1" d="1"/>
        <a:sy n="1" d="1"/>
      </p:scale>
      <p:origin x="0" y="0"/>
    </p:cViewPr>
  </p:notesTextViewPr>
  <p:notesViewPr>
    <p:cSldViewPr snapToGrid="0">
      <p:cViewPr varScale="1">
        <p:scale>
          <a:sx n="113" d="100"/>
          <a:sy n="113" d="100"/>
        </p:scale>
        <p:origin x="487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35203B9-F7BF-AEC7-E7D8-B9352DDFC1B0}"/>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194A993F-04C0-3A8D-125E-266CCEE9E6AB}"/>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8B36F32E-DAC3-413E-8A8D-35A5F9C0E590}" type="datetimeFigureOut">
              <a:rPr lang="ru-RU" smtClean="0"/>
              <a:t>14.06.2022</a:t>
            </a:fld>
            <a:endParaRPr lang="ru-RU"/>
          </a:p>
        </p:txBody>
      </p:sp>
      <p:sp>
        <p:nvSpPr>
          <p:cNvPr id="4" name="Нижний колонтитул 3">
            <a:extLst>
              <a:ext uri="{FF2B5EF4-FFF2-40B4-BE49-F238E27FC236}">
                <a16:creationId xmlns:a16="http://schemas.microsoft.com/office/drawing/2014/main" id="{A450A6A3-728F-6FF0-D4DF-CCC923FF1A3D}"/>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2C88287B-119E-DF83-56A5-618B0BBCDA42}"/>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A1022D92-2626-43D6-8DA7-0E37D04B5CAC}" type="slidenum">
              <a:rPr lang="ru-RU" smtClean="0"/>
              <a:t>‹#›</a:t>
            </a:fld>
            <a:endParaRPr lang="ru-RU"/>
          </a:p>
        </p:txBody>
      </p:sp>
    </p:spTree>
    <p:extLst>
      <p:ext uri="{BB962C8B-B14F-4D97-AF65-F5344CB8AC3E}">
        <p14:creationId xmlns:p14="http://schemas.microsoft.com/office/powerpoint/2010/main" val="1274612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520560" y="2057760"/>
            <a:ext cx="8100720" cy="179028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pPr>
            <a:r>
              <a:rPr lang="ru-RU" sz="2000" b="0" strike="noStrike" spc="-1" dirty="0">
                <a:solidFill>
                  <a:srgbClr val="000000"/>
                </a:solidFill>
                <a:latin typeface="Times New Roman"/>
                <a:ea typeface="Times New Roman"/>
              </a:rPr>
              <a:t>Аспирантка 1 года обучения</a:t>
            </a:r>
            <a:br>
              <a:rPr dirty="0"/>
            </a:br>
            <a:r>
              <a:rPr lang="ru-RU" sz="1000" b="0" strike="noStrike" spc="-1" dirty="0">
                <a:solidFill>
                  <a:srgbClr val="000000"/>
                </a:solidFill>
                <a:latin typeface="Times New Roman"/>
                <a:ea typeface="Times New Roman"/>
              </a:rPr>
              <a:t> </a:t>
            </a:r>
            <a:br>
              <a:rPr dirty="0"/>
            </a:br>
            <a:r>
              <a:rPr lang="ru-RU" sz="2500" b="1" strike="noStrike" spc="-1" dirty="0" err="1">
                <a:solidFill>
                  <a:srgbClr val="000000"/>
                </a:solidFill>
                <a:latin typeface="Times New Roman"/>
                <a:ea typeface="Times New Roman"/>
              </a:rPr>
              <a:t>Мазанникова</a:t>
            </a:r>
            <a:r>
              <a:rPr lang="ru-RU" sz="2500" b="1" strike="noStrike" spc="-1">
                <a:solidFill>
                  <a:srgbClr val="000000"/>
                </a:solidFill>
                <a:latin typeface="Times New Roman"/>
                <a:ea typeface="Times New Roman"/>
              </a:rPr>
              <a:t> Мария Андреевна</a:t>
            </a:r>
            <a:br>
              <a:rPr/>
            </a:br>
            <a:br>
              <a:rPr/>
            </a:br>
            <a:r>
              <a:rPr lang="ru-RU" sz="2000" b="0" strike="noStrike" spc="-1">
                <a:solidFill>
                  <a:srgbClr val="000000"/>
                </a:solidFill>
                <a:latin typeface="Arial"/>
                <a:ea typeface="Arial"/>
              </a:rPr>
              <a:t>(лаборатория оптики металлов)</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Рисунок 67"/>
          <p:cNvPicPr/>
          <p:nvPr/>
        </p:nvPicPr>
        <p:blipFill>
          <a:blip r:embed="rId2"/>
          <a:stretch/>
        </p:blipFill>
        <p:spPr>
          <a:xfrm>
            <a:off x="1330020" y="1020441"/>
            <a:ext cx="6483960" cy="4471920"/>
          </a:xfrm>
          <a:prstGeom prst="rect">
            <a:avLst/>
          </a:prstGeom>
          <a:ln>
            <a:noFill/>
          </a:ln>
        </p:spPr>
      </p:pic>
      <p:sp>
        <p:nvSpPr>
          <p:cNvPr id="69" name="TextShape 1"/>
          <p:cNvSpPr txBox="1"/>
          <p:nvPr/>
        </p:nvSpPr>
        <p:spPr>
          <a:xfrm>
            <a:off x="0" y="78047"/>
            <a:ext cx="9144000" cy="1340280"/>
          </a:xfrm>
          <a:prstGeom prst="rect">
            <a:avLst/>
          </a:prstGeom>
          <a:noFill/>
          <a:ln>
            <a:noFill/>
          </a:ln>
        </p:spPr>
        <p:txBody>
          <a:bodyPr lIns="90000" tIns="45000" rIns="90000" bIns="45000"/>
          <a:lstStyle/>
          <a:p>
            <a:pPr algn="ctr"/>
            <a:r>
              <a:rPr lang="ru-RU" sz="4000" spc="-1" dirty="0">
                <a:solidFill>
                  <a:srgbClr val="000000"/>
                </a:solidFill>
                <a:latin typeface="Century Gothic" panose="020B0502020202020204" pitchFamily="34" charset="0"/>
              </a:rPr>
              <a:t>DMFT расчет</a:t>
            </a:r>
          </a:p>
        </p:txBody>
      </p:sp>
      <p:sp>
        <p:nvSpPr>
          <p:cNvPr id="70" name="TextShape 2"/>
          <p:cNvSpPr txBox="1"/>
          <p:nvPr/>
        </p:nvSpPr>
        <p:spPr>
          <a:xfrm>
            <a:off x="87086" y="5559134"/>
            <a:ext cx="8969828" cy="1114200"/>
          </a:xfrm>
          <a:prstGeom prst="rect">
            <a:avLst/>
          </a:prstGeom>
          <a:noFill/>
          <a:ln>
            <a:noFill/>
          </a:ln>
        </p:spPr>
        <p:txBody>
          <a:bodyPr lIns="90000" tIns="45000" rIns="90000" bIns="45000"/>
          <a:lstStyle/>
          <a:p>
            <a:r>
              <a:rPr lang="ru-RU" sz="1800" b="0" strike="noStrike" spc="-1" dirty="0">
                <a:latin typeface="Century Gothic" panose="020B0502020202020204" pitchFamily="34" charset="0"/>
              </a:rPr>
              <a:t>Учет </a:t>
            </a:r>
            <a:r>
              <a:rPr lang="ru-RU" sz="1800" b="0" strike="noStrike" spc="-1" dirty="0" err="1">
                <a:latin typeface="Century Gothic" panose="020B0502020202020204" pitchFamily="34" charset="0"/>
              </a:rPr>
              <a:t>многочастичных</a:t>
            </a:r>
            <a:r>
              <a:rPr lang="ru-RU" sz="1800" b="0" strike="noStrike" spc="-1" dirty="0">
                <a:latin typeface="Century Gothic" panose="020B0502020202020204" pitchFamily="34" charset="0"/>
              </a:rPr>
              <a:t> эффектов в рамках метода DMFT приводит к локализации </a:t>
            </a:r>
            <a:r>
              <a:rPr lang="ru-RU" sz="1800" b="0" strike="noStrike" spc="-1" dirty="0" err="1">
                <a:latin typeface="Century Gothic" panose="020B0502020202020204" pitchFamily="34" charset="0"/>
              </a:rPr>
              <a:t>электридных</a:t>
            </a:r>
            <a:r>
              <a:rPr lang="ru-RU" sz="1800" b="0" strike="noStrike" spc="-1" dirty="0">
                <a:latin typeface="Century Gothic" panose="020B0502020202020204" pitchFamily="34" charset="0"/>
              </a:rPr>
              <a:t> электронов и возникновению пика вблизи уровня Ферми, что согласуется с экспериментом</a:t>
            </a:r>
          </a:p>
        </p:txBody>
      </p:sp>
      <p:sp>
        <p:nvSpPr>
          <p:cNvPr id="71" name="TextShape 3"/>
          <p:cNvSpPr txBox="1"/>
          <p:nvPr/>
        </p:nvSpPr>
        <p:spPr>
          <a:xfrm>
            <a:off x="2700459" y="6541920"/>
            <a:ext cx="3743082" cy="232560"/>
          </a:xfrm>
          <a:prstGeom prst="rect">
            <a:avLst/>
          </a:prstGeom>
          <a:noFill/>
          <a:ln>
            <a:solidFill>
              <a:schemeClr val="bg1">
                <a:lumMod val="85000"/>
              </a:schemeClr>
            </a:solidFill>
            <a:prstDash val="dash"/>
          </a:ln>
        </p:spPr>
        <p:style>
          <a:lnRef idx="0">
            <a:scrgbClr r="0" g="0" b="0"/>
          </a:lnRef>
          <a:fillRef idx="0">
            <a:scrgbClr r="0" g="0" b="0"/>
          </a:fillRef>
          <a:effectRef idx="0">
            <a:scrgbClr r="0" g="0" b="0"/>
          </a:effectRef>
          <a:fontRef idx="minor"/>
        </p:style>
        <p:txBody>
          <a:bodyPr lIns="90000" tIns="45000" rIns="90000" bIns="45000"/>
          <a:lstStyle>
            <a:defPPr>
              <a:defRPr lang="ru-RU"/>
            </a:defPPr>
            <a:lvl1pPr>
              <a:lnSpc>
                <a:spcPct val="100000"/>
              </a:lnSpc>
              <a:defRPr sz="700" b="0" strike="noStrike" spc="-1">
                <a:solidFill>
                  <a:srgbClr val="000000"/>
                </a:solidFill>
                <a:latin typeface="Century Gothic" panose="020B0502020202020204" pitchFamily="34" charset="0"/>
                <a:ea typeface="DejaVu Sans"/>
              </a:defRPr>
            </a:lvl1pPr>
          </a:lstStyle>
          <a:p>
            <a:r>
              <a:rPr lang="ru-RU"/>
              <a:t>Journal </a:t>
            </a:r>
            <a:r>
              <a:rPr lang="ru-RU" err="1"/>
              <a:t>of</a:t>
            </a:r>
            <a:r>
              <a:rPr lang="ru-RU"/>
              <a:t> </a:t>
            </a:r>
            <a:r>
              <a:rPr lang="ru-RU" err="1"/>
              <a:t>the</a:t>
            </a:r>
            <a:r>
              <a:rPr lang="ru-RU"/>
              <a:t> </a:t>
            </a:r>
            <a:r>
              <a:rPr lang="ru-RU" err="1"/>
              <a:t>Physical</a:t>
            </a:r>
            <a:r>
              <a:rPr lang="ru-RU"/>
              <a:t> Society </a:t>
            </a:r>
            <a:r>
              <a:rPr lang="ru-RU" err="1"/>
              <a:t>of</a:t>
            </a:r>
            <a:r>
              <a:rPr lang="ru-RU"/>
              <a:t> Japan, 79, 103704 (2010) 10.1143/JPSJ.79.103704</a:t>
            </a:r>
          </a:p>
        </p:txBody>
      </p:sp>
      <p:sp>
        <p:nvSpPr>
          <p:cNvPr id="6" name="TextBox 5">
            <a:extLst>
              <a:ext uri="{FF2B5EF4-FFF2-40B4-BE49-F238E27FC236}">
                <a16:creationId xmlns:a16="http://schemas.microsoft.com/office/drawing/2014/main" id="{5F64EE16-D001-1829-EA80-651DFBA598BB}"/>
              </a:ext>
            </a:extLst>
          </p:cNvPr>
          <p:cNvSpPr txBox="1"/>
          <p:nvPr/>
        </p:nvSpPr>
        <p:spPr>
          <a:xfrm>
            <a:off x="8713550" y="6488668"/>
            <a:ext cx="343364"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91334" y="0"/>
            <a:ext cx="9000931"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spc="-1">
                <a:solidFill>
                  <a:srgbClr val="000000"/>
                </a:solidFill>
                <a:latin typeface="Century Gothic" panose="020B0502020202020204" pitchFamily="34" charset="0"/>
              </a:rPr>
              <a:t>Электронные транспортные свойства в </a:t>
            </a:r>
            <a:r>
              <a:rPr lang="en-US" sz="3200" spc="-1">
                <a:solidFill>
                  <a:srgbClr val="000000"/>
                </a:solidFill>
                <a:latin typeface="Century Gothic" panose="020B0502020202020204" pitchFamily="34" charset="0"/>
              </a:rPr>
              <a:t>DFT </a:t>
            </a:r>
            <a:r>
              <a:rPr lang="ru-RU" sz="3200" spc="-1">
                <a:solidFill>
                  <a:srgbClr val="000000"/>
                </a:solidFill>
                <a:latin typeface="Century Gothic" panose="020B0502020202020204" pitchFamily="34" charset="0"/>
              </a:rPr>
              <a:t>расчетах</a:t>
            </a:r>
            <a:r>
              <a:rPr lang="en-US" sz="3200" spc="-1">
                <a:solidFill>
                  <a:srgbClr val="000000"/>
                </a:solidFill>
                <a:latin typeface="Century Gothic" panose="020B0502020202020204" pitchFamily="34" charset="0"/>
              </a:rPr>
              <a:t> </a:t>
            </a:r>
            <a:endParaRPr lang="ru-RU" sz="3200" spc="-1">
              <a:solidFill>
                <a:srgbClr val="000000"/>
              </a:solidFill>
              <a:latin typeface="Century Gothic" panose="020B0502020202020204" pitchFamily="34" charset="0"/>
            </a:endParaRPr>
          </a:p>
        </p:txBody>
      </p:sp>
      <p:pic>
        <p:nvPicPr>
          <p:cNvPr id="73" name="Рисунок 72"/>
          <p:cNvPicPr/>
          <p:nvPr/>
        </p:nvPicPr>
        <p:blipFill>
          <a:blip r:embed="rId2"/>
          <a:stretch/>
        </p:blipFill>
        <p:spPr>
          <a:xfrm>
            <a:off x="1793779" y="1253700"/>
            <a:ext cx="5303160" cy="3716280"/>
          </a:xfrm>
          <a:prstGeom prst="rect">
            <a:avLst/>
          </a:prstGeom>
          <a:ln>
            <a:noFill/>
          </a:ln>
        </p:spPr>
      </p:pic>
      <p:sp>
        <p:nvSpPr>
          <p:cNvPr id="74" name="CustomShape 2"/>
          <p:cNvSpPr/>
          <p:nvPr/>
        </p:nvSpPr>
        <p:spPr>
          <a:xfrm>
            <a:off x="309699" y="5209300"/>
            <a:ext cx="9092265" cy="110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dirty="0">
                <a:solidFill>
                  <a:srgbClr val="000000"/>
                </a:solidFill>
                <a:latin typeface="Century Gothic" panose="020B0502020202020204" pitchFamily="34" charset="0"/>
                <a:ea typeface="DejaVu Sans"/>
              </a:rPr>
              <a:t>Значение коэффициента </a:t>
            </a:r>
            <a:r>
              <a:rPr lang="ru-RU" sz="1800" b="0" strike="noStrike" spc="-1" dirty="0" err="1">
                <a:solidFill>
                  <a:srgbClr val="000000"/>
                </a:solidFill>
                <a:latin typeface="Century Gothic" panose="020B0502020202020204" pitchFamily="34" charset="0"/>
                <a:ea typeface="DejaVu Sans"/>
              </a:rPr>
              <a:t>Зеебека</a:t>
            </a:r>
            <a:r>
              <a:rPr lang="ru-RU" sz="1800" b="0" strike="noStrike" spc="-1" dirty="0">
                <a:solidFill>
                  <a:srgbClr val="000000"/>
                </a:solidFill>
                <a:latin typeface="Century Gothic" panose="020B0502020202020204" pitchFamily="34" charset="0"/>
                <a:ea typeface="DejaVu Sans"/>
              </a:rPr>
              <a:t> при максимально возможной концентрации </a:t>
            </a:r>
            <a:r>
              <a:rPr lang="ru-RU" sz="1800" b="0" strike="noStrike" spc="-1" dirty="0" err="1">
                <a:solidFill>
                  <a:srgbClr val="000000"/>
                </a:solidFill>
                <a:latin typeface="Century Gothic" panose="020B0502020202020204" pitchFamily="34" charset="0"/>
                <a:ea typeface="DejaVu Sans"/>
              </a:rPr>
              <a:t>межузельных</a:t>
            </a:r>
            <a:r>
              <a:rPr lang="ru-RU" sz="1800" b="0" strike="noStrike" spc="-1" dirty="0">
                <a:solidFill>
                  <a:srgbClr val="000000"/>
                </a:solidFill>
                <a:latin typeface="Century Gothic" panose="020B0502020202020204" pitchFamily="34" charset="0"/>
                <a:ea typeface="DejaVu Sans"/>
              </a:rPr>
              <a:t> </a:t>
            </a:r>
            <a:r>
              <a:rPr lang="ru-RU" sz="1800" b="0" strike="noStrike" spc="-1" dirty="0" err="1">
                <a:solidFill>
                  <a:srgbClr val="000000"/>
                </a:solidFill>
                <a:latin typeface="Century Gothic" panose="020B0502020202020204" pitchFamily="34" charset="0"/>
                <a:ea typeface="DejaVu Sans"/>
              </a:rPr>
              <a:t>электрнонов</a:t>
            </a:r>
            <a:r>
              <a:rPr lang="ru-RU" sz="1800" b="0" strike="noStrike" spc="-1" dirty="0">
                <a:solidFill>
                  <a:srgbClr val="000000"/>
                </a:solidFill>
                <a:latin typeface="Century Gothic" panose="020B0502020202020204" pitchFamily="34" charset="0"/>
                <a:ea typeface="DejaVu Sans"/>
              </a:rPr>
              <a:t> является отрицательным, что противоречит экспериментальным наблюдениям</a:t>
            </a:r>
            <a:endParaRPr lang="ru-RU" sz="1800" b="0" strike="noStrike" spc="-1" dirty="0">
              <a:latin typeface="Century Gothic" panose="020B0502020202020204" pitchFamily="34" charset="0"/>
            </a:endParaRPr>
          </a:p>
        </p:txBody>
      </p:sp>
      <p:sp>
        <p:nvSpPr>
          <p:cNvPr id="75" name="CustomShape 3"/>
          <p:cNvSpPr/>
          <p:nvPr/>
        </p:nvSpPr>
        <p:spPr>
          <a:xfrm>
            <a:off x="2952000" y="6480000"/>
            <a:ext cx="2397551" cy="231480"/>
          </a:xfrm>
          <a:prstGeom prst="rect">
            <a:avLst/>
          </a:prstGeom>
          <a:noFill/>
          <a:ln>
            <a:solidFill>
              <a:schemeClr val="bg1">
                <a:lumMod val="85000"/>
              </a:schemeClr>
            </a:solidFill>
            <a:prstDash val="dash"/>
          </a:ln>
        </p:spPr>
        <p:style>
          <a:lnRef idx="0">
            <a:scrgbClr r="0" g="0" b="0"/>
          </a:lnRef>
          <a:fillRef idx="0">
            <a:scrgbClr r="0" g="0" b="0"/>
          </a:fillRef>
          <a:effectRef idx="0">
            <a:scrgbClr r="0" g="0" b="0"/>
          </a:effectRef>
          <a:fontRef idx="minor"/>
        </p:style>
        <p:txBody>
          <a:bodyPr lIns="90000" tIns="45000" rIns="90000" bIns="45000"/>
          <a:lstStyle/>
          <a:p>
            <a:r>
              <a:rPr lang="ru-RU" sz="700" spc="-1">
                <a:solidFill>
                  <a:srgbClr val="000000"/>
                </a:solidFill>
                <a:latin typeface="Century Gothic" panose="020B0502020202020204" pitchFamily="34" charset="0"/>
              </a:rPr>
              <a:t>PRB, 80, 075201 (2009) 10.1103/PhysRevB.80.075201</a:t>
            </a:r>
          </a:p>
        </p:txBody>
      </p:sp>
      <p:sp>
        <p:nvSpPr>
          <p:cNvPr id="6" name="TextBox 5">
            <a:extLst>
              <a:ext uri="{FF2B5EF4-FFF2-40B4-BE49-F238E27FC236}">
                <a16:creationId xmlns:a16="http://schemas.microsoft.com/office/drawing/2014/main" id="{6A690D0A-D6A4-B007-78D2-C0F200AE9754}"/>
              </a:ext>
            </a:extLst>
          </p:cNvPr>
          <p:cNvSpPr txBox="1"/>
          <p:nvPr/>
        </p:nvSpPr>
        <p:spPr>
          <a:xfrm>
            <a:off x="8719973" y="6526814"/>
            <a:ext cx="309700"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Рисунок 76"/>
          <p:cNvPicPr/>
          <p:nvPr/>
        </p:nvPicPr>
        <p:blipFill>
          <a:blip r:embed="rId2"/>
          <a:stretch/>
        </p:blipFill>
        <p:spPr>
          <a:xfrm>
            <a:off x="52016" y="1129375"/>
            <a:ext cx="4258721" cy="2602869"/>
          </a:xfrm>
          <a:prstGeom prst="rect">
            <a:avLst/>
          </a:prstGeom>
          <a:ln>
            <a:noFill/>
          </a:ln>
        </p:spPr>
      </p:pic>
      <p:sp>
        <p:nvSpPr>
          <p:cNvPr id="79" name="CustomShape 2"/>
          <p:cNvSpPr/>
          <p:nvPr/>
        </p:nvSpPr>
        <p:spPr>
          <a:xfrm>
            <a:off x="7848000" y="4104000"/>
            <a:ext cx="180000" cy="345600"/>
          </a:xfrm>
          <a:prstGeom prst="rect">
            <a:avLst/>
          </a:prstGeom>
          <a:noFill/>
          <a:ln>
            <a:noFill/>
          </a:ln>
        </p:spPr>
        <p:style>
          <a:lnRef idx="0">
            <a:scrgbClr r="0" g="0" b="0"/>
          </a:lnRef>
          <a:fillRef idx="0">
            <a:scrgbClr r="0" g="0" b="0"/>
          </a:fillRef>
          <a:effectRef idx="0">
            <a:scrgbClr r="0" g="0" b="0"/>
          </a:effectRef>
          <a:fontRef idx="minor"/>
        </p:style>
      </p:sp>
      <p:sp>
        <p:nvSpPr>
          <p:cNvPr id="80" name="CustomShape 3"/>
          <p:cNvSpPr/>
          <p:nvPr/>
        </p:nvSpPr>
        <p:spPr>
          <a:xfrm>
            <a:off x="0" y="92870"/>
            <a:ext cx="9100457"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400" spc="-1" dirty="0">
                <a:solidFill>
                  <a:srgbClr val="000000"/>
                </a:solidFill>
                <a:latin typeface="Century Gothic" panose="020B0502020202020204" pitchFamily="34" charset="0"/>
              </a:rPr>
              <a:t>Электронные транспортные свойства в искаженной структуре</a:t>
            </a:r>
          </a:p>
        </p:txBody>
      </p:sp>
      <p:sp>
        <p:nvSpPr>
          <p:cNvPr id="82" name="CustomShape 5"/>
          <p:cNvSpPr/>
          <p:nvPr/>
        </p:nvSpPr>
        <p:spPr>
          <a:xfrm>
            <a:off x="191183" y="3803559"/>
            <a:ext cx="4072114" cy="6436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300" b="0" strike="noStrike" spc="-1">
                <a:latin typeface="Century Gothic" panose="020B0502020202020204" pitchFamily="34" charset="0"/>
              </a:rPr>
              <a:t>Электронная плотность состояний для различной длины связи между аксиальными атомами кальция</a:t>
            </a:r>
          </a:p>
          <a:p>
            <a:pPr>
              <a:lnSpc>
                <a:spcPct val="100000"/>
              </a:lnSpc>
            </a:pPr>
            <a:endParaRPr lang="ru-RU" sz="1300" b="0" strike="noStrike" spc="-1">
              <a:latin typeface="Century Gothic" panose="020B0502020202020204" pitchFamily="34" charset="0"/>
            </a:endParaRPr>
          </a:p>
        </p:txBody>
      </p:sp>
      <p:sp>
        <p:nvSpPr>
          <p:cNvPr id="83" name="CustomShape 6"/>
          <p:cNvSpPr/>
          <p:nvPr/>
        </p:nvSpPr>
        <p:spPr>
          <a:xfrm>
            <a:off x="155511" y="4900375"/>
            <a:ext cx="4155230" cy="1741625"/>
          </a:xfrm>
          <a:prstGeom prst="rect">
            <a:avLst/>
          </a:prstGeom>
          <a:noFill/>
          <a:ln>
            <a:solidFill>
              <a:srgbClr val="92D050"/>
            </a:solidFill>
            <a:prstDash val="lgDash"/>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latin typeface="Century Gothic" panose="020B0502020202020204" pitchFamily="34" charset="0"/>
                <a:ea typeface="DejaVu Sans"/>
              </a:rPr>
              <a:t> Из графика плотности состояний видна тенденция к образованию пика под уровнем Ферми, усиливающаяся с увеличением искажения.</a:t>
            </a:r>
            <a:endParaRPr lang="ru-RU" sz="1800" b="0" strike="noStrike" spc="-1">
              <a:latin typeface="Century Gothic" panose="020B0502020202020204" pitchFamily="34" charset="0"/>
            </a:endParaRPr>
          </a:p>
          <a:p>
            <a:pPr>
              <a:lnSpc>
                <a:spcPct val="100000"/>
              </a:lnSpc>
            </a:pPr>
            <a:endParaRPr lang="ru-RU" sz="1800" b="0" strike="noStrike" spc="-1">
              <a:latin typeface="Century Gothic" panose="020B0502020202020204" pitchFamily="34" charset="0"/>
            </a:endParaRPr>
          </a:p>
        </p:txBody>
      </p:sp>
      <p:pic>
        <p:nvPicPr>
          <p:cNvPr id="10" name="Рисунок 9">
            <a:extLst>
              <a:ext uri="{FF2B5EF4-FFF2-40B4-BE49-F238E27FC236}">
                <a16:creationId xmlns:a16="http://schemas.microsoft.com/office/drawing/2014/main" id="{A99FCA35-01E7-FF2D-794B-C0C1D9DC5267}"/>
              </a:ext>
            </a:extLst>
          </p:cNvPr>
          <p:cNvPicPr/>
          <p:nvPr/>
        </p:nvPicPr>
        <p:blipFill>
          <a:blip r:embed="rId3"/>
          <a:stretch/>
        </p:blipFill>
        <p:spPr>
          <a:xfrm>
            <a:off x="4572000" y="1129376"/>
            <a:ext cx="4247640" cy="2546640"/>
          </a:xfrm>
          <a:prstGeom prst="rect">
            <a:avLst/>
          </a:prstGeom>
          <a:ln>
            <a:noFill/>
          </a:ln>
        </p:spPr>
      </p:pic>
      <p:sp>
        <p:nvSpPr>
          <p:cNvPr id="11" name="CustomShape 1">
            <a:extLst>
              <a:ext uri="{FF2B5EF4-FFF2-40B4-BE49-F238E27FC236}">
                <a16:creationId xmlns:a16="http://schemas.microsoft.com/office/drawing/2014/main" id="{E64B9708-C2EB-7B8E-6713-D9D482B8239C}"/>
              </a:ext>
            </a:extLst>
          </p:cNvPr>
          <p:cNvSpPr/>
          <p:nvPr/>
        </p:nvSpPr>
        <p:spPr>
          <a:xfrm>
            <a:off x="4571999" y="3803559"/>
            <a:ext cx="4304521" cy="6937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300" b="0" strike="noStrike" spc="-1">
                <a:solidFill>
                  <a:srgbClr val="000000"/>
                </a:solidFill>
                <a:latin typeface="Century Gothic" panose="020B0502020202020204" pitchFamily="34" charset="0"/>
                <a:ea typeface="Noto Sans CJK SC"/>
              </a:rPr>
              <a:t>Зависимость </a:t>
            </a:r>
            <a:r>
              <a:rPr lang="ru-RU" sz="1300" b="0" strike="noStrike" spc="-1" err="1">
                <a:solidFill>
                  <a:srgbClr val="000000"/>
                </a:solidFill>
                <a:latin typeface="Century Gothic" panose="020B0502020202020204" pitchFamily="34" charset="0"/>
                <a:ea typeface="Noto Sans CJK SC"/>
              </a:rPr>
              <a:t>коэфициента</a:t>
            </a:r>
            <a:r>
              <a:rPr lang="ru-RU" sz="1300" b="0" strike="noStrike" spc="-1">
                <a:solidFill>
                  <a:srgbClr val="000000"/>
                </a:solidFill>
                <a:latin typeface="Century Gothic" panose="020B0502020202020204" pitchFamily="34" charset="0"/>
                <a:ea typeface="Noto Sans CJK SC"/>
              </a:rPr>
              <a:t> </a:t>
            </a:r>
            <a:r>
              <a:rPr lang="ru-RU" sz="1300" b="0" strike="noStrike" spc="-1" err="1">
                <a:solidFill>
                  <a:srgbClr val="000000"/>
                </a:solidFill>
                <a:latin typeface="Century Gothic" panose="020B0502020202020204" pitchFamily="34" charset="0"/>
                <a:ea typeface="Noto Sans CJK SC"/>
              </a:rPr>
              <a:t>Зеебека</a:t>
            </a:r>
            <a:r>
              <a:rPr lang="ru-RU" sz="1300" b="0" strike="noStrike" spc="-1">
                <a:solidFill>
                  <a:srgbClr val="000000"/>
                </a:solidFill>
                <a:latin typeface="Century Gothic" panose="020B0502020202020204" pitchFamily="34" charset="0"/>
                <a:ea typeface="Noto Sans CJK SC"/>
              </a:rPr>
              <a:t> от химического потенциала </a:t>
            </a:r>
            <a:r>
              <a:rPr lang="ru-RU" sz="1300" b="0" strike="noStrike" spc="-1">
                <a:solidFill>
                  <a:srgbClr val="000000"/>
                </a:solidFill>
                <a:latin typeface="Century Gothic" panose="020B0502020202020204" pitchFamily="34" charset="0"/>
                <a:ea typeface="DejaVu Sans"/>
              </a:rPr>
              <a:t>для различной длины связи между аксиальными атомами кальция </a:t>
            </a:r>
            <a:endParaRPr lang="ru-RU" sz="1300" b="0" strike="noStrike" spc="-1">
              <a:latin typeface="Century Gothic" panose="020B0502020202020204" pitchFamily="34" charset="0"/>
            </a:endParaRPr>
          </a:p>
        </p:txBody>
      </p:sp>
      <p:sp>
        <p:nvSpPr>
          <p:cNvPr id="12" name="CustomShape 4">
            <a:extLst>
              <a:ext uri="{FF2B5EF4-FFF2-40B4-BE49-F238E27FC236}">
                <a16:creationId xmlns:a16="http://schemas.microsoft.com/office/drawing/2014/main" id="{6434CADA-3763-3FA1-63DE-57916991509B}"/>
              </a:ext>
            </a:extLst>
          </p:cNvPr>
          <p:cNvSpPr/>
          <p:nvPr/>
        </p:nvSpPr>
        <p:spPr>
          <a:xfrm>
            <a:off x="4733499" y="4932472"/>
            <a:ext cx="3939238" cy="1677430"/>
          </a:xfrm>
          <a:prstGeom prst="rect">
            <a:avLst/>
          </a:prstGeom>
          <a:noFill/>
          <a:ln>
            <a:solidFill>
              <a:srgbClr val="92D050"/>
            </a:solidFill>
            <a:prstDash val="lgDash"/>
          </a:ln>
        </p:spPr>
        <p:style>
          <a:lnRef idx="0">
            <a:scrgbClr r="0" g="0" b="0"/>
          </a:lnRef>
          <a:fillRef idx="0">
            <a:scrgbClr r="0" g="0" b="0"/>
          </a:fillRef>
          <a:effectRef idx="0">
            <a:scrgbClr r="0" g="0" b="0"/>
          </a:effectRef>
          <a:fontRef idx="minor"/>
        </p:style>
        <p:txBody>
          <a:bodyPr lIns="90000" tIns="45000" rIns="90000" bIns="45000"/>
          <a:lstStyle/>
          <a:p>
            <a:r>
              <a:rPr lang="ru-RU" spc="-1">
                <a:solidFill>
                  <a:srgbClr val="000000"/>
                </a:solidFill>
                <a:latin typeface="Century Gothic" panose="020B0502020202020204" pitchFamily="34" charset="0"/>
              </a:rPr>
              <a:t>Коэффициент </a:t>
            </a:r>
            <a:r>
              <a:rPr lang="ru-RU" spc="-1" err="1">
                <a:solidFill>
                  <a:srgbClr val="000000"/>
                </a:solidFill>
                <a:latin typeface="Century Gothic" panose="020B0502020202020204" pitchFamily="34" charset="0"/>
              </a:rPr>
              <a:t>Зеебека</a:t>
            </a:r>
            <a:r>
              <a:rPr lang="ru-RU" spc="-1">
                <a:solidFill>
                  <a:srgbClr val="000000"/>
                </a:solidFill>
                <a:latin typeface="Century Gothic" panose="020B0502020202020204" pitchFamily="34" charset="0"/>
              </a:rPr>
              <a:t> в отсутствие искажений всегда отрицателен, в то время как сжатие </a:t>
            </a:r>
            <a:r>
              <a:rPr lang="ru-RU" spc="-1" err="1">
                <a:solidFill>
                  <a:srgbClr val="000000"/>
                </a:solidFill>
                <a:latin typeface="Century Gothic" panose="020B0502020202020204" pitchFamily="34" charset="0"/>
              </a:rPr>
              <a:t>кейджа</a:t>
            </a:r>
            <a:r>
              <a:rPr lang="ru-RU" spc="-1">
                <a:solidFill>
                  <a:srgbClr val="000000"/>
                </a:solidFill>
                <a:latin typeface="Century Gothic" panose="020B0502020202020204" pitchFamily="34" charset="0"/>
              </a:rPr>
              <a:t> меняет его знак</a:t>
            </a:r>
          </a:p>
          <a:p>
            <a:endParaRPr lang="ru-RU" spc="-1">
              <a:solidFill>
                <a:srgbClr val="000000"/>
              </a:solidFill>
              <a:latin typeface="Century Gothic" panose="020B0502020202020204" pitchFamily="34" charset="0"/>
            </a:endParaRPr>
          </a:p>
        </p:txBody>
      </p:sp>
      <p:cxnSp>
        <p:nvCxnSpPr>
          <p:cNvPr id="3" name="Прямая соединительная линия 2">
            <a:extLst>
              <a:ext uri="{FF2B5EF4-FFF2-40B4-BE49-F238E27FC236}">
                <a16:creationId xmlns:a16="http://schemas.microsoft.com/office/drawing/2014/main" id="{ED068C70-E42C-CD88-E25C-9243091E3CB4}"/>
              </a:ext>
            </a:extLst>
          </p:cNvPr>
          <p:cNvCxnSpPr/>
          <p:nvPr/>
        </p:nvCxnSpPr>
        <p:spPr>
          <a:xfrm>
            <a:off x="4484120" y="1082351"/>
            <a:ext cx="0" cy="5775649"/>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0C8DC6-5251-5022-84A7-79CBD20E5F9D}"/>
              </a:ext>
            </a:extLst>
          </p:cNvPr>
          <p:cNvSpPr txBox="1"/>
          <p:nvPr/>
        </p:nvSpPr>
        <p:spPr>
          <a:xfrm>
            <a:off x="8771187" y="6488668"/>
            <a:ext cx="340158"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12</a:t>
            </a:r>
          </a:p>
        </p:txBody>
      </p:sp>
      <p:pic>
        <p:nvPicPr>
          <p:cNvPr id="13" name="Рисунок 9">
            <a:extLst>
              <a:ext uri="{FF2B5EF4-FFF2-40B4-BE49-F238E27FC236}">
                <a16:creationId xmlns:a16="http://schemas.microsoft.com/office/drawing/2014/main" id="{CA2C8D7B-2C5F-4FE0-8C50-F2B9E1DC6D0D}"/>
              </a:ext>
            </a:extLst>
          </p:cNvPr>
          <p:cNvPicPr/>
          <p:nvPr/>
        </p:nvPicPr>
        <p:blipFill rotWithShape="1">
          <a:blip r:embed="rId4"/>
          <a:srcRect l="3003" t="15234" r="38682" b="-572"/>
          <a:stretch/>
        </p:blipFill>
        <p:spPr>
          <a:xfrm>
            <a:off x="1097569" y="1082351"/>
            <a:ext cx="6830212" cy="5496452"/>
          </a:xfrm>
          <a:prstGeom prst="rect">
            <a:avLst/>
          </a:prstGeom>
          <a:ln>
            <a:noFill/>
          </a:ln>
        </p:spPr>
      </p:pic>
      <p:pic>
        <p:nvPicPr>
          <p:cNvPr id="4" name="Рисунок 3" descr="Стрелка вправо со сплошной заливкой">
            <a:extLst>
              <a:ext uri="{FF2B5EF4-FFF2-40B4-BE49-F238E27FC236}">
                <a16:creationId xmlns:a16="http://schemas.microsoft.com/office/drawing/2014/main" id="{C16CD884-A13C-E201-EC48-8661117794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299165">
            <a:off x="3739283" y="800566"/>
            <a:ext cx="914400" cy="914400"/>
          </a:xfrm>
          <a:prstGeom prst="rect">
            <a:avLst/>
          </a:prstGeom>
        </p:spPr>
      </p:pic>
      <p:pic>
        <p:nvPicPr>
          <p:cNvPr id="16" name="Рисунок 15" descr="Стрелка вправо со сплошной заливкой">
            <a:extLst>
              <a:ext uri="{FF2B5EF4-FFF2-40B4-BE49-F238E27FC236}">
                <a16:creationId xmlns:a16="http://schemas.microsoft.com/office/drawing/2014/main" id="{D5F0612D-F5BF-0B7E-1FC0-07006020B8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74638">
            <a:off x="3806097" y="5955621"/>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4"/>
          <p:cNvSpPr/>
          <p:nvPr/>
        </p:nvSpPr>
        <p:spPr>
          <a:xfrm>
            <a:off x="907530" y="2146604"/>
            <a:ext cx="7415640" cy="1832040"/>
          </a:xfrm>
          <a:prstGeom prst="rect">
            <a:avLst/>
          </a:prstGeom>
          <a:noFill/>
          <a:ln>
            <a:noFill/>
          </a:ln>
        </p:spPr>
        <p:style>
          <a:lnRef idx="0">
            <a:scrgbClr r="0" g="0" b="0"/>
          </a:lnRef>
          <a:fillRef idx="0">
            <a:scrgbClr r="0" g="0" b="0"/>
          </a:fillRef>
          <a:effectRef idx="0">
            <a:scrgbClr r="0" g="0" b="0"/>
          </a:effectRef>
          <a:fontRef idx="minor"/>
        </p:style>
      </p:sp>
      <p:sp>
        <p:nvSpPr>
          <p:cNvPr id="88" name="TextShape 5"/>
          <p:cNvSpPr txBox="1"/>
          <p:nvPr/>
        </p:nvSpPr>
        <p:spPr>
          <a:xfrm>
            <a:off x="4615350" y="4072867"/>
            <a:ext cx="4426058" cy="1169551"/>
          </a:xfrm>
          <a:prstGeom prst="rect">
            <a:avLst/>
          </a:prstGeom>
          <a:noFill/>
        </p:spPr>
        <p:txBody>
          <a:bodyPr wrap="square">
            <a:spAutoFit/>
          </a:bodyPr>
          <a:lstStyle>
            <a:defPPr>
              <a:defRPr lang="ru-RU"/>
            </a:defPPr>
            <a:lvl1pPr>
              <a:defRPr sz="1400" b="0" strike="noStrike" spc="-1">
                <a:solidFill>
                  <a:schemeClr val="bg1">
                    <a:lumMod val="85000"/>
                  </a:schemeClr>
                </a:solidFill>
                <a:latin typeface="Century Gothic" panose="020B0502020202020204" pitchFamily="34" charset="0"/>
              </a:defRPr>
            </a:lvl1pPr>
          </a:lstStyle>
          <a:p>
            <a:r>
              <a:rPr lang="ru-RU" dirty="0"/>
              <a:t>Искажение кристаллических полостей приводит к изменению знака </a:t>
            </a:r>
            <a:r>
              <a:rPr lang="ru-RU" dirty="0" err="1"/>
              <a:t>Зеебека</a:t>
            </a:r>
            <a:r>
              <a:rPr lang="ru-RU" dirty="0"/>
              <a:t> с «-» на «+» в </a:t>
            </a:r>
            <a:r>
              <a:rPr lang="en-US" b="1" dirty="0"/>
              <a:t>[Ca</a:t>
            </a:r>
            <a:r>
              <a:rPr lang="en-US" b="1" baseline="-17000" dirty="0"/>
              <a:t>24</a:t>
            </a:r>
            <a:r>
              <a:rPr lang="en-US" b="1" dirty="0"/>
              <a:t>Al</a:t>
            </a:r>
            <a:r>
              <a:rPr lang="en-US" b="1" baseline="-17000" dirty="0"/>
              <a:t>28</a:t>
            </a:r>
            <a:r>
              <a:rPr lang="en-US" b="1" dirty="0"/>
              <a:t>O</a:t>
            </a:r>
            <a:r>
              <a:rPr lang="en-US" b="1" baseline="-17000" dirty="0"/>
              <a:t>64</a:t>
            </a:r>
            <a:r>
              <a:rPr lang="en-US" b="1" dirty="0"/>
              <a:t>]</a:t>
            </a:r>
            <a:r>
              <a:rPr lang="en-US" b="1" baseline="30000" dirty="0"/>
              <a:t>4+</a:t>
            </a:r>
            <a:r>
              <a:rPr lang="en-US" b="1" dirty="0"/>
              <a:t>(</a:t>
            </a:r>
            <a:r>
              <a:rPr lang="en-US" b="1" dirty="0" err="1"/>
              <a:t>е</a:t>
            </a:r>
            <a:r>
              <a:rPr lang="en-US" b="1" baseline="30000" dirty="0"/>
              <a:t>-</a:t>
            </a:r>
            <a:r>
              <a:rPr lang="en-US" b="1" dirty="0"/>
              <a:t>)</a:t>
            </a:r>
            <a:r>
              <a:rPr lang="en-US" b="1" baseline="-17000" dirty="0"/>
              <a:t>4</a:t>
            </a:r>
            <a:r>
              <a:rPr lang="ru-RU" dirty="0"/>
              <a:t>, указывая на </a:t>
            </a:r>
            <a:r>
              <a:rPr lang="ru-RU" dirty="0" err="1"/>
              <a:t>поляронный</a:t>
            </a:r>
            <a:r>
              <a:rPr lang="ru-RU" dirty="0"/>
              <a:t> тип проводимости </a:t>
            </a:r>
            <a:r>
              <a:rPr lang="ru-RU" dirty="0" err="1"/>
              <a:t>майенита</a:t>
            </a:r>
            <a:r>
              <a:rPr lang="ru-RU" dirty="0"/>
              <a:t> в </a:t>
            </a:r>
            <a:r>
              <a:rPr lang="ru-RU" dirty="0" err="1"/>
              <a:t>электридной</a:t>
            </a:r>
            <a:r>
              <a:rPr lang="ru-RU" dirty="0"/>
              <a:t> фазе.</a:t>
            </a:r>
          </a:p>
        </p:txBody>
      </p:sp>
      <p:sp>
        <p:nvSpPr>
          <p:cNvPr id="2" name="TextBox 1">
            <a:extLst>
              <a:ext uri="{FF2B5EF4-FFF2-40B4-BE49-F238E27FC236}">
                <a16:creationId xmlns:a16="http://schemas.microsoft.com/office/drawing/2014/main" id="{3B870CC4-0AFF-D948-507E-568351D3FA4A}"/>
              </a:ext>
            </a:extLst>
          </p:cNvPr>
          <p:cNvSpPr txBox="1"/>
          <p:nvPr/>
        </p:nvSpPr>
        <p:spPr>
          <a:xfrm>
            <a:off x="273061" y="150022"/>
            <a:ext cx="3098925" cy="523220"/>
          </a:xfrm>
          <a:prstGeom prst="rect">
            <a:avLst/>
          </a:prstGeom>
          <a:noFill/>
        </p:spPr>
        <p:txBody>
          <a:bodyPr wrap="none" rtlCol="0">
            <a:spAutoFit/>
          </a:bodyPr>
          <a:lstStyle/>
          <a:p>
            <a:r>
              <a:rPr lang="ru-RU" sz="2800">
                <a:latin typeface="Century Gothic" panose="020B0502020202020204" pitchFamily="34" charset="0"/>
              </a:rPr>
              <a:t>Подведем итоги</a:t>
            </a:r>
          </a:p>
        </p:txBody>
      </p:sp>
      <p:sp>
        <p:nvSpPr>
          <p:cNvPr id="9" name="TextBox 8">
            <a:extLst>
              <a:ext uri="{FF2B5EF4-FFF2-40B4-BE49-F238E27FC236}">
                <a16:creationId xmlns:a16="http://schemas.microsoft.com/office/drawing/2014/main" id="{47460794-99A0-CDF0-B934-9206861D6A0A}"/>
              </a:ext>
            </a:extLst>
          </p:cNvPr>
          <p:cNvSpPr txBox="1"/>
          <p:nvPr/>
        </p:nvSpPr>
        <p:spPr>
          <a:xfrm>
            <a:off x="452444" y="4180588"/>
            <a:ext cx="3614057" cy="954107"/>
          </a:xfrm>
          <a:prstGeom prst="rect">
            <a:avLst/>
          </a:prstGeom>
          <a:noFill/>
        </p:spPr>
        <p:txBody>
          <a:bodyPr wrap="square">
            <a:spAutoFit/>
          </a:bodyPr>
          <a:lstStyle/>
          <a:p>
            <a:r>
              <a:rPr lang="ru-RU" sz="1400" b="0" strike="noStrike" spc="-1" dirty="0" err="1">
                <a:solidFill>
                  <a:schemeClr val="bg1">
                    <a:lumMod val="85000"/>
                  </a:schemeClr>
                </a:solidFill>
                <a:latin typeface="Century Gothic" panose="020B0502020202020204" pitchFamily="34" charset="0"/>
              </a:rPr>
              <a:t>Многочастичные</a:t>
            </a:r>
            <a:r>
              <a:rPr lang="ru-RU" sz="1400" b="0" strike="noStrike" spc="-1" dirty="0">
                <a:solidFill>
                  <a:schemeClr val="bg1">
                    <a:lumMod val="85000"/>
                  </a:schemeClr>
                </a:solidFill>
                <a:latin typeface="Century Gothic" panose="020B0502020202020204" pitchFamily="34" charset="0"/>
              </a:rPr>
              <a:t> эффекты в </a:t>
            </a:r>
            <a:r>
              <a:rPr lang="ru-RU" sz="1400" b="0" strike="noStrike" spc="-1" dirty="0" err="1">
                <a:solidFill>
                  <a:schemeClr val="bg1">
                    <a:lumMod val="85000"/>
                  </a:schemeClr>
                </a:solidFill>
                <a:latin typeface="Century Gothic" panose="020B0502020202020204" pitchFamily="34" charset="0"/>
              </a:rPr>
              <a:t>электридной</a:t>
            </a:r>
            <a:r>
              <a:rPr lang="ru-RU" sz="1400" b="0" strike="noStrike" spc="-1" dirty="0">
                <a:solidFill>
                  <a:schemeClr val="bg1">
                    <a:lumMod val="85000"/>
                  </a:schemeClr>
                </a:solidFill>
                <a:latin typeface="Century Gothic" panose="020B0502020202020204" pitchFamily="34" charset="0"/>
              </a:rPr>
              <a:t> подсистеме </a:t>
            </a:r>
            <a:r>
              <a:rPr lang="ru-RU" sz="1400" spc="-1" dirty="0">
                <a:solidFill>
                  <a:schemeClr val="bg1">
                    <a:lumMod val="85000"/>
                  </a:schemeClr>
                </a:solidFill>
                <a:latin typeface="Century Gothic" panose="020B0502020202020204" pitchFamily="34" charset="0"/>
              </a:rPr>
              <a:t>приводят к</a:t>
            </a:r>
            <a:r>
              <a:rPr lang="ru-RU" sz="1400" b="0" strike="noStrike" spc="-1" dirty="0">
                <a:solidFill>
                  <a:schemeClr val="bg1">
                    <a:lumMod val="85000"/>
                  </a:schemeClr>
                </a:solidFill>
                <a:latin typeface="Century Gothic" panose="020B0502020202020204" pitchFamily="34" charset="0"/>
              </a:rPr>
              <a:t> локализации электронов и формированию пика под Ферми. </a:t>
            </a:r>
          </a:p>
        </p:txBody>
      </p:sp>
      <p:grpSp>
        <p:nvGrpSpPr>
          <p:cNvPr id="6" name="Группа 5">
            <a:extLst>
              <a:ext uri="{FF2B5EF4-FFF2-40B4-BE49-F238E27FC236}">
                <a16:creationId xmlns:a16="http://schemas.microsoft.com/office/drawing/2014/main" id="{17CE27F6-8E79-CC58-9D62-C8C4F768513B}"/>
              </a:ext>
            </a:extLst>
          </p:cNvPr>
          <p:cNvGrpSpPr/>
          <p:nvPr/>
        </p:nvGrpSpPr>
        <p:grpSpPr>
          <a:xfrm>
            <a:off x="1368477" y="2306180"/>
            <a:ext cx="1175657" cy="1194318"/>
            <a:chOff x="1324947" y="1455576"/>
            <a:chExt cx="1175657" cy="1194318"/>
          </a:xfrm>
        </p:grpSpPr>
        <p:sp>
          <p:nvSpPr>
            <p:cNvPr id="4" name="Круг: прозрачная заливка 3">
              <a:extLst>
                <a:ext uri="{FF2B5EF4-FFF2-40B4-BE49-F238E27FC236}">
                  <a16:creationId xmlns:a16="http://schemas.microsoft.com/office/drawing/2014/main" id="{4DDED3C3-440D-A86B-9F98-49799344FE19}"/>
                </a:ext>
              </a:extLst>
            </p:cNvPr>
            <p:cNvSpPr/>
            <p:nvPr/>
          </p:nvSpPr>
          <p:spPr>
            <a:xfrm>
              <a:off x="1324947" y="1455576"/>
              <a:ext cx="1175657" cy="1194318"/>
            </a:xfrm>
            <a:prstGeom prst="donut">
              <a:avLst>
                <a:gd name="adj" fmla="val 1013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5" name="TextBox 4">
              <a:extLst>
                <a:ext uri="{FF2B5EF4-FFF2-40B4-BE49-F238E27FC236}">
                  <a16:creationId xmlns:a16="http://schemas.microsoft.com/office/drawing/2014/main" id="{FBFA4FB0-6AE4-0BA0-82F0-9C13B4180039}"/>
                </a:ext>
              </a:extLst>
            </p:cNvPr>
            <p:cNvSpPr txBox="1"/>
            <p:nvPr/>
          </p:nvSpPr>
          <p:spPr>
            <a:xfrm>
              <a:off x="1603275" y="1549800"/>
              <a:ext cx="612668" cy="1015663"/>
            </a:xfrm>
            <a:prstGeom prst="rect">
              <a:avLst/>
            </a:prstGeom>
            <a:noFill/>
          </p:spPr>
          <p:txBody>
            <a:bodyPr wrap="none" rtlCol="0">
              <a:spAutoFit/>
            </a:bodyPr>
            <a:lstStyle/>
            <a:p>
              <a:r>
                <a:rPr lang="ru-RU" sz="6000">
                  <a:solidFill>
                    <a:schemeClr val="tx1">
                      <a:lumMod val="85000"/>
                      <a:lumOff val="15000"/>
                    </a:schemeClr>
                  </a:solidFill>
                </a:rPr>
                <a:t>1</a:t>
              </a:r>
            </a:p>
          </p:txBody>
        </p:sp>
      </p:grpSp>
      <p:grpSp>
        <p:nvGrpSpPr>
          <p:cNvPr id="13" name="Группа 12">
            <a:extLst>
              <a:ext uri="{FF2B5EF4-FFF2-40B4-BE49-F238E27FC236}">
                <a16:creationId xmlns:a16="http://schemas.microsoft.com/office/drawing/2014/main" id="{4DE0793E-269A-28BF-20B5-1FB5523AB0E2}"/>
              </a:ext>
            </a:extLst>
          </p:cNvPr>
          <p:cNvGrpSpPr/>
          <p:nvPr/>
        </p:nvGrpSpPr>
        <p:grpSpPr>
          <a:xfrm>
            <a:off x="6226377" y="2306180"/>
            <a:ext cx="1175657" cy="1194318"/>
            <a:chOff x="1324947" y="1455576"/>
            <a:chExt cx="1175657" cy="1194318"/>
          </a:xfrm>
        </p:grpSpPr>
        <p:sp>
          <p:nvSpPr>
            <p:cNvPr id="14" name="Круг: прозрачная заливка 13">
              <a:extLst>
                <a:ext uri="{FF2B5EF4-FFF2-40B4-BE49-F238E27FC236}">
                  <a16:creationId xmlns:a16="http://schemas.microsoft.com/office/drawing/2014/main" id="{8B1DF56B-12B1-93D6-F6C0-6E2E16823098}"/>
                </a:ext>
              </a:extLst>
            </p:cNvPr>
            <p:cNvSpPr/>
            <p:nvPr/>
          </p:nvSpPr>
          <p:spPr>
            <a:xfrm>
              <a:off x="1324947" y="1455576"/>
              <a:ext cx="1175657" cy="1194318"/>
            </a:xfrm>
            <a:prstGeom prst="donut">
              <a:avLst>
                <a:gd name="adj" fmla="val 1013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15" name="TextBox 14">
              <a:extLst>
                <a:ext uri="{FF2B5EF4-FFF2-40B4-BE49-F238E27FC236}">
                  <a16:creationId xmlns:a16="http://schemas.microsoft.com/office/drawing/2014/main" id="{953BFBE5-8D95-4A1B-E5A0-328273CD0BEE}"/>
                </a:ext>
              </a:extLst>
            </p:cNvPr>
            <p:cNvSpPr txBox="1"/>
            <p:nvPr/>
          </p:nvSpPr>
          <p:spPr>
            <a:xfrm>
              <a:off x="1603275" y="1549800"/>
              <a:ext cx="612668" cy="1015663"/>
            </a:xfrm>
            <a:prstGeom prst="rect">
              <a:avLst/>
            </a:prstGeom>
            <a:noFill/>
          </p:spPr>
          <p:txBody>
            <a:bodyPr wrap="none" rtlCol="0">
              <a:spAutoFit/>
            </a:bodyPr>
            <a:lstStyle/>
            <a:p>
              <a:r>
                <a:rPr lang="ru-RU" sz="6000">
                  <a:solidFill>
                    <a:schemeClr val="tx1">
                      <a:lumMod val="85000"/>
                      <a:lumOff val="15000"/>
                    </a:schemeClr>
                  </a:solidFill>
                </a:rPr>
                <a:t>2</a:t>
              </a:r>
            </a:p>
          </p:txBody>
        </p:sp>
      </p:grpSp>
      <p:cxnSp>
        <p:nvCxnSpPr>
          <p:cNvPr id="11" name="Прямая соединительная линия 10">
            <a:extLst>
              <a:ext uri="{FF2B5EF4-FFF2-40B4-BE49-F238E27FC236}">
                <a16:creationId xmlns:a16="http://schemas.microsoft.com/office/drawing/2014/main" id="{ACA60946-FE58-1257-EC08-A336A1CF4EC1}"/>
              </a:ext>
            </a:extLst>
          </p:cNvPr>
          <p:cNvCxnSpPr/>
          <p:nvPr/>
        </p:nvCxnSpPr>
        <p:spPr>
          <a:xfrm>
            <a:off x="255037" y="671804"/>
            <a:ext cx="36140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11EDEB-C7F7-42D4-C2A2-4A823C965DC3}"/>
              </a:ext>
            </a:extLst>
          </p:cNvPr>
          <p:cNvSpPr txBox="1"/>
          <p:nvPr/>
        </p:nvSpPr>
        <p:spPr>
          <a:xfrm>
            <a:off x="8702854" y="6488668"/>
            <a:ext cx="338554"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0" fill="hold"/>
                                        <p:tgtEl>
                                          <p:spTgt spid="8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85800" y="186840"/>
            <a:ext cx="7770600" cy="6458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pPr>
            <a:r>
              <a:rPr lang="ru-RU" sz="1800" b="1" strike="noStrike" spc="-1">
                <a:solidFill>
                  <a:srgbClr val="000000"/>
                </a:solidFill>
                <a:latin typeface="Times New Roman"/>
                <a:ea typeface="Times New Roman"/>
              </a:rPr>
              <a:t>Аспирантка 1 года обучения Мазанникова Мария Андреевна</a:t>
            </a:r>
            <a:br>
              <a:rPr/>
            </a:br>
            <a:r>
              <a:rPr lang="ru-RU" sz="1800" b="1" strike="noStrike" spc="-1">
                <a:solidFill>
                  <a:srgbClr val="000000"/>
                </a:solidFill>
                <a:latin typeface="Times New Roman"/>
                <a:ea typeface="Times New Roman"/>
              </a:rPr>
              <a:t>лаборатория оптики металлов</a:t>
            </a:r>
            <a:endParaRPr lang="ru-RU" sz="1800" b="0" strike="noStrike" spc="-1">
              <a:latin typeface="Arial"/>
            </a:endParaRPr>
          </a:p>
        </p:txBody>
      </p:sp>
      <p:sp>
        <p:nvSpPr>
          <p:cNvPr id="40" name="CustomShape 2"/>
          <p:cNvSpPr/>
          <p:nvPr/>
        </p:nvSpPr>
        <p:spPr>
          <a:xfrm>
            <a:off x="288000" y="864000"/>
            <a:ext cx="8571240" cy="411408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ru-RU" sz="2000" b="1" strike="noStrike" spc="-1" dirty="0">
                <a:solidFill>
                  <a:srgbClr val="0433FF"/>
                </a:solidFill>
                <a:latin typeface="Times New Roman"/>
                <a:ea typeface="Times New Roman"/>
              </a:rPr>
              <a:t>Научный руководитель: </a:t>
            </a:r>
            <a:br>
              <a:rPr dirty="0"/>
            </a:br>
            <a:r>
              <a:rPr lang="ru-RU" sz="1800" b="0" strike="noStrike" spc="-1" dirty="0">
                <a:solidFill>
                  <a:srgbClr val="000000"/>
                </a:solidFill>
                <a:latin typeface="Times New Roman"/>
                <a:ea typeface="Times New Roman"/>
              </a:rPr>
              <a:t>к.ф.-м.н. Новосёлов Дмитрий Юрьевич.</a:t>
            </a:r>
            <a:endParaRPr lang="ru-RU" sz="1800" b="0" strike="noStrike" spc="-1" dirty="0">
              <a:latin typeface="Arial"/>
            </a:endParaRPr>
          </a:p>
          <a:p>
            <a:pPr>
              <a:lnSpc>
                <a:spcPct val="90000"/>
              </a:lnSpc>
              <a:spcBef>
                <a:spcPts val="499"/>
              </a:spcBef>
            </a:pPr>
            <a:endParaRPr lang="ru-RU" sz="1800" b="0" strike="noStrike" spc="-1" dirty="0">
              <a:latin typeface="Arial"/>
            </a:endParaRPr>
          </a:p>
          <a:p>
            <a:pPr>
              <a:lnSpc>
                <a:spcPct val="90000"/>
              </a:lnSpc>
              <a:spcBef>
                <a:spcPts val="499"/>
              </a:spcBef>
            </a:pPr>
            <a:r>
              <a:rPr lang="ru-RU" sz="2000" b="1" strike="noStrike" spc="-1" dirty="0">
                <a:solidFill>
                  <a:srgbClr val="0433FF"/>
                </a:solidFill>
                <a:latin typeface="Times New Roman"/>
                <a:ea typeface="Times New Roman"/>
              </a:rPr>
              <a:t>Специальность:</a:t>
            </a:r>
            <a:r>
              <a:rPr lang="ru-RU" sz="1800" b="0" strike="noStrike" spc="-1" dirty="0">
                <a:solidFill>
                  <a:srgbClr val="000000"/>
                </a:solidFill>
                <a:latin typeface="Times New Roman"/>
                <a:ea typeface="Times New Roman"/>
              </a:rPr>
              <a:t> </a:t>
            </a:r>
            <a:br>
              <a:rPr dirty="0"/>
            </a:br>
            <a:r>
              <a:rPr lang="ru-RU" sz="1800" b="0" strike="noStrike" spc="-1" dirty="0">
                <a:solidFill>
                  <a:srgbClr val="000000"/>
                </a:solidFill>
                <a:latin typeface="Times New Roman"/>
                <a:ea typeface="Times New Roman"/>
              </a:rPr>
              <a:t>01.04.07 «Физика конденсированного состояния».</a:t>
            </a:r>
            <a:endParaRPr lang="ru-RU" sz="1800" b="0" strike="noStrike" spc="-1" dirty="0">
              <a:latin typeface="Arial"/>
            </a:endParaRPr>
          </a:p>
          <a:p>
            <a:pPr>
              <a:lnSpc>
                <a:spcPct val="90000"/>
              </a:lnSpc>
              <a:spcBef>
                <a:spcPts val="499"/>
              </a:spcBef>
            </a:pPr>
            <a:endParaRPr lang="ru-RU" sz="1800" b="0" strike="noStrike" spc="-1" dirty="0">
              <a:latin typeface="Arial"/>
            </a:endParaRPr>
          </a:p>
          <a:p>
            <a:pPr>
              <a:lnSpc>
                <a:spcPct val="90000"/>
              </a:lnSpc>
              <a:spcBef>
                <a:spcPts val="499"/>
              </a:spcBef>
            </a:pPr>
            <a:r>
              <a:rPr lang="ru-RU" sz="2000" b="1" strike="noStrike" spc="-1" dirty="0">
                <a:solidFill>
                  <a:srgbClr val="0433FF"/>
                </a:solidFill>
                <a:latin typeface="Times New Roman"/>
                <a:ea typeface="Times New Roman"/>
              </a:rPr>
              <a:t>Тема работы:</a:t>
            </a:r>
            <a:r>
              <a:rPr lang="ru-RU" sz="1800" b="0" strike="noStrike" spc="-1" dirty="0">
                <a:solidFill>
                  <a:srgbClr val="000000"/>
                </a:solidFill>
                <a:latin typeface="Times New Roman"/>
                <a:ea typeface="Times New Roman"/>
              </a:rPr>
              <a:t> «Электронная структура и магнитные свойства </a:t>
            </a:r>
            <a:r>
              <a:rPr lang="ru-RU" sz="1800" b="0" strike="noStrike" spc="-1" dirty="0" err="1">
                <a:solidFill>
                  <a:srgbClr val="000000"/>
                </a:solidFill>
                <a:latin typeface="Times New Roman"/>
                <a:ea typeface="Times New Roman"/>
              </a:rPr>
              <a:t>электридов</a:t>
            </a:r>
            <a:r>
              <a:rPr lang="ru-RU" sz="1800" b="0" strike="noStrike" spc="-1" dirty="0">
                <a:solidFill>
                  <a:srgbClr val="000000"/>
                </a:solidFill>
                <a:latin typeface="Times New Roman"/>
                <a:ea typeface="Times New Roman"/>
              </a:rPr>
              <a:t>».</a:t>
            </a:r>
            <a:endParaRPr lang="ru-RU" sz="1800" b="0" strike="noStrike" spc="-1" dirty="0">
              <a:latin typeface="Arial"/>
            </a:endParaRPr>
          </a:p>
          <a:p>
            <a:pPr>
              <a:lnSpc>
                <a:spcPct val="90000"/>
              </a:lnSpc>
              <a:spcBef>
                <a:spcPts val="499"/>
              </a:spcBef>
            </a:pPr>
            <a:endParaRPr lang="ru-RU" sz="1800" b="0" strike="noStrike" spc="-1" dirty="0">
              <a:latin typeface="Arial"/>
            </a:endParaRPr>
          </a:p>
          <a:p>
            <a:pPr>
              <a:lnSpc>
                <a:spcPct val="90000"/>
              </a:lnSpc>
              <a:spcBef>
                <a:spcPts val="499"/>
              </a:spcBef>
            </a:pPr>
            <a:r>
              <a:rPr lang="ru-RU" sz="2000" b="1" strike="noStrike" spc="-1" dirty="0">
                <a:solidFill>
                  <a:srgbClr val="0433FF"/>
                </a:solidFill>
                <a:latin typeface="Times New Roman"/>
                <a:ea typeface="Times New Roman"/>
              </a:rPr>
              <a:t>Задача текущего года</a:t>
            </a:r>
            <a:r>
              <a:rPr lang="ru-RU" sz="1800" b="0" strike="noStrike" spc="-1" dirty="0">
                <a:solidFill>
                  <a:srgbClr val="0033CC"/>
                </a:solidFill>
                <a:latin typeface="Times New Roman"/>
                <a:ea typeface="Times New Roman"/>
              </a:rPr>
              <a:t>:</a:t>
            </a:r>
            <a:endParaRPr lang="ru-RU" sz="1800" b="0" strike="noStrike" spc="-1" dirty="0">
              <a:latin typeface="Arial"/>
            </a:endParaRPr>
          </a:p>
          <a:p>
            <a:pPr algn="just">
              <a:lnSpc>
                <a:spcPct val="100000"/>
              </a:lnSpc>
            </a:pPr>
            <a:r>
              <a:rPr lang="ru-RU" sz="1800" b="0" strike="noStrike" spc="-1" dirty="0">
                <a:solidFill>
                  <a:srgbClr val="000000"/>
                </a:solidFill>
                <a:latin typeface="Times New Roman"/>
                <a:ea typeface="Times New Roman"/>
              </a:rPr>
              <a:t>Моделирование электронной структуры </a:t>
            </a:r>
            <a:r>
              <a:rPr lang="ru-RU" sz="1800" b="0" strike="noStrike" spc="-1" dirty="0" err="1">
                <a:solidFill>
                  <a:srgbClr val="000000"/>
                </a:solidFill>
                <a:latin typeface="Times New Roman"/>
                <a:ea typeface="Times New Roman"/>
              </a:rPr>
              <a:t>майенита</a:t>
            </a:r>
            <a:r>
              <a:rPr lang="ru-RU" sz="1800" b="0" strike="noStrike" spc="-1" dirty="0">
                <a:solidFill>
                  <a:srgbClr val="000000"/>
                </a:solidFill>
                <a:latin typeface="Times New Roman"/>
                <a:ea typeface="Times New Roman"/>
              </a:rPr>
              <a:t> в рамках теории функционала плотности (DFT) и построение базиса </a:t>
            </a:r>
            <a:r>
              <a:rPr lang="ru-RU" sz="1800" b="0" strike="noStrike" spc="-1" dirty="0" err="1">
                <a:solidFill>
                  <a:srgbClr val="000000"/>
                </a:solidFill>
                <a:latin typeface="Times New Roman"/>
                <a:ea typeface="Times New Roman"/>
              </a:rPr>
              <a:t>электридных</a:t>
            </a:r>
            <a:r>
              <a:rPr lang="ru-RU" sz="1800" b="0" strike="noStrike" spc="-1" dirty="0">
                <a:solidFill>
                  <a:srgbClr val="000000"/>
                </a:solidFill>
                <a:latin typeface="Times New Roman"/>
                <a:ea typeface="Times New Roman"/>
              </a:rPr>
              <a:t> MLWF. Решение полуклассических уравнений Больцмана в базисе MLWF для определения транспортных свойств</a:t>
            </a:r>
            <a:endParaRPr lang="ru-RU" sz="1800" b="0" strike="noStrike" spc="-1" dirty="0">
              <a:latin typeface="Arial"/>
            </a:endParaRPr>
          </a:p>
          <a:p>
            <a:pPr>
              <a:lnSpc>
                <a:spcPct val="90000"/>
              </a:lnSpc>
              <a:spcBef>
                <a:spcPts val="499"/>
              </a:spcBef>
            </a:pPr>
            <a:endParaRPr lang="ru-RU" sz="1800" b="0" strike="noStrike" spc="-1" dirty="0">
              <a:latin typeface="Arial"/>
            </a:endParaRPr>
          </a:p>
          <a:p>
            <a:pPr>
              <a:lnSpc>
                <a:spcPct val="90000"/>
              </a:lnSpc>
              <a:spcBef>
                <a:spcPts val="499"/>
              </a:spcBef>
            </a:pPr>
            <a:r>
              <a:rPr lang="ru-RU" sz="2000" b="1" strike="noStrike" spc="-1" dirty="0">
                <a:solidFill>
                  <a:srgbClr val="0433FF"/>
                </a:solidFill>
                <a:latin typeface="Times New Roman"/>
                <a:ea typeface="Times New Roman"/>
              </a:rPr>
              <a:t>Результаты, полученные в текущем году</a:t>
            </a:r>
            <a:r>
              <a:rPr lang="ru-RU" sz="1800" b="1" strike="noStrike" spc="-1" dirty="0">
                <a:solidFill>
                  <a:srgbClr val="0433FF"/>
                </a:solidFill>
                <a:latin typeface="Times New Roman"/>
                <a:ea typeface="Times New Roman"/>
              </a:rPr>
              <a:t>:</a:t>
            </a:r>
            <a:endParaRPr lang="ru-RU" sz="1800" b="0" strike="noStrike" spc="-1" dirty="0">
              <a:latin typeface="Arial"/>
            </a:endParaRPr>
          </a:p>
          <a:p>
            <a:pPr>
              <a:lnSpc>
                <a:spcPct val="100000"/>
              </a:lnSpc>
            </a:pPr>
            <a:r>
              <a:rPr lang="ru-RU" sz="1800" b="0" strike="noStrike" spc="-1" dirty="0">
                <a:solidFill>
                  <a:srgbClr val="000000"/>
                </a:solidFill>
                <a:latin typeface="Times New Roman"/>
                <a:ea typeface="Times New Roman"/>
              </a:rPr>
              <a:t>Установлено, что локализация </a:t>
            </a:r>
            <a:r>
              <a:rPr lang="ru-RU" sz="1800" b="0" strike="noStrike" spc="-1" dirty="0" err="1">
                <a:solidFill>
                  <a:srgbClr val="000000"/>
                </a:solidFill>
                <a:latin typeface="Times New Roman"/>
                <a:ea typeface="Times New Roman"/>
              </a:rPr>
              <a:t>электридных</a:t>
            </a:r>
            <a:r>
              <a:rPr lang="ru-RU" sz="1800" b="0" strike="noStrike" spc="-1" dirty="0">
                <a:solidFill>
                  <a:srgbClr val="000000"/>
                </a:solidFill>
                <a:latin typeface="Times New Roman"/>
                <a:ea typeface="Times New Roman"/>
              </a:rPr>
              <a:t> электронов в отдельных кристаллических пустотах, сопровождаемая деформацией последних, может приводить к изменению знака коэффициента </a:t>
            </a:r>
            <a:r>
              <a:rPr lang="ru-RU" sz="1800" b="0" strike="noStrike" spc="-1" dirty="0" err="1">
                <a:solidFill>
                  <a:srgbClr val="000000"/>
                </a:solidFill>
                <a:latin typeface="Times New Roman"/>
                <a:ea typeface="Times New Roman"/>
              </a:rPr>
              <a:t>Зеебека</a:t>
            </a:r>
            <a:r>
              <a:rPr lang="ru-RU" sz="1800" b="0" strike="noStrike" spc="-1" dirty="0">
                <a:solidFill>
                  <a:srgbClr val="000000"/>
                </a:solidFill>
                <a:latin typeface="Times New Roman"/>
                <a:ea typeface="Times New Roman"/>
              </a:rPr>
              <a:t> с «-» на «+» в [Ca</a:t>
            </a:r>
            <a:r>
              <a:rPr lang="ru-RU" sz="1500" b="0" strike="noStrike" spc="-1" baseline="-17000" dirty="0">
                <a:solidFill>
                  <a:srgbClr val="000000"/>
                </a:solidFill>
                <a:latin typeface="Times New Roman"/>
                <a:ea typeface="Times New Roman"/>
              </a:rPr>
              <a:t>24</a:t>
            </a:r>
            <a:r>
              <a:rPr lang="ru-RU" sz="1800" b="0" strike="noStrike" spc="-1" dirty="0">
                <a:solidFill>
                  <a:srgbClr val="000000"/>
                </a:solidFill>
                <a:latin typeface="Times New Roman"/>
                <a:ea typeface="Times New Roman"/>
              </a:rPr>
              <a:t>Al</a:t>
            </a:r>
            <a:r>
              <a:rPr lang="ru-RU" sz="1500" b="0" strike="noStrike" spc="-1" baseline="-17000" dirty="0">
                <a:solidFill>
                  <a:srgbClr val="000000"/>
                </a:solidFill>
                <a:latin typeface="Times New Roman"/>
                <a:ea typeface="Times New Roman"/>
              </a:rPr>
              <a:t>28</a:t>
            </a:r>
            <a:r>
              <a:rPr lang="ru-RU" sz="1800" b="0" strike="noStrike" spc="-1" dirty="0">
                <a:solidFill>
                  <a:srgbClr val="000000"/>
                </a:solidFill>
                <a:latin typeface="Times New Roman"/>
                <a:ea typeface="Times New Roman"/>
              </a:rPr>
              <a:t>O</a:t>
            </a:r>
            <a:r>
              <a:rPr lang="ru-RU" sz="1500" b="0" strike="noStrike" spc="-1" baseline="-17000" dirty="0">
                <a:solidFill>
                  <a:srgbClr val="000000"/>
                </a:solidFill>
                <a:latin typeface="Times New Roman"/>
                <a:ea typeface="Times New Roman"/>
              </a:rPr>
              <a:t>64</a:t>
            </a:r>
            <a:r>
              <a:rPr lang="ru-RU" sz="1800" b="0" strike="noStrike" spc="-1" dirty="0">
                <a:solidFill>
                  <a:srgbClr val="000000"/>
                </a:solidFill>
                <a:latin typeface="Times New Roman"/>
                <a:ea typeface="Times New Roman"/>
              </a:rPr>
              <a:t>]</a:t>
            </a:r>
            <a:r>
              <a:rPr lang="ru-RU" sz="1500" b="0" strike="noStrike" spc="-1" baseline="17000" dirty="0">
                <a:solidFill>
                  <a:srgbClr val="000000"/>
                </a:solidFill>
                <a:latin typeface="Times New Roman"/>
                <a:ea typeface="Times New Roman"/>
              </a:rPr>
              <a:t>4+</a:t>
            </a:r>
            <a:r>
              <a:rPr lang="ru-RU" sz="1800" b="0" strike="noStrike" spc="-1" dirty="0">
                <a:solidFill>
                  <a:srgbClr val="000000"/>
                </a:solidFill>
                <a:latin typeface="Times New Roman"/>
                <a:ea typeface="Times New Roman"/>
              </a:rPr>
              <a:t>(</a:t>
            </a:r>
            <a:r>
              <a:rPr lang="ru-RU" sz="1800" b="0" strike="noStrike" spc="-1" dirty="0" err="1">
                <a:solidFill>
                  <a:srgbClr val="000000"/>
                </a:solidFill>
                <a:latin typeface="Times New Roman"/>
                <a:ea typeface="Times New Roman"/>
              </a:rPr>
              <a:t>e</a:t>
            </a:r>
            <a:r>
              <a:rPr lang="ru-RU" sz="1500" b="0" strike="noStrike" spc="-1" baseline="17000" dirty="0">
                <a:solidFill>
                  <a:srgbClr val="000000"/>
                </a:solidFill>
                <a:latin typeface="Times New Roman"/>
                <a:ea typeface="Times New Roman"/>
              </a:rPr>
              <a:t>-</a:t>
            </a:r>
            <a:r>
              <a:rPr lang="ru-RU" sz="1800" b="0" strike="noStrike" spc="-1" dirty="0">
                <a:solidFill>
                  <a:srgbClr val="000000"/>
                </a:solidFill>
                <a:latin typeface="Times New Roman"/>
                <a:ea typeface="Times New Roman"/>
              </a:rPr>
              <a:t>)</a:t>
            </a:r>
            <a:r>
              <a:rPr lang="ru-RU" sz="1500" b="0" strike="noStrike" spc="-1" baseline="-17000" dirty="0">
                <a:solidFill>
                  <a:srgbClr val="000000"/>
                </a:solidFill>
                <a:latin typeface="Times New Roman"/>
                <a:ea typeface="Times New Roman"/>
              </a:rPr>
              <a:t>4</a:t>
            </a:r>
            <a:r>
              <a:rPr lang="ru-RU" sz="1800" b="0" strike="noStrike" spc="-1" dirty="0">
                <a:solidFill>
                  <a:srgbClr val="000000"/>
                </a:solidFill>
                <a:latin typeface="Times New Roman"/>
                <a:ea typeface="Times New Roman"/>
              </a:rPr>
              <a:t>, указывая на </a:t>
            </a:r>
            <a:r>
              <a:rPr lang="ru-RU" sz="1800" b="0" strike="noStrike" spc="-1" dirty="0" err="1">
                <a:solidFill>
                  <a:srgbClr val="000000"/>
                </a:solidFill>
                <a:latin typeface="Times New Roman"/>
                <a:ea typeface="Times New Roman"/>
              </a:rPr>
              <a:t>поляронный</a:t>
            </a:r>
            <a:r>
              <a:rPr lang="ru-RU" sz="1800" b="0" strike="noStrike" spc="-1" dirty="0">
                <a:solidFill>
                  <a:srgbClr val="000000"/>
                </a:solidFill>
                <a:latin typeface="Times New Roman"/>
                <a:ea typeface="Times New Roman"/>
              </a:rPr>
              <a:t> тип проводимости </a:t>
            </a:r>
            <a:r>
              <a:rPr lang="ru-RU" sz="1800" b="0" strike="noStrike" spc="-1" dirty="0" err="1">
                <a:solidFill>
                  <a:srgbClr val="000000"/>
                </a:solidFill>
                <a:latin typeface="Times New Roman"/>
                <a:ea typeface="Times New Roman"/>
              </a:rPr>
              <a:t>майенита</a:t>
            </a:r>
            <a:r>
              <a:rPr lang="ru-RU" sz="1800" b="0" strike="noStrike" spc="-1" dirty="0">
                <a:solidFill>
                  <a:srgbClr val="000000"/>
                </a:solidFill>
                <a:latin typeface="Times New Roman"/>
                <a:ea typeface="Times New Roman"/>
              </a:rPr>
              <a:t> в </a:t>
            </a:r>
            <a:r>
              <a:rPr lang="ru-RU" sz="1800" b="0" strike="noStrike" spc="-1" dirty="0" err="1">
                <a:solidFill>
                  <a:srgbClr val="000000"/>
                </a:solidFill>
                <a:latin typeface="Times New Roman"/>
                <a:ea typeface="Times New Roman"/>
              </a:rPr>
              <a:t>электридной</a:t>
            </a:r>
            <a:r>
              <a:rPr lang="ru-RU" sz="1800" b="0" strike="noStrike" spc="-1" dirty="0">
                <a:solidFill>
                  <a:srgbClr val="000000"/>
                </a:solidFill>
                <a:latin typeface="Times New Roman"/>
                <a:ea typeface="Times New Roman"/>
              </a:rPr>
              <a:t> фазе.</a:t>
            </a:r>
            <a:endParaRPr lang="ru-RU" sz="1800" b="0" strike="noStrike" spc="-1" dirty="0">
              <a:latin typeface="Arial"/>
            </a:endParaRPr>
          </a:p>
        </p:txBody>
      </p:sp>
      <p:sp>
        <p:nvSpPr>
          <p:cNvPr id="41" name="CustomShape 3"/>
          <p:cNvSpPr/>
          <p:nvPr/>
        </p:nvSpPr>
        <p:spPr>
          <a:xfrm>
            <a:off x="8843444" y="6506537"/>
            <a:ext cx="191160" cy="4067640"/>
          </a:xfrm>
          <a:prstGeom prst="rect">
            <a:avLst/>
          </a:prstGeom>
          <a:noFill/>
        </p:spPr>
        <p:txBody>
          <a:bodyPr wrap="none" rtlCol="0">
            <a:spAutoFit/>
          </a:bodyPr>
          <a:lstStyle/>
          <a:p>
            <a:fld id="{69B51406-3A70-45A5-896D-43DBDAD79EEC}" type="slidenum">
              <a:rPr lang="ru-RU">
                <a:solidFill>
                  <a:schemeClr val="bg1">
                    <a:lumMod val="50000"/>
                  </a:schemeClr>
                </a:solidFill>
                <a:latin typeface="Bahnschrift Condensed" panose="020B0502040204020203" pitchFamily="34" charset="0"/>
              </a:rPr>
              <a:pPr/>
              <a:t>2</a:t>
            </a:fld>
            <a:endParaRPr lang="ru-RU" dirty="0">
              <a:solidFill>
                <a:schemeClr val="bg1">
                  <a:lumMod val="50000"/>
                </a:schemeClr>
              </a:solidFill>
              <a:latin typeface="Bahnschrift Condensed"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10760" y="834480"/>
            <a:ext cx="8320680" cy="62013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lstStyle/>
          <a:p>
            <a:pPr>
              <a:lnSpc>
                <a:spcPct val="195000"/>
              </a:lnSpc>
            </a:pPr>
            <a:r>
              <a:rPr lang="ru-RU" sz="2000" b="1" strike="noStrike" spc="-1">
                <a:solidFill>
                  <a:srgbClr val="0433FF"/>
                </a:solidFill>
                <a:latin typeface="Times New Roman"/>
                <a:ea typeface="Times New Roman"/>
              </a:rPr>
              <a:t>Статьи </a:t>
            </a:r>
            <a:r>
              <a:rPr lang="ru-RU" sz="2000" b="0" i="1" strike="noStrike" spc="-1">
                <a:solidFill>
                  <a:srgbClr val="0433FF"/>
                </a:solidFill>
                <a:latin typeface="Times New Roman"/>
                <a:ea typeface="Times New Roman"/>
              </a:rPr>
              <a:t>(текущий учебный год)</a:t>
            </a:r>
            <a:r>
              <a:rPr lang="ru-RU" sz="2000" b="1" strike="noStrike" spc="-1">
                <a:solidFill>
                  <a:srgbClr val="0433FF"/>
                </a:solidFill>
                <a:latin typeface="Times New Roman"/>
                <a:ea typeface="Times New Roman"/>
              </a:rPr>
              <a:t>:</a:t>
            </a:r>
            <a:endParaRPr lang="ru-RU" sz="2000" b="0" strike="noStrike" spc="-1">
              <a:latin typeface="Arial"/>
            </a:endParaRPr>
          </a:p>
          <a:p>
            <a:pPr marL="200520" indent="-198720" algn="just">
              <a:lnSpc>
                <a:spcPct val="200000"/>
              </a:lnSpc>
              <a:spcBef>
                <a:spcPts val="1199"/>
              </a:spcBef>
              <a:buClr>
                <a:srgbClr val="000000"/>
              </a:buClr>
              <a:buFont typeface="StarSymbol"/>
              <a:buAutoNum type="arabicPeriod"/>
            </a:pPr>
            <a:r>
              <a:rPr lang="ru-RU" sz="1800" b="0" strike="noStrike" spc="-1">
                <a:solidFill>
                  <a:srgbClr val="000000"/>
                </a:solidFill>
                <a:latin typeface="Times New Roman"/>
                <a:ea typeface="Times New Roman"/>
              </a:rPr>
              <a:t>Doping and pressure-driven structural transition in BiMnO from first principles / Dmitry Y.Novoselov, Mary A. Mazannikova, Dmitry M.Korotin // Physica B: Condensed Matter - 2021.  V. 619. — P.413242.</a:t>
            </a:r>
            <a:endParaRPr lang="ru-RU" sz="1800" b="0" strike="noStrike" spc="-1">
              <a:latin typeface="Arial"/>
            </a:endParaRPr>
          </a:p>
          <a:p>
            <a:pPr marL="200520" indent="-198720" algn="just">
              <a:lnSpc>
                <a:spcPct val="200000"/>
              </a:lnSpc>
              <a:spcBef>
                <a:spcPts val="1199"/>
              </a:spcBef>
              <a:buClr>
                <a:srgbClr val="000000"/>
              </a:buClr>
              <a:buFont typeface="StarSymbol"/>
              <a:buAutoNum type="arabicPeriod"/>
            </a:pPr>
            <a:r>
              <a:rPr lang="ru-RU" sz="1800" b="0" strike="noStrike" spc="-1">
                <a:solidFill>
                  <a:srgbClr val="000000"/>
                </a:solidFill>
                <a:latin typeface="Times New Roman"/>
                <a:ea typeface="Times New Roman"/>
              </a:rPr>
              <a:t>Pressure-induced structural and magnetic phase transitions in La0.75Ba0.25CoO2.9 studied with scattering methods and first-principle calculations/ Feygenson, M. and Novoselov, D. Y. and Mazannikova, M. A. and Korotin, D. M. and Bushinsky, M. and Karpinsky, D. and Hanfland, M. and Sazonov, A. and Savvin, S. and Porcher, F. and Svetogorov, R. and Veligzhanin, A. and Tiutiunnikov, S. and Arumugam, S. and Sikolenko, V // Physical Review B. — 2021. — V. 104. — P. 144107.</a:t>
            </a:r>
            <a:endParaRPr lang="ru-RU" sz="1800" b="0" strike="noStrike" spc="-1">
              <a:latin typeface="Arial"/>
            </a:endParaRPr>
          </a:p>
          <a:p>
            <a:pPr marL="213840" indent="-97920" algn="just">
              <a:lnSpc>
                <a:spcPct val="100000"/>
              </a:lnSpc>
            </a:pPr>
            <a:endParaRPr lang="ru-RU" sz="1800" b="0" strike="noStrike" spc="-1">
              <a:latin typeface="Arial"/>
            </a:endParaRPr>
          </a:p>
        </p:txBody>
      </p:sp>
      <p:sp>
        <p:nvSpPr>
          <p:cNvPr id="43" name="CustomShape 2"/>
          <p:cNvSpPr/>
          <p:nvPr/>
        </p:nvSpPr>
        <p:spPr>
          <a:xfrm>
            <a:off x="8823522" y="6444333"/>
            <a:ext cx="191160" cy="4067640"/>
          </a:xfrm>
          <a:prstGeom prst="rect">
            <a:avLst/>
          </a:prstGeom>
          <a:noFill/>
        </p:spPr>
        <p:txBody>
          <a:bodyPr wrap="none" rtlCol="0">
            <a:spAutoFit/>
          </a:bodyPr>
          <a:lstStyle/>
          <a:p>
            <a:fld id="{3BDE4869-837B-4625-A493-2D7DB43D6F68}" type="slidenum">
              <a:rPr lang="ru-RU">
                <a:solidFill>
                  <a:schemeClr val="bg1">
                    <a:lumMod val="50000"/>
                  </a:schemeClr>
                </a:solidFill>
                <a:latin typeface="Bahnschrift Condensed" panose="020B0502040204020203" pitchFamily="34" charset="0"/>
              </a:rPr>
              <a:pPr/>
              <a:t>3</a:t>
            </a:fld>
            <a:endParaRPr lang="ru-RU" dirty="0">
              <a:solidFill>
                <a:schemeClr val="bg1">
                  <a:lumMod val="50000"/>
                </a:schemeClr>
              </a:solidFill>
              <a:latin typeface="Bahnschrift Condensed" panose="020B0502040204020203" pitchFamily="34" charset="0"/>
            </a:endParaRPr>
          </a:p>
        </p:txBody>
      </p:sp>
      <p:sp>
        <p:nvSpPr>
          <p:cNvPr id="44" name="CustomShape 3"/>
          <p:cNvSpPr/>
          <p:nvPr/>
        </p:nvSpPr>
        <p:spPr>
          <a:xfrm>
            <a:off x="685800" y="186840"/>
            <a:ext cx="7770600" cy="6458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pPr>
            <a:r>
              <a:rPr lang="ru-RU" sz="1800" b="1" strike="noStrike" spc="-1">
                <a:solidFill>
                  <a:srgbClr val="000000"/>
                </a:solidFill>
                <a:latin typeface="Times New Roman"/>
                <a:ea typeface="Times New Roman"/>
              </a:rPr>
              <a:t>Аспирантка 1 года обучения Мазанникова Мария Андреевна</a:t>
            </a:r>
            <a:br>
              <a:rPr/>
            </a:br>
            <a:r>
              <a:rPr lang="ru-RU" sz="1800" b="1" strike="noStrike" spc="-1">
                <a:solidFill>
                  <a:srgbClr val="000000"/>
                </a:solidFill>
                <a:latin typeface="Times New Roman"/>
                <a:ea typeface="Times New Roman"/>
              </a:rPr>
              <a:t>лаборатория оптики металлов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539640" y="757440"/>
            <a:ext cx="8062920" cy="44402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lstStyle/>
          <a:p>
            <a:pPr algn="just">
              <a:lnSpc>
                <a:spcPct val="80000"/>
              </a:lnSpc>
            </a:pPr>
            <a:endParaRPr lang="ru-RU" sz="1800" b="0" strike="noStrike" spc="-1" dirty="0">
              <a:latin typeface="Arial"/>
            </a:endParaRPr>
          </a:p>
          <a:p>
            <a:pPr>
              <a:lnSpc>
                <a:spcPct val="80000"/>
              </a:lnSpc>
              <a:spcBef>
                <a:spcPts val="499"/>
              </a:spcBef>
            </a:pPr>
            <a:r>
              <a:rPr lang="ru-RU" sz="2000" b="1" strike="noStrike" spc="-1" dirty="0">
                <a:solidFill>
                  <a:srgbClr val="0433FF"/>
                </a:solidFill>
                <a:latin typeface="Times New Roman"/>
                <a:ea typeface="Times New Roman"/>
              </a:rPr>
              <a:t>Доклады на конференциях</a:t>
            </a:r>
            <a:r>
              <a:rPr lang="ru-RU" sz="2000" b="0" i="1" strike="noStrike" spc="-1" dirty="0">
                <a:solidFill>
                  <a:srgbClr val="0433FF"/>
                </a:solidFill>
                <a:latin typeface="Times New Roman"/>
                <a:ea typeface="Times New Roman"/>
              </a:rPr>
              <a:t> (текущий учебный год)</a:t>
            </a:r>
            <a:r>
              <a:rPr lang="ru-RU" sz="2000" b="1" strike="noStrike" spc="-1" dirty="0">
                <a:solidFill>
                  <a:srgbClr val="0433FF"/>
                </a:solidFill>
                <a:latin typeface="Times New Roman"/>
                <a:ea typeface="Times New Roman"/>
              </a:rPr>
              <a:t>: </a:t>
            </a:r>
            <a:br>
              <a:rPr lang="ru-RU" sz="1600" spc="-1" dirty="0">
                <a:solidFill>
                  <a:srgbClr val="000000"/>
                </a:solidFill>
                <a:latin typeface="Times New Roman"/>
                <a:ea typeface="Times New Roman"/>
              </a:rPr>
            </a:br>
            <a:r>
              <a:rPr lang="ru-RU" sz="1600" spc="-1" dirty="0">
                <a:solidFill>
                  <a:srgbClr val="000000"/>
                </a:solidFill>
                <a:latin typeface="Times New Roman"/>
                <a:ea typeface="Times New Roman"/>
              </a:rPr>
              <a:t>Стендовый доклад - 1</a:t>
            </a:r>
            <a:r>
              <a:rPr lang="ru-RU" sz="1600" b="0" strike="noStrike" spc="-1" dirty="0">
                <a:solidFill>
                  <a:srgbClr val="000000"/>
                </a:solidFill>
                <a:latin typeface="Times New Roman"/>
                <a:ea typeface="Times New Roman"/>
              </a:rPr>
              <a:t>.</a:t>
            </a:r>
          </a:p>
          <a:p>
            <a:pPr>
              <a:lnSpc>
                <a:spcPct val="80000"/>
              </a:lnSpc>
              <a:spcBef>
                <a:spcPts val="499"/>
              </a:spcBef>
            </a:pPr>
            <a:endParaRPr lang="ru-RU" sz="1600" b="0" strike="noStrike" spc="-1" dirty="0">
              <a:latin typeface="Arial"/>
            </a:endParaRPr>
          </a:p>
          <a:p>
            <a:pPr>
              <a:lnSpc>
                <a:spcPct val="90000"/>
              </a:lnSpc>
              <a:spcBef>
                <a:spcPts val="499"/>
              </a:spcBef>
            </a:pPr>
            <a:r>
              <a:rPr lang="ru-RU" sz="2000" b="1" i="1" spc="-1" dirty="0">
                <a:solidFill>
                  <a:srgbClr val="0433FF"/>
                </a:solidFill>
                <a:latin typeface="Times New Roman"/>
                <a:ea typeface="Times New Roman"/>
              </a:rPr>
              <a:t>Экзамен по иностранному языку</a:t>
            </a:r>
            <a:r>
              <a:rPr lang="ru-RU" sz="1600" i="1" spc="-1" dirty="0">
                <a:solidFill>
                  <a:srgbClr val="0433FF"/>
                </a:solidFill>
                <a:latin typeface="Times New Roman"/>
                <a:ea typeface="Times New Roman"/>
              </a:rPr>
              <a:t> </a:t>
            </a:r>
            <a:r>
              <a:rPr lang="ru-RU" sz="2000" i="1" spc="-1" dirty="0">
                <a:solidFill>
                  <a:srgbClr val="0433FF"/>
                </a:solidFill>
                <a:latin typeface="Times New Roman"/>
              </a:rPr>
              <a:t>(текущий учебный год):</a:t>
            </a:r>
          </a:p>
          <a:p>
            <a:pPr>
              <a:lnSpc>
                <a:spcPct val="90000"/>
              </a:lnSpc>
              <a:spcBef>
                <a:spcPts val="499"/>
              </a:spcBef>
            </a:pPr>
            <a:r>
              <a:rPr lang="ru-RU" sz="1600" spc="-1" dirty="0">
                <a:solidFill>
                  <a:srgbClr val="000000"/>
                </a:solidFill>
                <a:latin typeface="Times New Roman"/>
              </a:rPr>
              <a:t>Сдан – «Отлично»</a:t>
            </a:r>
          </a:p>
          <a:p>
            <a:pPr>
              <a:lnSpc>
                <a:spcPct val="90000"/>
              </a:lnSpc>
              <a:spcBef>
                <a:spcPts val="499"/>
              </a:spcBef>
            </a:pPr>
            <a:endParaRPr lang="ru-RU" sz="1600" spc="-1" dirty="0">
              <a:solidFill>
                <a:srgbClr val="000000"/>
              </a:solidFill>
              <a:latin typeface="Times New Roman"/>
            </a:endParaRPr>
          </a:p>
          <a:p>
            <a:pPr>
              <a:lnSpc>
                <a:spcPct val="90000"/>
              </a:lnSpc>
              <a:spcBef>
                <a:spcPts val="499"/>
              </a:spcBef>
            </a:pPr>
            <a:r>
              <a:rPr lang="ru-RU" sz="2000" b="1" strike="noStrike" spc="-1" dirty="0">
                <a:solidFill>
                  <a:srgbClr val="0433FF"/>
                </a:solidFill>
                <a:latin typeface="Times New Roman"/>
                <a:ea typeface="Times New Roman"/>
              </a:rPr>
              <a:t>Участие в грантах </a:t>
            </a:r>
            <a:r>
              <a:rPr lang="ru-RU" sz="2000" b="0" i="1" strike="noStrike" spc="-1" dirty="0">
                <a:solidFill>
                  <a:srgbClr val="0433FF"/>
                </a:solidFill>
                <a:latin typeface="Times New Roman"/>
                <a:ea typeface="Times New Roman"/>
              </a:rPr>
              <a:t>(текущий учебный год)</a:t>
            </a:r>
            <a:r>
              <a:rPr lang="ru-RU" sz="2000" b="1" strike="noStrike" spc="-1" dirty="0">
                <a:solidFill>
                  <a:srgbClr val="0433FF"/>
                </a:solidFill>
                <a:latin typeface="Times New Roman"/>
                <a:ea typeface="Times New Roman"/>
              </a:rPr>
              <a:t>:</a:t>
            </a:r>
            <a:endParaRPr lang="ru-RU" sz="2000" b="0" strike="noStrike" spc="-1" dirty="0">
              <a:latin typeface="Arial"/>
            </a:endParaRPr>
          </a:p>
          <a:p>
            <a:pPr marL="267480" indent="-265680">
              <a:lnSpc>
                <a:spcPct val="90000"/>
              </a:lnSpc>
              <a:spcBef>
                <a:spcPts val="499"/>
              </a:spcBef>
              <a:buClr>
                <a:srgbClr val="000000"/>
              </a:buClr>
              <a:buFont typeface="StarSymbol"/>
              <a:buAutoNum type="arabicPeriod"/>
            </a:pPr>
            <a:r>
              <a:rPr lang="ru-RU" sz="1800" b="1" strike="noStrike" spc="-1" dirty="0">
                <a:solidFill>
                  <a:srgbClr val="000000"/>
                </a:solidFill>
                <a:latin typeface="Times New Roman"/>
                <a:ea typeface="Times New Roman"/>
              </a:rPr>
              <a:t>РНФ 19-12-00012</a:t>
            </a:r>
            <a:br>
              <a:rPr dirty="0"/>
            </a:br>
            <a:r>
              <a:rPr lang="ru-RU" sz="1800" b="0" strike="noStrike" spc="-1" dirty="0">
                <a:solidFill>
                  <a:srgbClr val="000000"/>
                </a:solidFill>
                <a:latin typeface="Times New Roman"/>
                <a:ea typeface="Times New Roman"/>
              </a:rPr>
              <a:t>«</a:t>
            </a:r>
            <a:r>
              <a:rPr lang="ru-RU" sz="1800" b="0" strike="noStrike" spc="-1" dirty="0" err="1">
                <a:solidFill>
                  <a:srgbClr val="000000"/>
                </a:solidFill>
                <a:latin typeface="Times New Roman"/>
                <a:ea typeface="Times New Roman"/>
              </a:rPr>
              <a:t>Хундовские</a:t>
            </a:r>
            <a:r>
              <a:rPr lang="ru-RU" sz="1800" b="0" strike="noStrike" spc="-1" dirty="0">
                <a:solidFill>
                  <a:srgbClr val="000000"/>
                </a:solidFill>
                <a:latin typeface="Times New Roman"/>
                <a:ea typeface="Times New Roman"/>
              </a:rPr>
              <a:t> металлы: сильные корреляционные эффекты в многозонных системах благодаря обменному взаимодействию в режиме далеком от перехода металл-изолятор».</a:t>
            </a:r>
            <a:br>
              <a:rPr dirty="0"/>
            </a:br>
            <a:r>
              <a:rPr lang="ru-RU" sz="1800" b="0" strike="noStrike" spc="-1" dirty="0">
                <a:solidFill>
                  <a:srgbClr val="000000"/>
                </a:solidFill>
                <a:latin typeface="Times New Roman"/>
                <a:ea typeface="Times New Roman"/>
              </a:rPr>
              <a:t>Руководитель: Анисимов В.И., д. ф.-м. н.</a:t>
            </a:r>
            <a:br>
              <a:rPr dirty="0"/>
            </a:br>
            <a:r>
              <a:rPr lang="ru-RU" sz="1800" b="0" strike="noStrike" spc="-1" dirty="0">
                <a:solidFill>
                  <a:srgbClr val="000000"/>
                </a:solidFill>
                <a:latin typeface="Times New Roman"/>
                <a:ea typeface="Times New Roman"/>
              </a:rPr>
              <a:t>Степень участия: </a:t>
            </a:r>
            <a:r>
              <a:rPr lang="ru-RU" sz="1800" b="0" i="1" u="sng" strike="noStrike" spc="-1" dirty="0">
                <a:solidFill>
                  <a:srgbClr val="000000"/>
                </a:solidFill>
                <a:uFillTx/>
                <a:latin typeface="Times New Roman"/>
                <a:ea typeface="Times New Roman"/>
              </a:rPr>
              <a:t>исполнитель</a:t>
            </a:r>
            <a:r>
              <a:rPr lang="ru-RU" sz="1800" b="0" i="1" strike="noStrike" spc="-1" dirty="0">
                <a:solidFill>
                  <a:srgbClr val="000000"/>
                </a:solidFill>
                <a:latin typeface="Times New Roman"/>
                <a:ea typeface="Times New Roman"/>
              </a:rPr>
              <a:t>.</a:t>
            </a:r>
            <a:endParaRPr lang="ru-RU" sz="1800" b="0" strike="noStrike" spc="-1" dirty="0">
              <a:latin typeface="Arial"/>
            </a:endParaRPr>
          </a:p>
          <a:p>
            <a:pPr algn="just">
              <a:lnSpc>
                <a:spcPct val="90000"/>
              </a:lnSpc>
              <a:spcBef>
                <a:spcPts val="499"/>
              </a:spcBef>
            </a:pPr>
            <a:endParaRPr lang="ru-RU" sz="1800" b="0" strike="noStrike" spc="-1" dirty="0">
              <a:latin typeface="Arial"/>
            </a:endParaRPr>
          </a:p>
          <a:p>
            <a:pPr marL="267480" indent="-265680">
              <a:lnSpc>
                <a:spcPct val="90000"/>
              </a:lnSpc>
              <a:spcBef>
                <a:spcPts val="499"/>
              </a:spcBef>
              <a:buClr>
                <a:srgbClr val="000000"/>
              </a:buClr>
              <a:buFont typeface="StarSymbol"/>
              <a:buAutoNum type="arabicPeriod"/>
            </a:pPr>
            <a:r>
              <a:rPr lang="ru-RU" sz="1800" b="1" strike="noStrike" spc="-1" dirty="0">
                <a:solidFill>
                  <a:srgbClr val="000000"/>
                </a:solidFill>
                <a:latin typeface="Times New Roman"/>
                <a:ea typeface="Times New Roman"/>
              </a:rPr>
              <a:t>РФФИ 20-52-00023 </a:t>
            </a:r>
            <a:br>
              <a:rPr dirty="0"/>
            </a:br>
            <a:r>
              <a:rPr lang="ru-RU" sz="1800" b="0" strike="noStrike" spc="-1" dirty="0">
                <a:solidFill>
                  <a:srgbClr val="000000"/>
                </a:solidFill>
                <a:latin typeface="Times New Roman"/>
                <a:ea typeface="Times New Roman"/>
              </a:rPr>
              <a:t>«Структура и функциональные свойства магнитоэлектрических составов на основе BiMnO3».</a:t>
            </a:r>
            <a:br>
              <a:rPr dirty="0"/>
            </a:br>
            <a:r>
              <a:rPr lang="ru-RU" sz="1800" b="0" strike="noStrike" spc="-1" dirty="0">
                <a:solidFill>
                  <a:srgbClr val="000000"/>
                </a:solidFill>
                <a:latin typeface="Times New Roman"/>
                <a:ea typeface="Times New Roman"/>
              </a:rPr>
              <a:t>Руководитель: Савенко Б. Н.., к. ф.-м. н.</a:t>
            </a:r>
            <a:br>
              <a:rPr dirty="0"/>
            </a:br>
            <a:r>
              <a:rPr lang="ru-RU" sz="1800" b="0" strike="noStrike" spc="-1" dirty="0">
                <a:solidFill>
                  <a:srgbClr val="000000"/>
                </a:solidFill>
                <a:latin typeface="Times New Roman"/>
                <a:ea typeface="Times New Roman"/>
              </a:rPr>
              <a:t>Степень участия: </a:t>
            </a:r>
            <a:r>
              <a:rPr lang="ru-RU" sz="1800" b="0" i="1" u="sng" strike="noStrike" spc="-1" dirty="0">
                <a:solidFill>
                  <a:srgbClr val="000000"/>
                </a:solidFill>
                <a:uFillTx/>
                <a:latin typeface="Times New Roman"/>
                <a:ea typeface="Times New Roman"/>
              </a:rPr>
              <a:t>исполнитель</a:t>
            </a:r>
            <a:r>
              <a:rPr lang="ru-RU" sz="1800" b="0" i="1" strike="noStrike" spc="-1" dirty="0">
                <a:solidFill>
                  <a:srgbClr val="000000"/>
                </a:solidFill>
                <a:latin typeface="Times New Roman"/>
                <a:ea typeface="Times New Roman"/>
              </a:rPr>
              <a:t>.</a:t>
            </a:r>
            <a:endParaRPr lang="ru-RU" sz="1800" b="0" strike="noStrike" spc="-1" dirty="0">
              <a:latin typeface="Arial"/>
            </a:endParaRPr>
          </a:p>
        </p:txBody>
      </p:sp>
      <p:sp>
        <p:nvSpPr>
          <p:cNvPr id="46" name="CustomShape 2"/>
          <p:cNvSpPr/>
          <p:nvPr/>
        </p:nvSpPr>
        <p:spPr>
          <a:xfrm>
            <a:off x="8835963" y="6500316"/>
            <a:ext cx="191160" cy="4067640"/>
          </a:xfrm>
          <a:prstGeom prst="rect">
            <a:avLst/>
          </a:prstGeom>
          <a:noFill/>
        </p:spPr>
        <p:txBody>
          <a:bodyPr wrap="none" rtlCol="0">
            <a:spAutoFit/>
          </a:bodyPr>
          <a:lstStyle/>
          <a:p>
            <a:fld id="{CE925151-8638-4418-BA7C-0BBB56AD0BE0}" type="slidenum">
              <a:rPr lang="ru-RU">
                <a:solidFill>
                  <a:schemeClr val="bg1">
                    <a:lumMod val="50000"/>
                  </a:schemeClr>
                </a:solidFill>
                <a:latin typeface="Bahnschrift Condensed" panose="020B0502040204020203" pitchFamily="34" charset="0"/>
              </a:rPr>
              <a:pPr/>
              <a:t>4</a:t>
            </a:fld>
            <a:endParaRPr lang="ru-RU" dirty="0">
              <a:solidFill>
                <a:schemeClr val="bg1">
                  <a:lumMod val="50000"/>
                </a:schemeClr>
              </a:solidFill>
              <a:latin typeface="Bahnschrift Condensed" panose="020B0502040204020203" pitchFamily="34" charset="0"/>
            </a:endParaRPr>
          </a:p>
        </p:txBody>
      </p:sp>
      <p:sp>
        <p:nvSpPr>
          <p:cNvPr id="47" name="CustomShape 3"/>
          <p:cNvSpPr/>
          <p:nvPr/>
        </p:nvSpPr>
        <p:spPr>
          <a:xfrm>
            <a:off x="685800" y="186840"/>
            <a:ext cx="7770600" cy="6458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pPr>
            <a:r>
              <a:rPr lang="ru-RU" sz="1800" b="1" strike="noStrike" spc="-1">
                <a:solidFill>
                  <a:srgbClr val="000000"/>
                </a:solidFill>
                <a:latin typeface="Times New Roman"/>
                <a:ea typeface="Times New Roman"/>
              </a:rPr>
              <a:t>Аспирантка 1 года обучения Мазанникова Мария Андреевна</a:t>
            </a:r>
            <a:br>
              <a:rPr/>
            </a:br>
            <a:r>
              <a:rPr lang="ru-RU" sz="1800" b="1" strike="noStrike" spc="-1">
                <a:solidFill>
                  <a:srgbClr val="000000"/>
                </a:solidFill>
                <a:latin typeface="Times New Roman"/>
                <a:ea typeface="Times New Roman"/>
              </a:rPr>
              <a:t>лаборатория оптики металлов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1"/>
          <p:cNvGraphicFramePr/>
          <p:nvPr/>
        </p:nvGraphicFramePr>
        <p:xfrm>
          <a:off x="773640" y="834480"/>
          <a:ext cx="7596360" cy="6007440"/>
        </p:xfrm>
        <a:graphic>
          <a:graphicData uri="http://schemas.openxmlformats.org/drawingml/2006/table">
            <a:tbl>
              <a:tblPr/>
              <a:tblGrid>
                <a:gridCol w="4602240">
                  <a:extLst>
                    <a:ext uri="{9D8B030D-6E8A-4147-A177-3AD203B41FA5}">
                      <a16:colId xmlns:a16="http://schemas.microsoft.com/office/drawing/2014/main" val="20000"/>
                    </a:ext>
                  </a:extLst>
                </a:gridCol>
                <a:gridCol w="924120">
                  <a:extLst>
                    <a:ext uri="{9D8B030D-6E8A-4147-A177-3AD203B41FA5}">
                      <a16:colId xmlns:a16="http://schemas.microsoft.com/office/drawing/2014/main" val="20001"/>
                    </a:ext>
                  </a:extLst>
                </a:gridCol>
                <a:gridCol w="1071000">
                  <a:extLst>
                    <a:ext uri="{9D8B030D-6E8A-4147-A177-3AD203B41FA5}">
                      <a16:colId xmlns:a16="http://schemas.microsoft.com/office/drawing/2014/main" val="20002"/>
                    </a:ext>
                  </a:extLst>
                </a:gridCol>
                <a:gridCol w="999000">
                  <a:extLst>
                    <a:ext uri="{9D8B030D-6E8A-4147-A177-3AD203B41FA5}">
                      <a16:colId xmlns:a16="http://schemas.microsoft.com/office/drawing/2014/main" val="20003"/>
                    </a:ext>
                  </a:extLst>
                </a:gridCol>
              </a:tblGrid>
              <a:tr h="295560">
                <a:tc>
                  <a:txBody>
                    <a:bodyPr/>
                    <a:lstStyle/>
                    <a:p>
                      <a:pPr algn="just">
                        <a:lnSpc>
                          <a:spcPct val="100000"/>
                        </a:lnSpc>
                      </a:pPr>
                      <a:r>
                        <a:rPr lang="ru-RU" sz="1200" b="1" strike="noStrike" spc="-1">
                          <a:solidFill>
                            <a:srgbClr val="0433FF"/>
                          </a:solidFill>
                          <a:latin typeface="Times New Roman"/>
                          <a:ea typeface="Times New Roman"/>
                        </a:rPr>
                        <a:t>Показатель</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ctr">
                        <a:lnSpc>
                          <a:spcPct val="100000"/>
                        </a:lnSpc>
                      </a:pPr>
                      <a:r>
                        <a:rPr lang="ru-RU" sz="1400" b="1" strike="noStrike" spc="-1">
                          <a:solidFill>
                            <a:srgbClr val="0433FF"/>
                          </a:solidFill>
                          <a:latin typeface="Times New Roman"/>
                          <a:ea typeface="Times New Roman"/>
                        </a:rPr>
                        <a:t>Баллы</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ctr">
                        <a:lnSpc>
                          <a:spcPct val="100000"/>
                        </a:lnSpc>
                      </a:pPr>
                      <a:r>
                        <a:rPr lang="ru-RU" sz="1400" b="1" strike="noStrike" spc="-1">
                          <a:solidFill>
                            <a:srgbClr val="0433FF"/>
                          </a:solidFill>
                          <a:latin typeface="Times New Roman"/>
                          <a:ea typeface="Times New Roman"/>
                        </a:rPr>
                        <a:t>Кол-во</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ctr">
                        <a:lnSpc>
                          <a:spcPct val="100000"/>
                        </a:lnSpc>
                      </a:pPr>
                      <a:r>
                        <a:rPr lang="ru-RU" sz="1400" b="1" strike="noStrike" spc="-1">
                          <a:solidFill>
                            <a:srgbClr val="0433FF"/>
                          </a:solidFill>
                          <a:latin typeface="Times New Roman"/>
                          <a:ea typeface="Times New Roman"/>
                        </a:rPr>
                        <a:t>Сумма</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0"/>
                  </a:ext>
                </a:extLst>
              </a:tr>
              <a:tr h="438840">
                <a:tc>
                  <a:txBody>
                    <a:bodyPr/>
                    <a:lstStyle/>
                    <a:p>
                      <a:pPr algn="just">
                        <a:lnSpc>
                          <a:spcPct val="100000"/>
                        </a:lnSpc>
                      </a:pPr>
                      <a:r>
                        <a:rPr lang="ru-RU" sz="1200" b="1" strike="noStrike" spc="-1">
                          <a:solidFill>
                            <a:srgbClr val="000000"/>
                          </a:solidFill>
                          <a:latin typeface="Times New Roman"/>
                          <a:ea typeface="Times New Roman"/>
                        </a:rPr>
                        <a:t>публикации в изданиях ВАК (вышедшие из печати)</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20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2</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40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1"/>
                  </a:ext>
                </a:extLst>
              </a:tr>
              <a:tr h="295560">
                <a:tc>
                  <a:txBody>
                    <a:bodyPr/>
                    <a:lstStyle/>
                    <a:p>
                      <a:pPr algn="just">
                        <a:lnSpc>
                          <a:spcPct val="100000"/>
                        </a:lnSpc>
                      </a:pPr>
                      <a:r>
                        <a:rPr lang="ru-RU" sz="1200" b="1" strike="noStrike" spc="-1">
                          <a:solidFill>
                            <a:srgbClr val="000000"/>
                          </a:solidFill>
                          <a:latin typeface="Times New Roman"/>
                          <a:ea typeface="Times New Roman"/>
                        </a:rPr>
                        <a:t>публикации в изданиях ВАК (принятые в печать)</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2"/>
                  </a:ext>
                </a:extLst>
              </a:tr>
              <a:tr h="496800">
                <a:tc>
                  <a:txBody>
                    <a:bodyPr/>
                    <a:lstStyle/>
                    <a:p>
                      <a:pPr algn="just">
                        <a:lnSpc>
                          <a:spcPct val="100000"/>
                        </a:lnSpc>
                      </a:pPr>
                      <a:r>
                        <a:rPr lang="ru-RU" sz="1200" b="0" strike="noStrike" spc="-1">
                          <a:solidFill>
                            <a:srgbClr val="000000"/>
                          </a:solidFill>
                          <a:latin typeface="Times New Roman"/>
                          <a:ea typeface="Times New Roman"/>
                        </a:rPr>
                        <a:t>свидетельство о программах для ЭВМ, зарегистрированных в установленном порядке</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20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3"/>
                  </a:ext>
                </a:extLst>
              </a:tr>
              <a:tr h="295560">
                <a:tc>
                  <a:txBody>
                    <a:bodyPr/>
                    <a:lstStyle/>
                    <a:p>
                      <a:pPr algn="just">
                        <a:lnSpc>
                          <a:spcPct val="100000"/>
                        </a:lnSpc>
                      </a:pPr>
                      <a:r>
                        <a:rPr lang="ru-RU" sz="1200" b="0" strike="noStrike" spc="-1">
                          <a:solidFill>
                            <a:srgbClr val="000000"/>
                          </a:solidFill>
                          <a:latin typeface="Times New Roman"/>
                          <a:ea typeface="Times New Roman"/>
                        </a:rPr>
                        <a:t>патент</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20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4"/>
                  </a:ext>
                </a:extLst>
              </a:tr>
              <a:tr h="295560">
                <a:tc>
                  <a:txBody>
                    <a:bodyPr/>
                    <a:lstStyle/>
                    <a:p>
                      <a:pPr algn="just">
                        <a:lnSpc>
                          <a:spcPct val="100000"/>
                        </a:lnSpc>
                      </a:pPr>
                      <a:r>
                        <a:rPr lang="ru-RU" sz="1200" b="0" strike="noStrike" spc="-1">
                          <a:solidFill>
                            <a:srgbClr val="000000"/>
                          </a:solidFill>
                          <a:latin typeface="Times New Roman"/>
                          <a:ea typeface="Times New Roman"/>
                        </a:rPr>
                        <a:t>соавторство в монографии</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5"/>
                  </a:ext>
                </a:extLst>
              </a:tr>
              <a:tr h="295560">
                <a:tc>
                  <a:txBody>
                    <a:bodyPr/>
                    <a:lstStyle/>
                    <a:p>
                      <a:pPr algn="just">
                        <a:lnSpc>
                          <a:spcPct val="100000"/>
                        </a:lnSpc>
                      </a:pPr>
                      <a:r>
                        <a:rPr lang="ru-RU" sz="1200" b="0" strike="noStrike" spc="-1">
                          <a:solidFill>
                            <a:srgbClr val="000000"/>
                          </a:solidFill>
                          <a:latin typeface="Times New Roman"/>
                          <a:ea typeface="Times New Roman"/>
                        </a:rPr>
                        <a:t>оформленное ноу-хау</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6"/>
                  </a:ext>
                </a:extLst>
              </a:tr>
              <a:tr h="295560">
                <a:tc>
                  <a:txBody>
                    <a:bodyPr/>
                    <a:lstStyle/>
                    <a:p>
                      <a:pPr algn="just">
                        <a:lnSpc>
                          <a:spcPct val="100000"/>
                        </a:lnSpc>
                      </a:pPr>
                      <a:r>
                        <a:rPr lang="ru-RU" sz="1200" b="0" strike="noStrike" spc="-1">
                          <a:solidFill>
                            <a:srgbClr val="000000"/>
                          </a:solidFill>
                          <a:latin typeface="Times New Roman"/>
                          <a:ea typeface="Times New Roman"/>
                        </a:rPr>
                        <a:t>публикации в других изданиях (не тезисы)</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2</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7"/>
                  </a:ext>
                </a:extLst>
              </a:tr>
              <a:tr h="295560">
                <a:tc>
                  <a:txBody>
                    <a:bodyPr/>
                    <a:lstStyle/>
                    <a:p>
                      <a:pPr algn="just">
                        <a:lnSpc>
                          <a:spcPct val="100000"/>
                        </a:lnSpc>
                      </a:pPr>
                      <a:r>
                        <a:rPr lang="ru-RU" sz="1200" b="1" strike="noStrike" spc="-1">
                          <a:solidFill>
                            <a:srgbClr val="000000"/>
                          </a:solidFill>
                          <a:latin typeface="Times New Roman"/>
                          <a:ea typeface="Times New Roman"/>
                        </a:rPr>
                        <a:t>тезисы доклада на международной конференции</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1</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8"/>
                  </a:ext>
                </a:extLst>
              </a:tr>
              <a:tr h="294120">
                <a:tc>
                  <a:txBody>
                    <a:bodyPr/>
                    <a:lstStyle/>
                    <a:p>
                      <a:pPr algn="just">
                        <a:lnSpc>
                          <a:spcPct val="100000"/>
                        </a:lnSpc>
                      </a:pPr>
                      <a:r>
                        <a:rPr lang="ru-RU" sz="1200" b="0" strike="noStrike" spc="-1">
                          <a:solidFill>
                            <a:srgbClr val="000000"/>
                          </a:solidFill>
                          <a:latin typeface="Times New Roman"/>
                          <a:ea typeface="Times New Roman"/>
                        </a:rPr>
                        <a:t>тезисы доклада на российской конференции</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3</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Arial"/>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09"/>
                  </a:ext>
                </a:extLst>
              </a:tr>
              <a:tr h="295560">
                <a:tc>
                  <a:txBody>
                    <a:bodyPr/>
                    <a:lstStyle/>
                    <a:p>
                      <a:pPr algn="just">
                        <a:lnSpc>
                          <a:spcPct val="100000"/>
                        </a:lnSpc>
                      </a:pPr>
                      <a:r>
                        <a:rPr lang="ru-RU" sz="1200" b="0" strike="noStrike" spc="-1">
                          <a:solidFill>
                            <a:srgbClr val="000000"/>
                          </a:solidFill>
                          <a:latin typeface="Times New Roman"/>
                          <a:ea typeface="Times New Roman"/>
                        </a:rPr>
                        <a:t>участие в конференции с устным докладом</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2</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Arial"/>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0"/>
                  </a:ext>
                </a:extLst>
              </a:tr>
              <a:tr h="295560">
                <a:tc>
                  <a:txBody>
                    <a:bodyPr/>
                    <a:lstStyle/>
                    <a:p>
                      <a:pPr algn="just">
                        <a:lnSpc>
                          <a:spcPct val="100000"/>
                        </a:lnSpc>
                      </a:pPr>
                      <a:r>
                        <a:rPr lang="ru-RU" sz="1200" b="1" strike="noStrike" spc="-1">
                          <a:solidFill>
                            <a:srgbClr val="000000"/>
                          </a:solidFill>
                          <a:latin typeface="Times New Roman"/>
                          <a:ea typeface="Times New Roman"/>
                        </a:rPr>
                        <a:t>участие в конференции со стендовым докладом</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1</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1</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1</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1"/>
                  </a:ext>
                </a:extLst>
              </a:tr>
              <a:tr h="295560">
                <a:tc>
                  <a:txBody>
                    <a:bodyPr/>
                    <a:lstStyle/>
                    <a:p>
                      <a:pPr algn="just">
                        <a:lnSpc>
                          <a:spcPct val="100000"/>
                        </a:lnSpc>
                      </a:pPr>
                      <a:r>
                        <a:rPr lang="ru-RU" sz="1200" b="1" strike="noStrike" spc="-1">
                          <a:solidFill>
                            <a:srgbClr val="000000"/>
                          </a:solidFill>
                          <a:latin typeface="Times New Roman"/>
                          <a:ea typeface="Times New Roman"/>
                        </a:rPr>
                        <a:t>сданный на «отлично» кандидатский экзамен</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20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1</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20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2"/>
                  </a:ext>
                </a:extLst>
              </a:tr>
              <a:tr h="295560">
                <a:tc>
                  <a:txBody>
                    <a:bodyPr/>
                    <a:lstStyle/>
                    <a:p>
                      <a:pPr algn="just">
                        <a:lnSpc>
                          <a:spcPct val="100000"/>
                        </a:lnSpc>
                      </a:pPr>
                      <a:r>
                        <a:rPr lang="ru-RU" sz="1200" b="0" strike="noStrike" spc="-1">
                          <a:solidFill>
                            <a:srgbClr val="000000"/>
                          </a:solidFill>
                          <a:latin typeface="Times New Roman"/>
                          <a:ea typeface="Times New Roman"/>
                        </a:rPr>
                        <a:t>сданный на «хорошо» кандидатский экзамен</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15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3"/>
                  </a:ext>
                </a:extLst>
              </a:tr>
              <a:tr h="438840">
                <a:tc>
                  <a:txBody>
                    <a:bodyPr/>
                    <a:lstStyle/>
                    <a:p>
                      <a:pPr algn="just">
                        <a:lnSpc>
                          <a:spcPct val="100000"/>
                        </a:lnSpc>
                      </a:pPr>
                      <a:r>
                        <a:rPr lang="ru-RU" sz="1200" b="0" strike="noStrike" spc="-1">
                          <a:solidFill>
                            <a:srgbClr val="000000"/>
                          </a:solidFill>
                          <a:latin typeface="Times New Roman"/>
                          <a:ea typeface="Times New Roman"/>
                        </a:rPr>
                        <a:t>сданный на «удовлетворительно» кандидатский экзамен</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10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4"/>
                  </a:ext>
                </a:extLst>
              </a:tr>
              <a:tr h="295560">
                <a:tc>
                  <a:txBody>
                    <a:bodyPr/>
                    <a:lstStyle/>
                    <a:p>
                      <a:pPr algn="just">
                        <a:lnSpc>
                          <a:spcPct val="100000"/>
                        </a:lnSpc>
                      </a:pPr>
                      <a:r>
                        <a:rPr lang="ru-RU" sz="1200" b="1" strike="noStrike" spc="-1">
                          <a:solidFill>
                            <a:srgbClr val="000000"/>
                          </a:solidFill>
                          <a:latin typeface="Times New Roman"/>
                          <a:ea typeface="Times New Roman"/>
                        </a:rPr>
                        <a:t>участие в грантах в качестве: исполнителя</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Times New Roman"/>
                        </a:rPr>
                        <a:t>2</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10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5"/>
                  </a:ext>
                </a:extLst>
              </a:tr>
              <a:tr h="295560">
                <a:tc>
                  <a:txBody>
                    <a:bodyPr/>
                    <a:lstStyle/>
                    <a:p>
                      <a:pPr algn="just">
                        <a:lnSpc>
                          <a:spcPct val="100000"/>
                        </a:lnSpc>
                      </a:pPr>
                      <a:r>
                        <a:rPr lang="ru-RU" sz="1200" b="0" strike="noStrike" spc="-1">
                          <a:solidFill>
                            <a:srgbClr val="000000"/>
                          </a:solidFill>
                          <a:latin typeface="Times New Roman"/>
                          <a:ea typeface="Times New Roman"/>
                        </a:rPr>
                        <a:t>участие в грантах в качестве: руководителя</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10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0" strike="noStrike" spc="-1">
                          <a:solidFill>
                            <a:srgbClr val="000000"/>
                          </a:solidFill>
                          <a:latin typeface="Times New Roman"/>
                          <a:ea typeface="Times New Roman"/>
                        </a:rPr>
                        <a:t>0</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6"/>
                  </a:ext>
                </a:extLst>
              </a:tr>
              <a:tr h="324000">
                <a:tc>
                  <a:txBody>
                    <a:bodyPr/>
                    <a:lstStyle/>
                    <a:p>
                      <a:pPr algn="just">
                        <a:lnSpc>
                          <a:spcPct val="100000"/>
                        </a:lnSpc>
                      </a:pPr>
                      <a:r>
                        <a:rPr lang="ru-RU" sz="1200" b="1" strike="noStrike" spc="-1">
                          <a:solidFill>
                            <a:srgbClr val="0433FF"/>
                          </a:solidFill>
                          <a:latin typeface="Times New Roman"/>
                          <a:ea typeface="Times New Roman"/>
                        </a:rPr>
                        <a:t>Общая сумма</a:t>
                      </a:r>
                      <a:endParaRPr lang="ru-RU" sz="12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endParaRPr lang="ru-RU"/>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endParaRPr lang="ru-RU"/>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tc>
                  <a:txBody>
                    <a:bodyPr/>
                    <a:lstStyle/>
                    <a:p>
                      <a:pPr algn="r">
                        <a:lnSpc>
                          <a:spcPct val="100000"/>
                        </a:lnSpc>
                      </a:pPr>
                      <a:r>
                        <a:rPr lang="ru-RU" sz="1400" b="1" strike="noStrike" spc="-1">
                          <a:solidFill>
                            <a:srgbClr val="000000"/>
                          </a:solidFill>
                          <a:latin typeface="Times New Roman"/>
                          <a:ea typeface="Arial"/>
                        </a:rPr>
                        <a:t>75</a:t>
                      </a:r>
                      <a:endParaRPr lang="ru-RU" sz="1400" b="0" strike="noStrike" spc="-1">
                        <a:latin typeface="Arial"/>
                      </a:endParaRPr>
                    </a:p>
                  </a:txBody>
                  <a:tcPr marL="45720" marR="45720">
                    <a:lnL w="12240">
                      <a:solidFill>
                        <a:srgbClr val="000000"/>
                      </a:solidFill>
                    </a:lnL>
                    <a:lnR w="12240">
                      <a:solidFill>
                        <a:srgbClr val="000000"/>
                      </a:solidFill>
                    </a:lnR>
                    <a:lnT w="12240">
                      <a:solidFill>
                        <a:srgbClr val="000000"/>
                      </a:solidFill>
                    </a:lnT>
                    <a:lnB w="12240">
                      <a:solidFill>
                        <a:srgbClr val="000000"/>
                      </a:solidFill>
                    </a:lnB>
                    <a:solidFill>
                      <a:srgbClr val="E7F3F4"/>
                    </a:solidFill>
                  </a:tcPr>
                </a:tc>
                <a:extLst>
                  <a:ext uri="{0D108BD9-81ED-4DB2-BD59-A6C34878D82A}">
                    <a16:rowId xmlns:a16="http://schemas.microsoft.com/office/drawing/2014/main" val="10017"/>
                  </a:ext>
                </a:extLst>
              </a:tr>
            </a:tbl>
          </a:graphicData>
        </a:graphic>
      </p:graphicFrame>
      <p:sp>
        <p:nvSpPr>
          <p:cNvPr id="49" name="CustomShape 2"/>
          <p:cNvSpPr/>
          <p:nvPr/>
        </p:nvSpPr>
        <p:spPr>
          <a:xfrm>
            <a:off x="685800" y="186840"/>
            <a:ext cx="7770600" cy="6458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pPr>
            <a:r>
              <a:rPr lang="ru-RU" sz="1800" b="1" strike="noStrike" spc="-1">
                <a:solidFill>
                  <a:srgbClr val="000000"/>
                </a:solidFill>
                <a:latin typeface="Times New Roman"/>
                <a:ea typeface="Times New Roman"/>
              </a:rPr>
              <a:t>Аспирантка 1 года обучения Мазанникова Мария Андреевна</a:t>
            </a:r>
            <a:br>
              <a:rPr/>
            </a:br>
            <a:r>
              <a:rPr lang="ru-RU" sz="1800" b="1" strike="noStrike" spc="-1">
                <a:solidFill>
                  <a:srgbClr val="000000"/>
                </a:solidFill>
                <a:latin typeface="Times New Roman"/>
                <a:ea typeface="Times New Roman"/>
              </a:rPr>
              <a:t>лаборатория оптики металлов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Rectangle 58">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stomShape 1"/>
          <p:cNvSpPr/>
          <p:nvPr/>
        </p:nvSpPr>
        <p:spPr>
          <a:xfrm>
            <a:off x="2083127" y="2235041"/>
            <a:ext cx="4977746" cy="23879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fontScale="92500"/>
          </a:bodyPr>
          <a:lstStyle/>
          <a:p>
            <a:pPr algn="ctr">
              <a:lnSpc>
                <a:spcPct val="150000"/>
              </a:lnSpc>
              <a:spcBef>
                <a:spcPct val="0"/>
              </a:spcBef>
              <a:spcAft>
                <a:spcPts val="600"/>
              </a:spcAft>
            </a:pPr>
            <a:r>
              <a:rPr lang="en-US" sz="3800" b="1" spc="-1" dirty="0" err="1">
                <a:solidFill>
                  <a:schemeClr val="tx2"/>
                </a:solidFill>
                <a:latin typeface="Century Gothic" panose="020B0502020202020204" pitchFamily="34" charset="0"/>
                <a:ea typeface="+mj-ea"/>
                <a:cs typeface="+mj-cs"/>
              </a:rPr>
              <a:t>Э</a:t>
            </a:r>
            <a:r>
              <a:rPr lang="ru-RU" sz="3800" b="1" spc="-1" dirty="0">
                <a:solidFill>
                  <a:schemeClr val="tx2"/>
                </a:solidFill>
                <a:latin typeface="Century Gothic" panose="020B0502020202020204" pitchFamily="34" charset="0"/>
                <a:ea typeface="+mj-ea"/>
                <a:cs typeface="+mj-cs"/>
              </a:rPr>
              <a:t>ЛЕКТРИД МАЙЕНИТ</a:t>
            </a:r>
            <a:br>
              <a:rPr lang="en-US" sz="3800" b="1" kern="1200" dirty="0">
                <a:solidFill>
                  <a:schemeClr val="tx2"/>
                </a:solidFill>
                <a:latin typeface="Century Gothic" panose="020B0502020202020204" pitchFamily="34" charset="0"/>
                <a:ea typeface="+mj-ea"/>
                <a:cs typeface="+mj-cs"/>
              </a:rPr>
            </a:br>
            <a:r>
              <a:rPr lang="en-US" sz="3800" b="1" strike="noStrike" kern="1200" spc="-1" dirty="0">
                <a:solidFill>
                  <a:schemeClr val="tx2"/>
                </a:solidFill>
                <a:latin typeface="Century Gothic" panose="020B0502020202020204" pitchFamily="34" charset="0"/>
                <a:ea typeface="+mj-ea"/>
                <a:cs typeface="+mj-cs"/>
              </a:rPr>
              <a:t>[Ca</a:t>
            </a:r>
            <a:r>
              <a:rPr lang="en-US" sz="3800" b="1" strike="noStrike" kern="1200" spc="-1" baseline="-17000" dirty="0">
                <a:solidFill>
                  <a:schemeClr val="tx2"/>
                </a:solidFill>
                <a:latin typeface="Century Gothic" panose="020B0502020202020204" pitchFamily="34" charset="0"/>
                <a:ea typeface="+mj-ea"/>
                <a:cs typeface="+mj-cs"/>
              </a:rPr>
              <a:t>24</a:t>
            </a:r>
            <a:r>
              <a:rPr lang="en-US" sz="3800" b="1" strike="noStrike" kern="1200" spc="-1" dirty="0">
                <a:solidFill>
                  <a:schemeClr val="tx2"/>
                </a:solidFill>
                <a:latin typeface="Century Gothic" panose="020B0502020202020204" pitchFamily="34" charset="0"/>
                <a:ea typeface="+mj-ea"/>
                <a:cs typeface="+mj-cs"/>
              </a:rPr>
              <a:t>Al</a:t>
            </a:r>
            <a:r>
              <a:rPr lang="en-US" sz="3800" b="1" strike="noStrike" kern="1200" spc="-1" baseline="-17000" dirty="0">
                <a:solidFill>
                  <a:schemeClr val="tx2"/>
                </a:solidFill>
                <a:latin typeface="Century Gothic" panose="020B0502020202020204" pitchFamily="34" charset="0"/>
                <a:ea typeface="+mj-ea"/>
                <a:cs typeface="+mj-cs"/>
              </a:rPr>
              <a:t>28</a:t>
            </a:r>
            <a:r>
              <a:rPr lang="en-US" sz="3800" b="1" strike="noStrike" kern="1200" spc="-1" dirty="0">
                <a:solidFill>
                  <a:schemeClr val="tx2"/>
                </a:solidFill>
                <a:latin typeface="Century Gothic" panose="020B0502020202020204" pitchFamily="34" charset="0"/>
                <a:ea typeface="+mj-ea"/>
                <a:cs typeface="+mj-cs"/>
              </a:rPr>
              <a:t>O</a:t>
            </a:r>
            <a:r>
              <a:rPr lang="en-US" sz="3800" b="1" strike="noStrike" kern="1200" spc="-1" baseline="-17000" dirty="0">
                <a:solidFill>
                  <a:schemeClr val="tx2"/>
                </a:solidFill>
                <a:latin typeface="Century Gothic" panose="020B0502020202020204" pitchFamily="34" charset="0"/>
                <a:ea typeface="+mj-ea"/>
                <a:cs typeface="+mj-cs"/>
              </a:rPr>
              <a:t>64</a:t>
            </a:r>
            <a:r>
              <a:rPr lang="en-US" sz="3800" b="1" strike="noStrike" kern="1200" spc="-1" dirty="0">
                <a:solidFill>
                  <a:schemeClr val="tx2"/>
                </a:solidFill>
                <a:latin typeface="Century Gothic" panose="020B0502020202020204" pitchFamily="34" charset="0"/>
                <a:ea typeface="+mj-ea"/>
                <a:cs typeface="+mj-cs"/>
              </a:rPr>
              <a:t>]</a:t>
            </a:r>
            <a:r>
              <a:rPr lang="en-US" sz="3800" b="1" strike="noStrike" kern="1200" spc="-1" baseline="30000" dirty="0">
                <a:solidFill>
                  <a:schemeClr val="tx2"/>
                </a:solidFill>
                <a:latin typeface="Century Gothic" panose="020B0502020202020204" pitchFamily="34" charset="0"/>
                <a:ea typeface="+mj-ea"/>
                <a:cs typeface="+mj-cs"/>
              </a:rPr>
              <a:t>4+</a:t>
            </a:r>
            <a:r>
              <a:rPr lang="en-US" sz="3800" b="1" strike="noStrike" kern="1200" spc="-1" dirty="0">
                <a:solidFill>
                  <a:schemeClr val="tx2"/>
                </a:solidFill>
                <a:latin typeface="Century Gothic" panose="020B0502020202020204" pitchFamily="34" charset="0"/>
                <a:ea typeface="+mj-ea"/>
                <a:cs typeface="+mj-cs"/>
              </a:rPr>
              <a:t>(е</a:t>
            </a:r>
            <a:r>
              <a:rPr lang="en-US" sz="3800" b="1" strike="noStrike" kern="1200" spc="-1" baseline="30000" dirty="0">
                <a:solidFill>
                  <a:schemeClr val="tx2"/>
                </a:solidFill>
                <a:latin typeface="Century Gothic" panose="020B0502020202020204" pitchFamily="34" charset="0"/>
                <a:ea typeface="+mj-ea"/>
                <a:cs typeface="+mj-cs"/>
              </a:rPr>
              <a:t>-</a:t>
            </a:r>
            <a:r>
              <a:rPr lang="en-US" sz="3800" b="1" strike="noStrike" kern="1200" spc="-1" dirty="0">
                <a:solidFill>
                  <a:schemeClr val="tx2"/>
                </a:solidFill>
                <a:latin typeface="Century Gothic" panose="020B0502020202020204" pitchFamily="34" charset="0"/>
                <a:ea typeface="+mj-ea"/>
                <a:cs typeface="+mj-cs"/>
              </a:rPr>
              <a:t>)</a:t>
            </a:r>
            <a:r>
              <a:rPr lang="en-US" sz="3800" b="1" strike="noStrike" kern="1200" spc="-1" baseline="-17000" dirty="0">
                <a:solidFill>
                  <a:schemeClr val="tx2"/>
                </a:solidFill>
                <a:latin typeface="Century Gothic" panose="020B0502020202020204" pitchFamily="34" charset="0"/>
                <a:ea typeface="+mj-ea"/>
                <a:cs typeface="+mj-cs"/>
              </a:rPr>
              <a:t>4</a:t>
            </a:r>
            <a:endParaRPr lang="en-US" sz="3800" b="1" strike="noStrike" kern="1200" spc="-1" dirty="0">
              <a:solidFill>
                <a:schemeClr val="tx2"/>
              </a:solidFill>
              <a:latin typeface="Century Gothic" panose="020B0502020202020204" pitchFamily="34" charset="0"/>
              <a:ea typeface="+mj-ea"/>
              <a:cs typeface="+mj-cs"/>
            </a:endParaRPr>
          </a:p>
        </p:txBody>
      </p:sp>
      <p:grpSp>
        <p:nvGrpSpPr>
          <p:cNvPr id="61" name="Group 60">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43336"/>
            <a:ext cx="3872284" cy="2657478"/>
            <a:chOff x="6867015" y="-1"/>
            <a:chExt cx="5324985" cy="3251912"/>
          </a:xfrm>
          <a:solidFill>
            <a:schemeClr val="bg1">
              <a:alpha val="30000"/>
            </a:schemeClr>
          </a:solidFill>
        </p:grpSpPr>
        <p:sp>
          <p:nvSpPr>
            <p:cNvPr id="62" name="Freeform: Shape 61">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68" name="Freeform: Shape 67">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71" name="Freeform: Shape 70">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144000" y="1152000"/>
            <a:ext cx="4564440" cy="152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err="1">
                <a:solidFill>
                  <a:srgbClr val="000000"/>
                </a:solidFill>
                <a:latin typeface="Century Gothic" panose="020B0502020202020204" pitchFamily="34" charset="0"/>
                <a:ea typeface="Arial"/>
              </a:rPr>
              <a:t>Электриды</a:t>
            </a:r>
            <a:r>
              <a:rPr lang="ru-RU" sz="1600" b="1" strike="noStrike" spc="-1">
                <a:solidFill>
                  <a:srgbClr val="000000"/>
                </a:solidFill>
                <a:latin typeface="Century Gothic" panose="020B0502020202020204" pitchFamily="34" charset="0"/>
                <a:ea typeface="Arial"/>
              </a:rPr>
              <a:t> </a:t>
            </a:r>
            <a:r>
              <a:rPr lang="ru-RU" sz="1600" b="0" strike="noStrike" spc="-1">
                <a:solidFill>
                  <a:srgbClr val="000000"/>
                </a:solidFill>
                <a:latin typeface="Century Gothic" panose="020B0502020202020204" pitchFamily="34" charset="0"/>
                <a:ea typeface="Arial"/>
              </a:rPr>
              <a:t>представляют собой новый класс материалов, которые содержат почти-свободные электроны, локализующиеся в периодически расположенных пустотах кристаллов. </a:t>
            </a:r>
            <a:endParaRPr lang="ru-RU" sz="1600" b="0" strike="noStrike" spc="-1">
              <a:latin typeface="Century Gothic" panose="020B0502020202020204" pitchFamily="34" charset="0"/>
            </a:endParaRPr>
          </a:p>
        </p:txBody>
      </p:sp>
      <p:pic>
        <p:nvPicPr>
          <p:cNvPr id="52" name="Рисунок 4"/>
          <p:cNvPicPr/>
          <p:nvPr/>
        </p:nvPicPr>
        <p:blipFill>
          <a:blip r:embed="rId2"/>
          <a:srcRect t="6907" r="17443" b="5520"/>
          <a:stretch/>
        </p:blipFill>
        <p:spPr>
          <a:xfrm>
            <a:off x="4824000" y="1054080"/>
            <a:ext cx="2268360" cy="1825560"/>
          </a:xfrm>
          <a:prstGeom prst="rect">
            <a:avLst/>
          </a:prstGeom>
          <a:ln>
            <a:noFill/>
          </a:ln>
        </p:spPr>
      </p:pic>
      <p:sp>
        <p:nvSpPr>
          <p:cNvPr id="53" name="CustomShape 2"/>
          <p:cNvSpPr/>
          <p:nvPr/>
        </p:nvSpPr>
        <p:spPr>
          <a:xfrm>
            <a:off x="282710" y="3150720"/>
            <a:ext cx="8861290" cy="54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000000"/>
                </a:solidFill>
                <a:latin typeface="Century Gothic" panose="020B0502020202020204" pitchFamily="34" charset="0"/>
                <a:ea typeface="Arial"/>
              </a:rPr>
              <a:t>Минерал </a:t>
            </a:r>
            <a:r>
              <a:rPr lang="ru-RU" sz="1400" b="0" strike="noStrike" spc="-1" err="1">
                <a:solidFill>
                  <a:srgbClr val="000000"/>
                </a:solidFill>
                <a:latin typeface="Century Gothic" panose="020B0502020202020204" pitchFamily="34" charset="0"/>
                <a:ea typeface="Arial"/>
              </a:rPr>
              <a:t>Майенит</a:t>
            </a:r>
            <a:r>
              <a:rPr lang="ru-RU" sz="1400" b="0" strike="noStrike" spc="-1">
                <a:solidFill>
                  <a:srgbClr val="000000"/>
                </a:solidFill>
                <a:latin typeface="Century Gothic" panose="020B0502020202020204" pitchFamily="34" charset="0"/>
                <a:ea typeface="Arial"/>
              </a:rPr>
              <a:t> </a:t>
            </a:r>
            <a:r>
              <a:rPr lang="ru-RU" sz="1400" b="1" strike="noStrike" spc="-1">
                <a:solidFill>
                  <a:srgbClr val="000000"/>
                </a:solidFill>
                <a:latin typeface="Century Gothic" panose="020B0502020202020204" pitchFamily="34" charset="0"/>
                <a:ea typeface="Arial"/>
              </a:rPr>
              <a:t>[Ca</a:t>
            </a:r>
            <a:r>
              <a:rPr lang="ru-RU" sz="1400" b="1" strike="noStrike" spc="-1" baseline="-25000">
                <a:solidFill>
                  <a:srgbClr val="000000"/>
                </a:solidFill>
                <a:latin typeface="Century Gothic" panose="020B0502020202020204" pitchFamily="34" charset="0"/>
                <a:ea typeface="Arial"/>
              </a:rPr>
              <a:t>24</a:t>
            </a:r>
            <a:r>
              <a:rPr lang="ru-RU" sz="1400" b="1" strike="noStrike" spc="-1">
                <a:solidFill>
                  <a:srgbClr val="000000"/>
                </a:solidFill>
                <a:latin typeface="Century Gothic" panose="020B0502020202020204" pitchFamily="34" charset="0"/>
                <a:ea typeface="Arial"/>
              </a:rPr>
              <a:t>Al</a:t>
            </a:r>
            <a:r>
              <a:rPr lang="ru-RU" sz="1400" b="1" strike="noStrike" spc="-1" baseline="-25000">
                <a:solidFill>
                  <a:srgbClr val="000000"/>
                </a:solidFill>
                <a:latin typeface="Century Gothic" panose="020B0502020202020204" pitchFamily="34" charset="0"/>
                <a:ea typeface="Arial"/>
              </a:rPr>
              <a:t>28</a:t>
            </a:r>
            <a:r>
              <a:rPr lang="ru-RU" sz="1400" b="1" strike="noStrike" spc="-1">
                <a:solidFill>
                  <a:srgbClr val="000000"/>
                </a:solidFill>
                <a:latin typeface="Century Gothic" panose="020B0502020202020204" pitchFamily="34" charset="0"/>
                <a:ea typeface="Arial"/>
              </a:rPr>
              <a:t>O</a:t>
            </a:r>
            <a:r>
              <a:rPr lang="ru-RU" sz="1400" b="1" strike="noStrike" spc="-1" baseline="-25000">
                <a:solidFill>
                  <a:srgbClr val="000000"/>
                </a:solidFill>
                <a:latin typeface="Century Gothic" panose="020B0502020202020204" pitchFamily="34" charset="0"/>
                <a:ea typeface="Arial"/>
              </a:rPr>
              <a:t>64</a:t>
            </a:r>
            <a:r>
              <a:rPr lang="ru-RU" sz="1400" b="1" strike="noStrike" spc="-1">
                <a:solidFill>
                  <a:srgbClr val="000000"/>
                </a:solidFill>
                <a:latin typeface="Century Gothic" panose="020B0502020202020204" pitchFamily="34" charset="0"/>
                <a:ea typeface="Arial"/>
              </a:rPr>
              <a:t>]</a:t>
            </a:r>
            <a:r>
              <a:rPr lang="ru-RU" sz="1400" b="1" strike="noStrike" spc="-1" baseline="30000">
                <a:solidFill>
                  <a:srgbClr val="000000"/>
                </a:solidFill>
                <a:latin typeface="Century Gothic" panose="020B0502020202020204" pitchFamily="34" charset="0"/>
                <a:ea typeface="Arial"/>
              </a:rPr>
              <a:t>4+</a:t>
            </a:r>
            <a:r>
              <a:rPr lang="ru-RU" sz="1400" b="1" strike="noStrike" spc="-1">
                <a:solidFill>
                  <a:srgbClr val="000000"/>
                </a:solidFill>
                <a:latin typeface="Century Gothic" panose="020B0502020202020204" pitchFamily="34" charset="0"/>
                <a:ea typeface="Arial"/>
              </a:rPr>
              <a:t>(e</a:t>
            </a:r>
            <a:r>
              <a:rPr lang="ru-RU" sz="1400" b="1" strike="noStrike" spc="-1" baseline="30000">
                <a:solidFill>
                  <a:srgbClr val="000000"/>
                </a:solidFill>
                <a:latin typeface="Century Gothic" panose="020B0502020202020204" pitchFamily="34" charset="0"/>
                <a:ea typeface="Arial"/>
              </a:rPr>
              <a:t>−</a:t>
            </a:r>
            <a:r>
              <a:rPr lang="ru-RU" sz="1400" b="1" strike="noStrike" spc="-1">
                <a:solidFill>
                  <a:srgbClr val="000000"/>
                </a:solidFill>
                <a:latin typeface="Century Gothic" panose="020B0502020202020204" pitchFamily="34" charset="0"/>
                <a:ea typeface="Arial"/>
              </a:rPr>
              <a:t>)</a:t>
            </a:r>
            <a:r>
              <a:rPr lang="ru-RU" sz="1400" b="1" strike="noStrike" spc="-1" baseline="-25000">
                <a:solidFill>
                  <a:srgbClr val="000000"/>
                </a:solidFill>
                <a:latin typeface="Century Gothic" panose="020B0502020202020204" pitchFamily="34" charset="0"/>
                <a:ea typeface="Arial"/>
              </a:rPr>
              <a:t>4  </a:t>
            </a:r>
            <a:r>
              <a:rPr lang="ru-RU" sz="1400" b="0" strike="noStrike" spc="-1">
                <a:solidFill>
                  <a:srgbClr val="000000"/>
                </a:solidFill>
                <a:latin typeface="Century Gothic" panose="020B0502020202020204" pitchFamily="34" charset="0"/>
                <a:ea typeface="Arial"/>
              </a:rPr>
              <a:t>наиболее известен как первый неорганический </a:t>
            </a:r>
            <a:r>
              <a:rPr lang="ru-RU" sz="1400" b="0" strike="noStrike" spc="-1" err="1">
                <a:solidFill>
                  <a:srgbClr val="000000"/>
                </a:solidFill>
                <a:latin typeface="Century Gothic" panose="020B0502020202020204" pitchFamily="34" charset="0"/>
                <a:ea typeface="Arial"/>
              </a:rPr>
              <a:t>электрид</a:t>
            </a:r>
            <a:endParaRPr lang="ru-RU" sz="1400" b="0" strike="noStrike" spc="-1">
              <a:latin typeface="Century Gothic" panose="020B0502020202020204" pitchFamily="34" charset="0"/>
            </a:endParaRPr>
          </a:p>
        </p:txBody>
      </p:sp>
      <p:pic>
        <p:nvPicPr>
          <p:cNvPr id="54" name="Рисунок 9"/>
          <p:cNvPicPr/>
          <p:nvPr/>
        </p:nvPicPr>
        <p:blipFill>
          <a:blip r:embed="rId3"/>
          <a:srcRect r="-742" b="-571"/>
          <a:stretch/>
        </p:blipFill>
        <p:spPr>
          <a:xfrm>
            <a:off x="2882160" y="3490560"/>
            <a:ext cx="4676760" cy="2629080"/>
          </a:xfrm>
          <a:prstGeom prst="rect">
            <a:avLst/>
          </a:prstGeom>
          <a:ln>
            <a:noFill/>
          </a:ln>
        </p:spPr>
      </p:pic>
      <p:sp>
        <p:nvSpPr>
          <p:cNvPr id="55" name="CustomShape 3"/>
          <p:cNvSpPr/>
          <p:nvPr/>
        </p:nvSpPr>
        <p:spPr>
          <a:xfrm>
            <a:off x="144000" y="6188425"/>
            <a:ext cx="8566920" cy="7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err="1">
                <a:solidFill>
                  <a:srgbClr val="000000"/>
                </a:solidFill>
                <a:latin typeface="Century Gothic" panose="020B0502020202020204" pitchFamily="34" charset="0"/>
                <a:ea typeface="Arial"/>
              </a:rPr>
              <a:t>Нанокейдж</a:t>
            </a:r>
            <a:r>
              <a:rPr lang="ru-RU" sz="1400" b="0" strike="noStrike" spc="-1">
                <a:solidFill>
                  <a:srgbClr val="000000"/>
                </a:solidFill>
                <a:latin typeface="Century Gothic" panose="020B0502020202020204" pitchFamily="34" charset="0"/>
                <a:ea typeface="Arial"/>
              </a:rPr>
              <a:t>, </a:t>
            </a:r>
            <a:r>
              <a:rPr lang="ru-RU" sz="1400" b="0" strike="noStrike" spc="-1" err="1">
                <a:solidFill>
                  <a:srgbClr val="000000"/>
                </a:solidFill>
                <a:latin typeface="Century Gothic" panose="020B0502020202020204" pitchFamily="34" charset="0"/>
                <a:ea typeface="Arial"/>
              </a:rPr>
              <a:t>содержащии</a:t>
            </a:r>
            <a:r>
              <a:rPr lang="ru-RU" sz="1400" b="0" strike="noStrike" spc="-1">
                <a:solidFill>
                  <a:srgbClr val="000000"/>
                </a:solidFill>
                <a:latin typeface="Century Gothic" panose="020B0502020202020204" pitchFamily="34" charset="0"/>
                <a:ea typeface="Arial"/>
              </a:rPr>
              <a:t>̆ «</a:t>
            </a:r>
            <a:r>
              <a:rPr lang="ru-RU" sz="1400" b="0" strike="noStrike" spc="-1" err="1">
                <a:solidFill>
                  <a:srgbClr val="000000"/>
                </a:solidFill>
                <a:latin typeface="Century Gothic" panose="020B0502020202020204" pitchFamily="34" charset="0"/>
                <a:ea typeface="Arial"/>
              </a:rPr>
              <a:t>свободныи</a:t>
            </a:r>
            <a:r>
              <a:rPr lang="ru-RU" sz="1400" b="0" strike="noStrike" spc="-1">
                <a:solidFill>
                  <a:srgbClr val="000000"/>
                </a:solidFill>
                <a:latin typeface="Century Gothic" panose="020B0502020202020204" pitchFamily="34" charset="0"/>
                <a:ea typeface="Arial"/>
              </a:rPr>
              <a:t>̆» атом кислорода. Желтая ось, соединяющая два атома Са, обозначает симметрию S4. </a:t>
            </a:r>
            <a:endParaRPr lang="ru-RU" sz="1400" b="0" strike="noStrike" spc="-1">
              <a:latin typeface="Century Gothic" panose="020B0502020202020204" pitchFamily="34" charset="0"/>
            </a:endParaRPr>
          </a:p>
        </p:txBody>
      </p:sp>
      <p:sp>
        <p:nvSpPr>
          <p:cNvPr id="56" name="CustomShape 4"/>
          <p:cNvSpPr/>
          <p:nvPr/>
        </p:nvSpPr>
        <p:spPr>
          <a:xfrm>
            <a:off x="7272720" y="1284480"/>
            <a:ext cx="165492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000000"/>
                </a:solidFill>
                <a:latin typeface="Century Gothic" panose="020B0502020202020204" pitchFamily="34" charset="0"/>
                <a:ea typeface="Arial"/>
              </a:rPr>
              <a:t>Функция электронной локализации (ELF) , равная 0.7</a:t>
            </a:r>
            <a:endParaRPr lang="ru-RU" sz="1400" b="0" strike="noStrike" spc="-1">
              <a:latin typeface="Century Gothic" panose="020B0502020202020204" pitchFamily="34" charset="0"/>
            </a:endParaRPr>
          </a:p>
        </p:txBody>
      </p:sp>
      <p:sp>
        <p:nvSpPr>
          <p:cNvPr id="57" name="CustomShape 5"/>
          <p:cNvSpPr/>
          <p:nvPr/>
        </p:nvSpPr>
        <p:spPr>
          <a:xfrm>
            <a:off x="2067120" y="101340"/>
            <a:ext cx="5009760" cy="71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4000" spc="-1" err="1">
                <a:solidFill>
                  <a:srgbClr val="000000"/>
                </a:solidFill>
                <a:latin typeface="Century Gothic" panose="020B0502020202020204" pitchFamily="34" charset="0"/>
              </a:rPr>
              <a:t>Электрид</a:t>
            </a:r>
            <a:r>
              <a:rPr lang="ru-RU" sz="4000" spc="-1">
                <a:solidFill>
                  <a:srgbClr val="000000"/>
                </a:solidFill>
                <a:latin typeface="Century Gothic" panose="020B0502020202020204" pitchFamily="34" charset="0"/>
              </a:rPr>
              <a:t> </a:t>
            </a:r>
            <a:r>
              <a:rPr lang="ru-RU" sz="4000" spc="-1" err="1">
                <a:solidFill>
                  <a:srgbClr val="000000"/>
                </a:solidFill>
                <a:latin typeface="Century Gothic" panose="020B0502020202020204" pitchFamily="34" charset="0"/>
              </a:rPr>
              <a:t>майенит</a:t>
            </a:r>
            <a:endParaRPr lang="ru-RU" sz="4000" spc="-1">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E8D8DD55-CADF-C1A0-FA91-9C724091AC05}"/>
              </a:ext>
            </a:extLst>
          </p:cNvPr>
          <p:cNvSpPr txBox="1"/>
          <p:nvPr/>
        </p:nvSpPr>
        <p:spPr>
          <a:xfrm>
            <a:off x="8771187" y="6488668"/>
            <a:ext cx="272832"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2831841" y="-111007"/>
            <a:ext cx="3480318" cy="114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ru-RU" sz="4000" spc="-1" dirty="0">
                <a:solidFill>
                  <a:srgbClr val="000000"/>
                </a:solidFill>
                <a:latin typeface="Century Gothic" panose="020B0502020202020204" pitchFamily="34" charset="0"/>
              </a:rPr>
              <a:t>DFT расчет</a:t>
            </a:r>
          </a:p>
        </p:txBody>
      </p:sp>
      <p:sp>
        <p:nvSpPr>
          <p:cNvPr id="59" name="CustomShape 2"/>
          <p:cNvSpPr/>
          <p:nvPr/>
        </p:nvSpPr>
        <p:spPr>
          <a:xfrm>
            <a:off x="0" y="5854511"/>
            <a:ext cx="9144000" cy="8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latin typeface="Century Gothic" panose="020B0502020202020204" pitchFamily="34" charset="0"/>
                <a:ea typeface="DejaVu Sans"/>
              </a:rPr>
              <a:t>Плотность состояний, полученная в рамках DFT не согласуется со спектральной интенсивностью излучения в экспериментах по фотоэмиссионной спектроскопии</a:t>
            </a:r>
            <a:endParaRPr lang="ru-RU" sz="1800" b="0" strike="noStrike" spc="-1">
              <a:latin typeface="Century Gothic" panose="020B0502020202020204" pitchFamily="34" charset="0"/>
            </a:endParaRPr>
          </a:p>
        </p:txBody>
      </p:sp>
      <p:sp>
        <p:nvSpPr>
          <p:cNvPr id="61" name="CustomShape 3"/>
          <p:cNvSpPr/>
          <p:nvPr/>
        </p:nvSpPr>
        <p:spPr>
          <a:xfrm>
            <a:off x="6518289" y="5232673"/>
            <a:ext cx="2270449" cy="335944"/>
          </a:xfrm>
          <a:prstGeom prst="rect">
            <a:avLst/>
          </a:prstGeom>
          <a:noFill/>
          <a:ln>
            <a:solidFill>
              <a:schemeClr val="bg1">
                <a:lumMod val="85000"/>
              </a:schemeClr>
            </a:solidFill>
            <a:prstDash val="dash"/>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700" b="0" strike="noStrike" spc="-1">
                <a:solidFill>
                  <a:srgbClr val="000000"/>
                </a:solidFill>
                <a:latin typeface="Century Gothic" panose="020B0502020202020204" pitchFamily="34" charset="0"/>
                <a:ea typeface="DejaVu Sans"/>
              </a:rPr>
              <a:t>Journal </a:t>
            </a:r>
            <a:r>
              <a:rPr lang="ru-RU" sz="700" b="0" strike="noStrike" spc="-1" err="1">
                <a:solidFill>
                  <a:srgbClr val="000000"/>
                </a:solidFill>
                <a:latin typeface="Century Gothic" panose="020B0502020202020204" pitchFamily="34" charset="0"/>
                <a:ea typeface="DejaVu Sans"/>
              </a:rPr>
              <a:t>of</a:t>
            </a:r>
            <a:r>
              <a:rPr lang="ru-RU" sz="700" b="0" strike="noStrike" spc="-1">
                <a:solidFill>
                  <a:srgbClr val="000000"/>
                </a:solidFill>
                <a:latin typeface="Century Gothic" panose="020B0502020202020204" pitchFamily="34" charset="0"/>
                <a:ea typeface="DejaVu Sans"/>
              </a:rPr>
              <a:t> </a:t>
            </a:r>
            <a:r>
              <a:rPr lang="ru-RU" sz="700" b="0" strike="noStrike" spc="-1" err="1">
                <a:solidFill>
                  <a:srgbClr val="000000"/>
                </a:solidFill>
                <a:latin typeface="Century Gothic" panose="020B0502020202020204" pitchFamily="34" charset="0"/>
                <a:ea typeface="DejaVu Sans"/>
              </a:rPr>
              <a:t>the</a:t>
            </a:r>
            <a:r>
              <a:rPr lang="ru-RU" sz="700" b="0" strike="noStrike" spc="-1">
                <a:solidFill>
                  <a:srgbClr val="000000"/>
                </a:solidFill>
                <a:latin typeface="Century Gothic" panose="020B0502020202020204" pitchFamily="34" charset="0"/>
                <a:ea typeface="DejaVu Sans"/>
              </a:rPr>
              <a:t> </a:t>
            </a:r>
            <a:r>
              <a:rPr lang="ru-RU" sz="700" b="0" strike="noStrike" spc="-1" err="1">
                <a:solidFill>
                  <a:srgbClr val="000000"/>
                </a:solidFill>
                <a:latin typeface="Century Gothic" panose="020B0502020202020204" pitchFamily="34" charset="0"/>
                <a:ea typeface="DejaVu Sans"/>
              </a:rPr>
              <a:t>Physical</a:t>
            </a:r>
            <a:r>
              <a:rPr lang="ru-RU" sz="700" b="0" strike="noStrike" spc="-1">
                <a:solidFill>
                  <a:srgbClr val="000000"/>
                </a:solidFill>
                <a:latin typeface="Century Gothic" panose="020B0502020202020204" pitchFamily="34" charset="0"/>
                <a:ea typeface="DejaVu Sans"/>
              </a:rPr>
              <a:t> Society </a:t>
            </a:r>
            <a:r>
              <a:rPr lang="ru-RU" sz="700" b="0" strike="noStrike" spc="-1" err="1">
                <a:solidFill>
                  <a:srgbClr val="000000"/>
                </a:solidFill>
                <a:latin typeface="Century Gothic" panose="020B0502020202020204" pitchFamily="34" charset="0"/>
                <a:ea typeface="DejaVu Sans"/>
              </a:rPr>
              <a:t>of</a:t>
            </a:r>
            <a:r>
              <a:rPr lang="ru-RU" sz="700" b="0" strike="noStrike" spc="-1">
                <a:solidFill>
                  <a:srgbClr val="000000"/>
                </a:solidFill>
                <a:latin typeface="Century Gothic" panose="020B0502020202020204" pitchFamily="34" charset="0"/>
                <a:ea typeface="DejaVu Sans"/>
              </a:rPr>
              <a:t> Japan, 79, 103704 (2010) 10.1143/JPSJ.79.103704</a:t>
            </a:r>
            <a:endParaRPr lang="ru-RU" sz="700" b="0" strike="noStrike" spc="-1">
              <a:latin typeface="Century Gothic" panose="020B0502020202020204" pitchFamily="34" charset="0"/>
            </a:endParaRPr>
          </a:p>
        </p:txBody>
      </p:sp>
      <p:pic>
        <p:nvPicPr>
          <p:cNvPr id="62" name="Рисунок 61"/>
          <p:cNvPicPr/>
          <p:nvPr/>
        </p:nvPicPr>
        <p:blipFill>
          <a:blip r:embed="rId2"/>
          <a:stretch/>
        </p:blipFill>
        <p:spPr>
          <a:xfrm>
            <a:off x="6239093" y="1300470"/>
            <a:ext cx="2475000" cy="3826440"/>
          </a:xfrm>
          <a:prstGeom prst="rect">
            <a:avLst/>
          </a:prstGeom>
          <a:ln>
            <a:noFill/>
          </a:ln>
        </p:spPr>
      </p:pic>
      <p:sp>
        <p:nvSpPr>
          <p:cNvPr id="3" name="TextBox 2">
            <a:extLst>
              <a:ext uri="{FF2B5EF4-FFF2-40B4-BE49-F238E27FC236}">
                <a16:creationId xmlns:a16="http://schemas.microsoft.com/office/drawing/2014/main" id="{2CBDA697-6444-3EDA-7476-2AFA935E61C6}"/>
              </a:ext>
            </a:extLst>
          </p:cNvPr>
          <p:cNvSpPr txBox="1"/>
          <p:nvPr/>
        </p:nvSpPr>
        <p:spPr>
          <a:xfrm>
            <a:off x="4416107" y="1678871"/>
            <a:ext cx="1063689" cy="738664"/>
          </a:xfrm>
          <a:prstGeom prst="rect">
            <a:avLst/>
          </a:prstGeom>
          <a:solidFill>
            <a:schemeClr val="bg1"/>
          </a:solid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Frame conduction bands</a:t>
            </a:r>
            <a:endParaRPr lang="ru-RU" sz="1400">
              <a:latin typeface="Times New Roman" panose="02020603050405020304" pitchFamily="18" charset="0"/>
              <a:cs typeface="Times New Roman" panose="02020603050405020304" pitchFamily="18" charset="0"/>
            </a:endParaRPr>
          </a:p>
        </p:txBody>
      </p:sp>
      <p:grpSp>
        <p:nvGrpSpPr>
          <p:cNvPr id="5" name="Группа 4">
            <a:extLst>
              <a:ext uri="{FF2B5EF4-FFF2-40B4-BE49-F238E27FC236}">
                <a16:creationId xmlns:a16="http://schemas.microsoft.com/office/drawing/2014/main" id="{9AFF4FF8-FF60-4731-8450-71809EBDFA10}"/>
              </a:ext>
            </a:extLst>
          </p:cNvPr>
          <p:cNvGrpSpPr/>
          <p:nvPr/>
        </p:nvGrpSpPr>
        <p:grpSpPr>
          <a:xfrm>
            <a:off x="251706" y="1198230"/>
            <a:ext cx="5672880" cy="4030920"/>
            <a:chOff x="158400" y="1080360"/>
            <a:chExt cx="5672880" cy="4030920"/>
          </a:xfrm>
        </p:grpSpPr>
        <p:pic>
          <p:nvPicPr>
            <p:cNvPr id="60" name="Рисунок 59"/>
            <p:cNvPicPr/>
            <p:nvPr/>
          </p:nvPicPr>
          <p:blipFill>
            <a:blip r:embed="rId3"/>
            <a:stretch/>
          </p:blipFill>
          <p:spPr>
            <a:xfrm>
              <a:off x="158400" y="1080360"/>
              <a:ext cx="5672880" cy="4030920"/>
            </a:xfrm>
            <a:prstGeom prst="rect">
              <a:avLst/>
            </a:prstGeom>
            <a:ln>
              <a:noFill/>
            </a:ln>
          </p:spPr>
        </p:pic>
        <p:sp>
          <p:nvSpPr>
            <p:cNvPr id="9" name="TextBox 8">
              <a:extLst>
                <a:ext uri="{FF2B5EF4-FFF2-40B4-BE49-F238E27FC236}">
                  <a16:creationId xmlns:a16="http://schemas.microsoft.com/office/drawing/2014/main" id="{D2819596-EA23-EA80-4AD3-9FAAE2B5A3D4}"/>
                </a:ext>
              </a:extLst>
            </p:cNvPr>
            <p:cNvSpPr txBox="1"/>
            <p:nvPr/>
          </p:nvSpPr>
          <p:spPr>
            <a:xfrm>
              <a:off x="1476964" y="1383402"/>
              <a:ext cx="1063689" cy="738664"/>
            </a:xfrm>
            <a:prstGeom prst="rect">
              <a:avLst/>
            </a:prstGeom>
            <a:solidFill>
              <a:schemeClr val="bg1"/>
            </a:solidFill>
            <a:ln>
              <a:solidFill>
                <a:schemeClr val="tx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Frame</a:t>
              </a:r>
              <a:endParaRPr lang="ru-RU"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valence bands</a:t>
              </a:r>
              <a:endParaRPr lang="ru-RU"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CDB8CB0-C1BD-BBDD-B73A-651412938099}"/>
                </a:ext>
              </a:extLst>
            </p:cNvPr>
            <p:cNvSpPr txBox="1"/>
            <p:nvPr/>
          </p:nvSpPr>
          <p:spPr>
            <a:xfrm>
              <a:off x="4510607" y="1678871"/>
              <a:ext cx="1063689" cy="738664"/>
            </a:xfrm>
            <a:prstGeom prst="rect">
              <a:avLst/>
            </a:prstGeom>
            <a:solidFill>
              <a:schemeClr val="bg1"/>
            </a:solidFill>
            <a:ln>
              <a:solidFill>
                <a:schemeClr val="tx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Frame</a:t>
              </a:r>
              <a:endParaRPr lang="ru-RU"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conduction bands</a:t>
              </a:r>
              <a:endParaRPr lang="ru-RU"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D2B80A7-E2B3-9AC7-6B59-A92734E49267}"/>
                </a:ext>
              </a:extLst>
            </p:cNvPr>
            <p:cNvSpPr txBox="1"/>
            <p:nvPr/>
          </p:nvSpPr>
          <p:spPr>
            <a:xfrm>
              <a:off x="3188770" y="2944215"/>
              <a:ext cx="860716" cy="830997"/>
            </a:xfrm>
            <a:prstGeom prst="rect">
              <a:avLst/>
            </a:prstGeom>
            <a:solidFill>
              <a:schemeClr val="bg1"/>
            </a:solidFill>
            <a:ln>
              <a:solidFill>
                <a:schemeClr val="tx1"/>
              </a:solidFill>
            </a:ln>
          </p:spPr>
          <p:txBody>
            <a:bodyPr wrap="square" rtlCol="0">
              <a:spAutoFit/>
            </a:bodyPr>
            <a:lstStyle/>
            <a:p>
              <a:pPr algn="ctr"/>
              <a:r>
                <a:rPr lang="en-US" sz="2400">
                  <a:latin typeface="Times New Roman" panose="02020603050405020304" pitchFamily="18" charset="0"/>
                  <a:cs typeface="Times New Roman" panose="02020603050405020304" pitchFamily="18" charset="0"/>
                </a:rPr>
                <a:t>Cage states</a:t>
              </a:r>
              <a:endParaRPr lang="ru-RU" sz="240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45AE0119-4AB3-C5C4-43B3-660324512934}"/>
              </a:ext>
            </a:extLst>
          </p:cNvPr>
          <p:cNvSpPr txBox="1"/>
          <p:nvPr/>
        </p:nvSpPr>
        <p:spPr>
          <a:xfrm>
            <a:off x="8771187" y="6488668"/>
            <a:ext cx="279244"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21772" y="116460"/>
            <a:ext cx="9187543" cy="1249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ru-RU" sz="4000" spc="-1">
                <a:solidFill>
                  <a:srgbClr val="000000"/>
                </a:solidFill>
                <a:latin typeface="Century Gothic" panose="020B0502020202020204" pitchFamily="34" charset="0"/>
              </a:rPr>
              <a:t>Максимально локализованные функции </a:t>
            </a:r>
            <a:r>
              <a:rPr lang="ru-RU" sz="4000" spc="-1" err="1">
                <a:solidFill>
                  <a:srgbClr val="000000"/>
                </a:solidFill>
                <a:latin typeface="Century Gothic" panose="020B0502020202020204" pitchFamily="34" charset="0"/>
              </a:rPr>
              <a:t>Ванье</a:t>
            </a:r>
            <a:endParaRPr lang="ru-RU" sz="4000" spc="-1">
              <a:solidFill>
                <a:srgbClr val="000000"/>
              </a:solidFill>
              <a:latin typeface="Century Gothic" panose="020B0502020202020204" pitchFamily="34" charset="0"/>
            </a:endParaRPr>
          </a:p>
        </p:txBody>
      </p:sp>
      <p:pic>
        <p:nvPicPr>
          <p:cNvPr id="64" name="Рисунок 63"/>
          <p:cNvPicPr/>
          <p:nvPr/>
        </p:nvPicPr>
        <p:blipFill>
          <a:blip r:embed="rId2"/>
          <a:stretch/>
        </p:blipFill>
        <p:spPr>
          <a:xfrm>
            <a:off x="72541" y="1310400"/>
            <a:ext cx="6046920" cy="4237200"/>
          </a:xfrm>
          <a:prstGeom prst="rect">
            <a:avLst/>
          </a:prstGeom>
          <a:ln>
            <a:noFill/>
          </a:ln>
        </p:spPr>
      </p:pic>
      <p:sp>
        <p:nvSpPr>
          <p:cNvPr id="65" name="CustomShape 2"/>
          <p:cNvSpPr/>
          <p:nvPr/>
        </p:nvSpPr>
        <p:spPr>
          <a:xfrm>
            <a:off x="572271" y="5716080"/>
            <a:ext cx="5749761" cy="111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a:solidFill>
                  <a:srgbClr val="000000"/>
                </a:solidFill>
                <a:latin typeface="Century Gothic" panose="020B0502020202020204" pitchFamily="34" charset="0"/>
                <a:ea typeface="DejaVu Sans"/>
              </a:rPr>
              <a:t>Зонная структура </a:t>
            </a:r>
            <a:r>
              <a:rPr lang="ru-RU" sz="1600" b="0" strike="noStrike" spc="-1" dirty="0" err="1">
                <a:solidFill>
                  <a:srgbClr val="000000"/>
                </a:solidFill>
                <a:latin typeface="Century Gothic" panose="020B0502020202020204" pitchFamily="34" charset="0"/>
                <a:ea typeface="DejaVu Sans"/>
              </a:rPr>
              <a:t>майенита</a:t>
            </a:r>
            <a:r>
              <a:rPr lang="ru-RU" sz="1600" b="0" strike="noStrike" spc="-1" dirty="0">
                <a:solidFill>
                  <a:srgbClr val="000000"/>
                </a:solidFill>
                <a:latin typeface="Century Gothic" panose="020B0502020202020204" pitchFamily="34" charset="0"/>
                <a:ea typeface="DejaVu Sans"/>
              </a:rPr>
              <a:t> на функциях Блоха (синие линии) и функциях </a:t>
            </a:r>
            <a:r>
              <a:rPr lang="ru-RU" sz="1600" b="0" strike="noStrike" spc="-1" dirty="0" err="1">
                <a:solidFill>
                  <a:srgbClr val="000000"/>
                </a:solidFill>
                <a:latin typeface="Century Gothic" panose="020B0502020202020204" pitchFamily="34" charset="0"/>
                <a:ea typeface="DejaVu Sans"/>
              </a:rPr>
              <a:t>Ванье</a:t>
            </a:r>
            <a:r>
              <a:rPr lang="ru-RU" sz="1600" b="0" strike="noStrike" spc="-1" dirty="0">
                <a:solidFill>
                  <a:srgbClr val="000000"/>
                </a:solidFill>
                <a:latin typeface="Century Gothic" panose="020B0502020202020204" pitchFamily="34" charset="0"/>
                <a:ea typeface="DejaVu Sans"/>
              </a:rPr>
              <a:t>, локализованных в </a:t>
            </a:r>
            <a:r>
              <a:rPr lang="ru-RU" sz="1600" b="0" strike="noStrike" spc="-1" dirty="0" err="1">
                <a:solidFill>
                  <a:srgbClr val="000000"/>
                </a:solidFill>
                <a:latin typeface="Century Gothic" panose="020B0502020202020204" pitchFamily="34" charset="0"/>
                <a:ea typeface="DejaVu Sans"/>
              </a:rPr>
              <a:t>межузельном</a:t>
            </a:r>
            <a:r>
              <a:rPr lang="ru-RU" sz="1600" b="0" strike="noStrike" spc="-1" dirty="0">
                <a:solidFill>
                  <a:srgbClr val="000000"/>
                </a:solidFill>
                <a:latin typeface="Century Gothic" panose="020B0502020202020204" pitchFamily="34" charset="0"/>
                <a:ea typeface="DejaVu Sans"/>
              </a:rPr>
              <a:t> пространстве (красные окружности)</a:t>
            </a:r>
            <a:endParaRPr lang="ru-RU" sz="1600" b="0" strike="noStrike" spc="-1" dirty="0">
              <a:latin typeface="Century Gothic" panose="020B0502020202020204" pitchFamily="34" charset="0"/>
            </a:endParaRPr>
          </a:p>
        </p:txBody>
      </p:sp>
      <p:pic>
        <p:nvPicPr>
          <p:cNvPr id="66" name="Рисунок 6"/>
          <p:cNvPicPr/>
          <p:nvPr/>
        </p:nvPicPr>
        <p:blipFill>
          <a:blip r:embed="rId3"/>
          <a:stretch/>
        </p:blipFill>
        <p:spPr>
          <a:xfrm>
            <a:off x="5911151" y="1625760"/>
            <a:ext cx="2928960" cy="2471760"/>
          </a:xfrm>
          <a:prstGeom prst="rect">
            <a:avLst/>
          </a:prstGeom>
          <a:ln>
            <a:noFill/>
          </a:ln>
        </p:spPr>
      </p:pic>
      <p:sp>
        <p:nvSpPr>
          <p:cNvPr id="67" name="CustomShape 3"/>
          <p:cNvSpPr/>
          <p:nvPr/>
        </p:nvSpPr>
        <p:spPr>
          <a:xfrm>
            <a:off x="6048000" y="4097520"/>
            <a:ext cx="2950920" cy="130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000000"/>
                </a:solidFill>
                <a:latin typeface="Century Gothic" panose="020B0502020202020204" pitchFamily="34" charset="0"/>
                <a:ea typeface="DejaVu Sans"/>
              </a:rPr>
              <a:t>Пространственное распределение функции </a:t>
            </a:r>
            <a:r>
              <a:rPr lang="ru-RU" sz="1400" b="0" strike="noStrike" spc="-1" err="1">
                <a:solidFill>
                  <a:srgbClr val="000000"/>
                </a:solidFill>
                <a:latin typeface="Century Gothic" panose="020B0502020202020204" pitchFamily="34" charset="0"/>
                <a:ea typeface="DejaVu Sans"/>
              </a:rPr>
              <a:t>Ванье</a:t>
            </a:r>
            <a:r>
              <a:rPr lang="ru-RU" sz="1400" b="0" strike="noStrike" spc="-1">
                <a:solidFill>
                  <a:srgbClr val="000000"/>
                </a:solidFill>
                <a:latin typeface="Century Gothic" panose="020B0502020202020204" pitchFamily="34" charset="0"/>
                <a:ea typeface="DejaVu Sans"/>
              </a:rPr>
              <a:t>, описывающие </a:t>
            </a:r>
            <a:r>
              <a:rPr lang="ru-RU" sz="1400" b="0" strike="noStrike" spc="-1" err="1">
                <a:solidFill>
                  <a:srgbClr val="000000"/>
                </a:solidFill>
                <a:latin typeface="Century Gothic" panose="020B0502020202020204" pitchFamily="34" charset="0"/>
                <a:ea typeface="DejaVu Sans"/>
              </a:rPr>
              <a:t>электридные</a:t>
            </a:r>
            <a:r>
              <a:rPr lang="ru-RU" sz="1400" b="0" strike="noStrike" spc="-1">
                <a:solidFill>
                  <a:srgbClr val="000000"/>
                </a:solidFill>
                <a:latin typeface="Century Gothic" panose="020B0502020202020204" pitchFamily="34" charset="0"/>
                <a:ea typeface="DejaVu Sans"/>
              </a:rPr>
              <a:t> состояния внутри каркаса одной из полостей.</a:t>
            </a:r>
            <a:endParaRPr lang="ru-RU" sz="1400" b="0" strike="noStrike" spc="-1">
              <a:latin typeface="Century Gothic" panose="020B0502020202020204" pitchFamily="34" charset="0"/>
            </a:endParaRPr>
          </a:p>
        </p:txBody>
      </p:sp>
      <p:sp>
        <p:nvSpPr>
          <p:cNvPr id="7" name="TextBox 6">
            <a:extLst>
              <a:ext uri="{FF2B5EF4-FFF2-40B4-BE49-F238E27FC236}">
                <a16:creationId xmlns:a16="http://schemas.microsoft.com/office/drawing/2014/main" id="{C2F49B83-7592-7840-D840-B31AAAB05045}"/>
              </a:ext>
            </a:extLst>
          </p:cNvPr>
          <p:cNvSpPr txBox="1"/>
          <p:nvPr/>
        </p:nvSpPr>
        <p:spPr>
          <a:xfrm>
            <a:off x="8771187" y="6488668"/>
            <a:ext cx="274434" cy="369332"/>
          </a:xfrm>
          <a:prstGeom prst="rect">
            <a:avLst/>
          </a:prstGeom>
          <a:noFill/>
        </p:spPr>
        <p:txBody>
          <a:bodyPr wrap="none" rtlCol="0">
            <a:spAutoFit/>
          </a:bodyPr>
          <a:lstStyle/>
          <a:p>
            <a:r>
              <a:rPr lang="ru-RU">
                <a:solidFill>
                  <a:schemeClr val="bg1">
                    <a:lumMod val="50000"/>
                  </a:schemeClr>
                </a:solidFill>
                <a:latin typeface="Bahnschrift Condensed" panose="020B0502040204020203" pitchFamily="34" charset="0"/>
              </a:rPr>
              <a:t>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TotalTime>
  <Words>989</Words>
  <Application>Microsoft Office PowerPoint</Application>
  <PresentationFormat>Экран (4:3)</PresentationFormat>
  <Paragraphs>143</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Bahnschrift Condensed</vt:lpstr>
      <vt:lpstr>Calibri</vt:lpstr>
      <vt:lpstr>Century Gothic</vt:lpstr>
      <vt:lpstr>StarSymbol</vt:lpstr>
      <vt:lpstr>Symbol</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Аспирантка 1 года обучения   Мазанникова Мария Андреевна  (лаборатория оптики металлов)</dc:title>
  <dc:subject/>
  <dc:creator>Леонид Таран</dc:creator>
  <dc:description/>
  <cp:lastModifiedBy>Леонид Таран</cp:lastModifiedBy>
  <cp:revision>23</cp:revision>
  <dcterms:modified xsi:type="dcterms:W3CDTF">2022-06-14T05:02:10Z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