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61" r:id="rId4"/>
    <p:sldId id="266" r:id="rId5"/>
    <p:sldId id="265" r:id="rId6"/>
    <p:sldId id="270" r:id="rId7"/>
    <p:sldId id="267" r:id="rId8"/>
    <p:sldId id="268" r:id="rId9"/>
    <p:sldId id="269" r:id="rId10"/>
    <p:sldId id="262" r:id="rId11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96" autoAdjust="0"/>
    <p:restoredTop sz="94660"/>
  </p:normalViewPr>
  <p:slideViewPr>
    <p:cSldViewPr>
      <p:cViewPr varScale="1">
        <p:scale>
          <a:sx n="86" d="100"/>
          <a:sy n="86" d="100"/>
        </p:scale>
        <p:origin x="60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205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5588" y="-11796713"/>
            <a:ext cx="16651288" cy="12490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7175" y="-11796713"/>
            <a:ext cx="16656050" cy="1249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6049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7175" y="-11796713"/>
            <a:ext cx="16656050" cy="1249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7175" y="-11796713"/>
            <a:ext cx="16656050" cy="1249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8249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7175" y="-11796713"/>
            <a:ext cx="16656050" cy="1249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687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7175" y="-11796713"/>
            <a:ext cx="16656050" cy="1249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2936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7175" y="-11796713"/>
            <a:ext cx="16656050" cy="1249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2527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BC99A6-657E-4D8B-BC17-C7ACA282EA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946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403175-8124-4BB1-B39A-C076FDD52D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0223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7814" y="274638"/>
            <a:ext cx="2055812" cy="58483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638"/>
            <a:ext cx="6018213" cy="58483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4BB1C2-7E36-41DC-A855-D2654C9546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15766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D13C8-4480-44BF-B8B0-6EDEDA5880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0483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816079-7BB2-4F99-AE55-99C0D8DE1A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9331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1" y="1600200"/>
            <a:ext cx="4037013" cy="45227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4" y="1600200"/>
            <a:ext cx="4037012" cy="45227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C1356D-E4E2-4169-8B5A-7445B9426B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280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ECF28D-BE37-41DF-8121-12E3513B69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1283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1AEC63-9A19-40F2-8353-FB57696841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7705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5F1BFC-8D7C-42F3-A05E-E6F6607169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36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89A785-DC47-4FB7-9B15-7510D814C5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347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C460E2-1D66-459F-BF20-BF7F2E105C8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6939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1" y="274640"/>
            <a:ext cx="8226425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1" y="1600200"/>
            <a:ext cx="8226425" cy="452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структуры щелкните мышью</a:t>
            </a:r>
          </a:p>
          <a:p>
            <a:pPr lvl="1"/>
            <a:r>
              <a:rPr lang="en-GB" altLang="ru-RU"/>
              <a:t>Второй уровень структуры</a:t>
            </a:r>
          </a:p>
          <a:p>
            <a:pPr lvl="2"/>
            <a:r>
              <a:rPr lang="en-GB" altLang="ru-RU"/>
              <a:t>Третий уровень структуры</a:t>
            </a:r>
          </a:p>
          <a:p>
            <a:pPr lvl="3"/>
            <a:r>
              <a:rPr lang="en-GB" altLang="ru-RU"/>
              <a:t>Четвёртый уровень структуры</a:t>
            </a:r>
          </a:p>
          <a:p>
            <a:pPr lvl="4"/>
            <a:r>
              <a:rPr lang="en-GB" altLang="ru-RU"/>
              <a:t>Пятый уровень структуры</a:t>
            </a:r>
          </a:p>
          <a:p>
            <a:pPr lvl="4"/>
            <a:r>
              <a:rPr lang="en-GB" altLang="ru-RU"/>
              <a:t>Шестой уровень структуры</a:t>
            </a:r>
          </a:p>
          <a:p>
            <a:pPr lvl="4"/>
            <a:r>
              <a:rPr lang="en-GB" altLang="ru-RU"/>
              <a:t>Седьмой уровень структуры</a:t>
            </a:r>
          </a:p>
          <a:p>
            <a:pPr lvl="4"/>
            <a:r>
              <a:rPr lang="en-GB" altLang="ru-RU"/>
              <a:t>Восьмой уровень структуры</a:t>
            </a:r>
          </a:p>
          <a:p>
            <a:pPr lvl="4"/>
            <a:r>
              <a:rPr lang="en-GB" altLang="ru-RU"/>
              <a:t>Девятый уровень структуры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1" y="6245227"/>
            <a:ext cx="2130425" cy="4730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SzPct val="100000"/>
              <a:defRPr>
                <a:solidFill>
                  <a:srgbClr val="000000"/>
                </a:solidFill>
              </a:defRPr>
            </a:lvl1pPr>
          </a:lstStyle>
          <a:p>
            <a:fld id="{1F337037-DC6B-42A7-B806-2B64A90F7AB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wmf"/><Relationship Id="rId10" Type="http://schemas.openxmlformats.org/officeDocument/2006/relationships/image" Target="../media/image9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1.wmf"/><Relationship Id="rId10" Type="http://schemas.openxmlformats.org/officeDocument/2006/relationships/image" Target="../media/image9.png"/><Relationship Id="rId4" Type="http://schemas.openxmlformats.org/officeDocument/2006/relationships/oleObject" Target="../embeddings/oleObject4.bin"/><Relationship Id="rId9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6.png"/><Relationship Id="rId9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547690" y="1412875"/>
            <a:ext cx="81359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ts val="500"/>
              </a:spcBef>
              <a:buSzPct val="100000"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Специальность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01.04.11 – Физика магнитных явлений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534990" y="831850"/>
            <a:ext cx="83581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ts val="500"/>
              </a:spcBef>
              <a:buSzPct val="100000"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Научный руководитель</a:t>
            </a:r>
            <a:r>
              <a:rPr lang="ru-RU" altLang="ru-RU" sz="24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2000">
                <a:solidFill>
                  <a:srgbClr val="000000"/>
                </a:solidFill>
                <a:latin typeface="Times New Roman" panose="02020603050405020304" pitchFamily="18" charset="0"/>
              </a:rPr>
              <a:t>– к.т.н. Василенко Ольга Николаевна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4990" y="1981200"/>
            <a:ext cx="8143875" cy="89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ts val="500"/>
              </a:spcBef>
              <a:buSzPct val="100000"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Тема работы  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–  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Магнитные методики и аппаратура для выявления опасных концентраторов напряжений в действующих трубопроводах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9750" y="2767015"/>
            <a:ext cx="803433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Задача текущего года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взаимосвязь характеристик петли гистерезиса с напряжённо-деформированным состоянием участков магистральных трубопроводов.</a:t>
            </a:r>
            <a:endParaRPr lang="ru-RU" alt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539750" y="4221163"/>
            <a:ext cx="8034338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Результаты, полученные в текущем году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анализа полученных данных было обнаружено, что участки трубопровода, характеризующиеся повышенным значением коэффициента нагруженности, отличаются от ненагруженных участков пониженными значениями коэрцитивной силы и остаточной магнитной индукции.</a:t>
            </a:r>
          </a:p>
        </p:txBody>
      </p:sp>
      <p:sp>
        <p:nvSpPr>
          <p:cNvPr id="3079" name="Text Box 1"/>
          <p:cNvSpPr txBox="1">
            <a:spLocks noChangeArrowheads="1"/>
          </p:cNvSpPr>
          <p:nvPr/>
        </p:nvSpPr>
        <p:spPr bwMode="auto">
          <a:xfrm>
            <a:off x="539752" y="188913"/>
            <a:ext cx="8208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Аспирант 1 года обучения Мызнов Константин Евгеньевич</a:t>
            </a:r>
            <a:b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лаборатории интеллектуальных технологий диагностики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>
          <a:xfrm>
            <a:off x="8460432" y="6245227"/>
            <a:ext cx="223194" cy="473075"/>
          </a:xfrm>
        </p:spPr>
        <p:txBody>
          <a:bodyPr/>
          <a:lstStyle/>
          <a:p>
            <a:fld id="{495F1BFC-8D7C-42F3-A05E-E6F6607169E5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1403648" y="2780928"/>
            <a:ext cx="6716713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ru-RU" altLang="ru-RU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468313" y="823913"/>
            <a:ext cx="8350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ts val="600"/>
              </a:spcBef>
              <a:buSzPct val="100000"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95288" y="1255713"/>
            <a:ext cx="8496300" cy="1903412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>
              <a:spcBef>
                <a:spcPts val="600"/>
              </a:spcBef>
              <a:buClrTx/>
              <a:defRPr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международных конференциях </a:t>
            </a:r>
          </a:p>
          <a:p>
            <a:pPr marL="457200" indent="-457200" algn="just">
              <a:spcBef>
                <a:spcPts val="500"/>
              </a:spcBef>
              <a:buClrTx/>
              <a:buSzTx/>
              <a:buFontTx/>
              <a:buAutoNum type="arabicPeriod"/>
              <a:defRPr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</a:rPr>
              <a:t>Мызнов К.Е., Василенко О.Н., Костин В.Н., Скворцов Д.В. Магнитные параметры, чувствительные к напряжённо-деформированному состоянию трубопровода. </a:t>
            </a:r>
            <a:r>
              <a:rPr lang="en-US" altLang="ru-RU" sz="1800" dirty="0">
                <a:solidFill>
                  <a:schemeClr val="tx1"/>
                </a:solidFill>
                <a:latin typeface="Times New Roman" panose="02020603050405020304" pitchFamily="18" charset="0"/>
              </a:rPr>
              <a:t>XVI </a:t>
            </a: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</a:rPr>
              <a:t>Международная конференция «МЕХАНИКА, РЕСУРС И ДИАГНОСТИКА материалов и конструкций» Екатеринбург, 16-20 мая, 2022: </a:t>
            </a:r>
            <a:r>
              <a:rPr lang="ru-RU" altLang="ru-RU" sz="1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Тез.докл</a:t>
            </a: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</a:rPr>
              <a:t>.- Екатеринбург: ИМАШ.</a:t>
            </a:r>
          </a:p>
        </p:txBody>
      </p:sp>
      <p:sp>
        <p:nvSpPr>
          <p:cNvPr id="5124" name="Text Box 1"/>
          <p:cNvSpPr txBox="1">
            <a:spLocks noChangeArrowheads="1"/>
          </p:cNvSpPr>
          <p:nvPr/>
        </p:nvSpPr>
        <p:spPr bwMode="auto">
          <a:xfrm>
            <a:off x="539752" y="188913"/>
            <a:ext cx="8208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Аспирант 1 года обучения Мызнов Константин Евгеньевич</a:t>
            </a:r>
            <a:b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лаборатории интеллектуальных технологий диагностики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68313" y="3200403"/>
            <a:ext cx="84963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SzPct val="100000"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Выступления на конференциях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SzPct val="100000"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Сделано докладов 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SzPct val="100000"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стендовых </a:t>
            </a:r>
            <a:r>
              <a:rPr lang="ru-RU" altLang="ru-RU" sz="2000">
                <a:solidFill>
                  <a:schemeClr val="tx1"/>
                </a:solidFill>
                <a:latin typeface="Times New Roman" panose="02020603050405020304" pitchFamily="18" charset="0"/>
              </a:rPr>
              <a:t>– 1</a:t>
            </a:r>
            <a:endParaRPr lang="ru-RU" altLang="ru-RU" sz="2000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</a:endParaRP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430813" y="5373216"/>
            <a:ext cx="84963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SzPct val="100000"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иностранному языку</a:t>
            </a:r>
            <a:endParaRPr lang="ru-RU" alt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SzPct val="100000"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Сдан – «Хорошо»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159ABA9-5212-4532-9A1D-E9961CAB1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86" y="4149080"/>
            <a:ext cx="8350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ts val="600"/>
              </a:spcBef>
              <a:buSzPct val="100000"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Экзамены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9A07F2D-ABE5-4B80-8D4C-F0E8FB48A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813" y="4653136"/>
            <a:ext cx="84963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SzPct val="100000"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философии</a:t>
            </a:r>
            <a:endParaRPr lang="ru-RU" alt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SzPct val="100000"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Сдан – «Отлично»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>
          <a:xfrm>
            <a:off x="8460432" y="6245227"/>
            <a:ext cx="223194" cy="473075"/>
          </a:xfrm>
        </p:spPr>
        <p:txBody>
          <a:bodyPr/>
          <a:lstStyle/>
          <a:p>
            <a:fld id="{495F1BFC-8D7C-42F3-A05E-E6F6607169E5}" type="slidenum">
              <a:rPr lang="ru-RU" altLang="ru-RU" smtClean="0"/>
              <a:pPr/>
              <a:t>2</a:t>
            </a:fld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9752" y="549275"/>
            <a:ext cx="82089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ts val="600"/>
              </a:spcBef>
              <a:buSzPct val="100000"/>
            </a:pPr>
            <a:r>
              <a:rPr lang="ru-RU" altLang="ru-RU" sz="2000">
                <a:solidFill>
                  <a:srgbClr val="0033CC"/>
                </a:solidFill>
                <a:latin typeface="Times New Roman" panose="02020603050405020304" pitchFamily="18" charset="0"/>
              </a:rPr>
              <a:t>Таблица показателей</a:t>
            </a:r>
          </a:p>
        </p:txBody>
      </p:sp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792165" y="981077"/>
            <a:ext cx="7559675" cy="5749925"/>
            <a:chOff x="295" y="621"/>
            <a:chExt cx="5215" cy="3622"/>
          </a:xfrm>
        </p:grpSpPr>
        <p:sp>
          <p:nvSpPr>
            <p:cNvPr id="6149" name="Rectangle 4"/>
            <p:cNvSpPr>
              <a:spLocks noChangeArrowheads="1"/>
            </p:cNvSpPr>
            <p:nvPr/>
          </p:nvSpPr>
          <p:spPr bwMode="auto">
            <a:xfrm>
              <a:off x="295" y="621"/>
              <a:ext cx="330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Показатель</a:t>
              </a:r>
            </a:p>
          </p:txBody>
        </p:sp>
        <p:sp>
          <p:nvSpPr>
            <p:cNvPr id="6150" name="Rectangle 5"/>
            <p:cNvSpPr>
              <a:spLocks noChangeArrowheads="1"/>
            </p:cNvSpPr>
            <p:nvPr/>
          </p:nvSpPr>
          <p:spPr bwMode="auto">
            <a:xfrm>
              <a:off x="3603" y="621"/>
              <a:ext cx="6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Баллы</a:t>
              </a:r>
            </a:p>
          </p:txBody>
        </p:sp>
        <p:sp>
          <p:nvSpPr>
            <p:cNvPr id="6151" name="Rectangle 6"/>
            <p:cNvSpPr>
              <a:spLocks noChangeArrowheads="1"/>
            </p:cNvSpPr>
            <p:nvPr/>
          </p:nvSpPr>
          <p:spPr bwMode="auto">
            <a:xfrm>
              <a:off x="4214" y="621"/>
              <a:ext cx="64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Кол-во</a:t>
              </a:r>
            </a:p>
          </p:txBody>
        </p:sp>
        <p:sp>
          <p:nvSpPr>
            <p:cNvPr id="6152" name="Rectangle 7"/>
            <p:cNvSpPr>
              <a:spLocks noChangeArrowheads="1"/>
            </p:cNvSpPr>
            <p:nvPr/>
          </p:nvSpPr>
          <p:spPr bwMode="auto">
            <a:xfrm>
              <a:off x="4863" y="621"/>
              <a:ext cx="64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Сумма</a:t>
              </a:r>
            </a:p>
          </p:txBody>
        </p:sp>
        <p:sp>
          <p:nvSpPr>
            <p:cNvPr id="6153" name="Rectangle 8"/>
            <p:cNvSpPr>
              <a:spLocks noChangeArrowheads="1"/>
            </p:cNvSpPr>
            <p:nvPr/>
          </p:nvSpPr>
          <p:spPr bwMode="auto">
            <a:xfrm>
              <a:off x="295" y="815"/>
              <a:ext cx="330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публикации в изданиях ВАК (вышедшие из печати)</a:t>
              </a:r>
            </a:p>
          </p:txBody>
        </p:sp>
        <p:sp>
          <p:nvSpPr>
            <p:cNvPr id="6154" name="Rectangle 9"/>
            <p:cNvSpPr>
              <a:spLocks noChangeArrowheads="1"/>
            </p:cNvSpPr>
            <p:nvPr/>
          </p:nvSpPr>
          <p:spPr bwMode="auto">
            <a:xfrm>
              <a:off x="3603" y="815"/>
              <a:ext cx="6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</a:t>
              </a:r>
            </a:p>
          </p:txBody>
        </p:sp>
        <p:sp>
          <p:nvSpPr>
            <p:cNvPr id="6155" name="Rectangle 10"/>
            <p:cNvSpPr>
              <a:spLocks noChangeArrowheads="1"/>
            </p:cNvSpPr>
            <p:nvPr/>
          </p:nvSpPr>
          <p:spPr bwMode="auto">
            <a:xfrm>
              <a:off x="4214" y="815"/>
              <a:ext cx="64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156" name="Rectangle 11"/>
            <p:cNvSpPr>
              <a:spLocks noChangeArrowheads="1"/>
            </p:cNvSpPr>
            <p:nvPr/>
          </p:nvSpPr>
          <p:spPr bwMode="auto">
            <a:xfrm>
              <a:off x="4863" y="815"/>
              <a:ext cx="64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157" name="Rectangle 12"/>
            <p:cNvSpPr>
              <a:spLocks noChangeArrowheads="1"/>
            </p:cNvSpPr>
            <p:nvPr/>
          </p:nvSpPr>
          <p:spPr bwMode="auto">
            <a:xfrm>
              <a:off x="295" y="1009"/>
              <a:ext cx="330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публикации в изданиях ВАК (принятые в печать)</a:t>
              </a:r>
            </a:p>
          </p:txBody>
        </p:sp>
        <p:sp>
          <p:nvSpPr>
            <p:cNvPr id="6158" name="Rectangle 13"/>
            <p:cNvSpPr>
              <a:spLocks noChangeArrowheads="1"/>
            </p:cNvSpPr>
            <p:nvPr/>
          </p:nvSpPr>
          <p:spPr bwMode="auto">
            <a:xfrm>
              <a:off x="3603" y="1009"/>
              <a:ext cx="6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6159" name="Rectangle 14"/>
            <p:cNvSpPr>
              <a:spLocks noChangeArrowheads="1"/>
            </p:cNvSpPr>
            <p:nvPr/>
          </p:nvSpPr>
          <p:spPr bwMode="auto">
            <a:xfrm>
              <a:off x="4214" y="1009"/>
              <a:ext cx="64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160" name="Rectangle 15"/>
            <p:cNvSpPr>
              <a:spLocks noChangeArrowheads="1"/>
            </p:cNvSpPr>
            <p:nvPr/>
          </p:nvSpPr>
          <p:spPr bwMode="auto">
            <a:xfrm>
              <a:off x="4863" y="1009"/>
              <a:ext cx="64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161" name="Rectangle 16"/>
            <p:cNvSpPr>
              <a:spLocks noChangeArrowheads="1"/>
            </p:cNvSpPr>
            <p:nvPr/>
          </p:nvSpPr>
          <p:spPr bwMode="auto">
            <a:xfrm>
              <a:off x="295" y="1203"/>
              <a:ext cx="3306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свидетельство о программах для ЭВМ, зарегистрированных в установленном порядке</a:t>
              </a:r>
            </a:p>
          </p:txBody>
        </p:sp>
        <p:sp>
          <p:nvSpPr>
            <p:cNvPr id="6162" name="Rectangle 17"/>
            <p:cNvSpPr>
              <a:spLocks noChangeArrowheads="1"/>
            </p:cNvSpPr>
            <p:nvPr/>
          </p:nvSpPr>
          <p:spPr bwMode="auto">
            <a:xfrm>
              <a:off x="3603" y="1203"/>
              <a:ext cx="609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</a:t>
              </a:r>
            </a:p>
          </p:txBody>
        </p:sp>
        <p:sp>
          <p:nvSpPr>
            <p:cNvPr id="6163" name="Rectangle 18"/>
            <p:cNvSpPr>
              <a:spLocks noChangeArrowheads="1"/>
            </p:cNvSpPr>
            <p:nvPr/>
          </p:nvSpPr>
          <p:spPr bwMode="auto">
            <a:xfrm>
              <a:off x="4214" y="1203"/>
              <a:ext cx="647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164" name="Rectangle 19"/>
            <p:cNvSpPr>
              <a:spLocks noChangeArrowheads="1"/>
            </p:cNvSpPr>
            <p:nvPr/>
          </p:nvSpPr>
          <p:spPr bwMode="auto">
            <a:xfrm>
              <a:off x="4863" y="1203"/>
              <a:ext cx="645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165" name="Rectangle 20"/>
            <p:cNvSpPr>
              <a:spLocks noChangeArrowheads="1"/>
            </p:cNvSpPr>
            <p:nvPr/>
          </p:nvSpPr>
          <p:spPr bwMode="auto">
            <a:xfrm>
              <a:off x="295" y="1528"/>
              <a:ext cx="330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патент</a:t>
              </a:r>
            </a:p>
          </p:txBody>
        </p:sp>
        <p:sp>
          <p:nvSpPr>
            <p:cNvPr id="6166" name="Rectangle 21"/>
            <p:cNvSpPr>
              <a:spLocks noChangeArrowheads="1"/>
            </p:cNvSpPr>
            <p:nvPr/>
          </p:nvSpPr>
          <p:spPr bwMode="auto">
            <a:xfrm>
              <a:off x="3603" y="1528"/>
              <a:ext cx="6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</a:t>
              </a:r>
            </a:p>
          </p:txBody>
        </p:sp>
        <p:sp>
          <p:nvSpPr>
            <p:cNvPr id="6167" name="Rectangle 22"/>
            <p:cNvSpPr>
              <a:spLocks noChangeArrowheads="1"/>
            </p:cNvSpPr>
            <p:nvPr/>
          </p:nvSpPr>
          <p:spPr bwMode="auto">
            <a:xfrm>
              <a:off x="4214" y="1528"/>
              <a:ext cx="64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168" name="Rectangle 23"/>
            <p:cNvSpPr>
              <a:spLocks noChangeArrowheads="1"/>
            </p:cNvSpPr>
            <p:nvPr/>
          </p:nvSpPr>
          <p:spPr bwMode="auto">
            <a:xfrm>
              <a:off x="4863" y="1528"/>
              <a:ext cx="64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169" name="Rectangle 24"/>
            <p:cNvSpPr>
              <a:spLocks noChangeArrowheads="1"/>
            </p:cNvSpPr>
            <p:nvPr/>
          </p:nvSpPr>
          <p:spPr bwMode="auto">
            <a:xfrm>
              <a:off x="295" y="1723"/>
              <a:ext cx="330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соавторство в монографии</a:t>
              </a:r>
            </a:p>
          </p:txBody>
        </p:sp>
        <p:sp>
          <p:nvSpPr>
            <p:cNvPr id="6170" name="Rectangle 25"/>
            <p:cNvSpPr>
              <a:spLocks noChangeArrowheads="1"/>
            </p:cNvSpPr>
            <p:nvPr/>
          </p:nvSpPr>
          <p:spPr bwMode="auto">
            <a:xfrm>
              <a:off x="3603" y="1723"/>
              <a:ext cx="6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6171" name="Rectangle 26"/>
            <p:cNvSpPr>
              <a:spLocks noChangeArrowheads="1"/>
            </p:cNvSpPr>
            <p:nvPr/>
          </p:nvSpPr>
          <p:spPr bwMode="auto">
            <a:xfrm>
              <a:off x="4214" y="1723"/>
              <a:ext cx="64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172" name="Rectangle 27"/>
            <p:cNvSpPr>
              <a:spLocks noChangeArrowheads="1"/>
            </p:cNvSpPr>
            <p:nvPr/>
          </p:nvSpPr>
          <p:spPr bwMode="auto">
            <a:xfrm>
              <a:off x="4863" y="1723"/>
              <a:ext cx="64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173" name="Rectangle 28"/>
            <p:cNvSpPr>
              <a:spLocks noChangeArrowheads="1"/>
            </p:cNvSpPr>
            <p:nvPr/>
          </p:nvSpPr>
          <p:spPr bwMode="auto">
            <a:xfrm>
              <a:off x="295" y="1916"/>
              <a:ext cx="330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оформленное ноу-хау</a:t>
              </a:r>
            </a:p>
          </p:txBody>
        </p:sp>
        <p:sp>
          <p:nvSpPr>
            <p:cNvPr id="6174" name="Rectangle 29"/>
            <p:cNvSpPr>
              <a:spLocks noChangeArrowheads="1"/>
            </p:cNvSpPr>
            <p:nvPr/>
          </p:nvSpPr>
          <p:spPr bwMode="auto">
            <a:xfrm>
              <a:off x="3603" y="1916"/>
              <a:ext cx="6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6175" name="Rectangle 30"/>
            <p:cNvSpPr>
              <a:spLocks noChangeArrowheads="1"/>
            </p:cNvSpPr>
            <p:nvPr/>
          </p:nvSpPr>
          <p:spPr bwMode="auto">
            <a:xfrm>
              <a:off x="4214" y="1916"/>
              <a:ext cx="64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176" name="Rectangle 31"/>
            <p:cNvSpPr>
              <a:spLocks noChangeArrowheads="1"/>
            </p:cNvSpPr>
            <p:nvPr/>
          </p:nvSpPr>
          <p:spPr bwMode="auto">
            <a:xfrm>
              <a:off x="4863" y="1916"/>
              <a:ext cx="64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177" name="Rectangle 32"/>
            <p:cNvSpPr>
              <a:spLocks noChangeArrowheads="1"/>
            </p:cNvSpPr>
            <p:nvPr/>
          </p:nvSpPr>
          <p:spPr bwMode="auto">
            <a:xfrm>
              <a:off x="295" y="2110"/>
              <a:ext cx="330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публикации в других изданиях (не тезисы)</a:t>
              </a:r>
            </a:p>
          </p:txBody>
        </p:sp>
        <p:sp>
          <p:nvSpPr>
            <p:cNvPr id="6178" name="Rectangle 33"/>
            <p:cNvSpPr>
              <a:spLocks noChangeArrowheads="1"/>
            </p:cNvSpPr>
            <p:nvPr/>
          </p:nvSpPr>
          <p:spPr bwMode="auto">
            <a:xfrm>
              <a:off x="3603" y="2110"/>
              <a:ext cx="6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6179" name="Rectangle 34"/>
            <p:cNvSpPr>
              <a:spLocks noChangeArrowheads="1"/>
            </p:cNvSpPr>
            <p:nvPr/>
          </p:nvSpPr>
          <p:spPr bwMode="auto">
            <a:xfrm>
              <a:off x="4214" y="2110"/>
              <a:ext cx="64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180" name="Rectangle 35"/>
            <p:cNvSpPr>
              <a:spLocks noChangeArrowheads="1"/>
            </p:cNvSpPr>
            <p:nvPr/>
          </p:nvSpPr>
          <p:spPr bwMode="auto">
            <a:xfrm>
              <a:off x="4863" y="2110"/>
              <a:ext cx="64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181" name="Rectangle 36"/>
            <p:cNvSpPr>
              <a:spLocks noChangeArrowheads="1"/>
            </p:cNvSpPr>
            <p:nvPr/>
          </p:nvSpPr>
          <p:spPr bwMode="auto">
            <a:xfrm>
              <a:off x="295" y="2304"/>
              <a:ext cx="330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тезисы доклада на международной конференции</a:t>
              </a:r>
            </a:p>
          </p:txBody>
        </p:sp>
        <p:sp>
          <p:nvSpPr>
            <p:cNvPr id="6182" name="Rectangle 37"/>
            <p:cNvSpPr>
              <a:spLocks noChangeArrowheads="1"/>
            </p:cNvSpPr>
            <p:nvPr/>
          </p:nvSpPr>
          <p:spPr bwMode="auto">
            <a:xfrm>
              <a:off x="3603" y="2304"/>
              <a:ext cx="6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6183" name="Rectangle 38"/>
            <p:cNvSpPr>
              <a:spLocks noChangeArrowheads="1"/>
            </p:cNvSpPr>
            <p:nvPr/>
          </p:nvSpPr>
          <p:spPr bwMode="auto">
            <a:xfrm>
              <a:off x="4214" y="2304"/>
              <a:ext cx="64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6184" name="Rectangle 39"/>
            <p:cNvSpPr>
              <a:spLocks noChangeArrowheads="1"/>
            </p:cNvSpPr>
            <p:nvPr/>
          </p:nvSpPr>
          <p:spPr bwMode="auto">
            <a:xfrm>
              <a:off x="4863" y="2304"/>
              <a:ext cx="64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6185" name="Rectangle 40"/>
            <p:cNvSpPr>
              <a:spLocks noChangeArrowheads="1"/>
            </p:cNvSpPr>
            <p:nvPr/>
          </p:nvSpPr>
          <p:spPr bwMode="auto">
            <a:xfrm>
              <a:off x="295" y="2498"/>
              <a:ext cx="3306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тезисы доклада на российской конференции</a:t>
              </a:r>
            </a:p>
          </p:txBody>
        </p:sp>
        <p:sp>
          <p:nvSpPr>
            <p:cNvPr id="6186" name="Rectangle 41"/>
            <p:cNvSpPr>
              <a:spLocks noChangeArrowheads="1"/>
            </p:cNvSpPr>
            <p:nvPr/>
          </p:nvSpPr>
          <p:spPr bwMode="auto">
            <a:xfrm>
              <a:off x="3603" y="2498"/>
              <a:ext cx="609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6187" name="Rectangle 42"/>
            <p:cNvSpPr>
              <a:spLocks noChangeArrowheads="1"/>
            </p:cNvSpPr>
            <p:nvPr/>
          </p:nvSpPr>
          <p:spPr bwMode="auto">
            <a:xfrm>
              <a:off x="4214" y="2498"/>
              <a:ext cx="647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en-US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188" name="Rectangle 43"/>
            <p:cNvSpPr>
              <a:spLocks noChangeArrowheads="1"/>
            </p:cNvSpPr>
            <p:nvPr/>
          </p:nvSpPr>
          <p:spPr bwMode="auto">
            <a:xfrm>
              <a:off x="4863" y="2498"/>
              <a:ext cx="645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en-US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189" name="Rectangle 44"/>
            <p:cNvSpPr>
              <a:spLocks noChangeArrowheads="1"/>
            </p:cNvSpPr>
            <p:nvPr/>
          </p:nvSpPr>
          <p:spPr bwMode="auto">
            <a:xfrm>
              <a:off x="295" y="2691"/>
              <a:ext cx="330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участие в конференции с устным докладом</a:t>
              </a:r>
            </a:p>
          </p:txBody>
        </p:sp>
        <p:sp>
          <p:nvSpPr>
            <p:cNvPr id="6190" name="Rectangle 45"/>
            <p:cNvSpPr>
              <a:spLocks noChangeArrowheads="1"/>
            </p:cNvSpPr>
            <p:nvPr/>
          </p:nvSpPr>
          <p:spPr bwMode="auto">
            <a:xfrm>
              <a:off x="3603" y="2691"/>
              <a:ext cx="6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6191" name="Rectangle 46"/>
            <p:cNvSpPr>
              <a:spLocks noChangeArrowheads="1"/>
            </p:cNvSpPr>
            <p:nvPr/>
          </p:nvSpPr>
          <p:spPr bwMode="auto">
            <a:xfrm>
              <a:off x="4214" y="2691"/>
              <a:ext cx="64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192" name="Rectangle 47"/>
            <p:cNvSpPr>
              <a:spLocks noChangeArrowheads="1"/>
            </p:cNvSpPr>
            <p:nvPr/>
          </p:nvSpPr>
          <p:spPr bwMode="auto">
            <a:xfrm>
              <a:off x="4863" y="2691"/>
              <a:ext cx="64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193" name="Rectangle 48"/>
            <p:cNvSpPr>
              <a:spLocks noChangeArrowheads="1"/>
            </p:cNvSpPr>
            <p:nvPr/>
          </p:nvSpPr>
          <p:spPr bwMode="auto">
            <a:xfrm>
              <a:off x="295" y="2885"/>
              <a:ext cx="330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участие в конференции со стендовым докладом</a:t>
              </a:r>
            </a:p>
          </p:txBody>
        </p:sp>
        <p:sp>
          <p:nvSpPr>
            <p:cNvPr id="6194" name="Rectangle 49"/>
            <p:cNvSpPr>
              <a:spLocks noChangeArrowheads="1"/>
            </p:cNvSpPr>
            <p:nvPr/>
          </p:nvSpPr>
          <p:spPr bwMode="auto">
            <a:xfrm>
              <a:off x="3603" y="2885"/>
              <a:ext cx="6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6195" name="Rectangle 50"/>
            <p:cNvSpPr>
              <a:spLocks noChangeArrowheads="1"/>
            </p:cNvSpPr>
            <p:nvPr/>
          </p:nvSpPr>
          <p:spPr bwMode="auto">
            <a:xfrm>
              <a:off x="4214" y="2885"/>
              <a:ext cx="64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altLang="ru-RU" sz="1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96" name="Rectangle 51"/>
            <p:cNvSpPr>
              <a:spLocks noChangeArrowheads="1"/>
            </p:cNvSpPr>
            <p:nvPr/>
          </p:nvSpPr>
          <p:spPr bwMode="auto">
            <a:xfrm>
              <a:off x="4863" y="2885"/>
              <a:ext cx="64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altLang="ru-RU" sz="1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97" name="Rectangle 52"/>
            <p:cNvSpPr>
              <a:spLocks noChangeArrowheads="1"/>
            </p:cNvSpPr>
            <p:nvPr/>
          </p:nvSpPr>
          <p:spPr bwMode="auto">
            <a:xfrm>
              <a:off x="295" y="3079"/>
              <a:ext cx="330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сданный на «отлично» кандидатский экзамен</a:t>
              </a:r>
            </a:p>
          </p:txBody>
        </p:sp>
        <p:sp>
          <p:nvSpPr>
            <p:cNvPr id="6198" name="Rectangle 53"/>
            <p:cNvSpPr>
              <a:spLocks noChangeArrowheads="1"/>
            </p:cNvSpPr>
            <p:nvPr/>
          </p:nvSpPr>
          <p:spPr bwMode="auto">
            <a:xfrm>
              <a:off x="3603" y="3079"/>
              <a:ext cx="6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</a:t>
              </a:r>
            </a:p>
          </p:txBody>
        </p:sp>
        <p:sp>
          <p:nvSpPr>
            <p:cNvPr id="6199" name="Rectangle 54"/>
            <p:cNvSpPr>
              <a:spLocks noChangeArrowheads="1"/>
            </p:cNvSpPr>
            <p:nvPr/>
          </p:nvSpPr>
          <p:spPr bwMode="auto">
            <a:xfrm>
              <a:off x="4214" y="3079"/>
              <a:ext cx="64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6200" name="Rectangle 55"/>
            <p:cNvSpPr>
              <a:spLocks noChangeArrowheads="1"/>
            </p:cNvSpPr>
            <p:nvPr/>
          </p:nvSpPr>
          <p:spPr bwMode="auto">
            <a:xfrm>
              <a:off x="4863" y="3079"/>
              <a:ext cx="64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20</a:t>
              </a:r>
            </a:p>
          </p:txBody>
        </p:sp>
        <p:sp>
          <p:nvSpPr>
            <p:cNvPr id="6201" name="Rectangle 56"/>
            <p:cNvSpPr>
              <a:spLocks noChangeArrowheads="1"/>
            </p:cNvSpPr>
            <p:nvPr/>
          </p:nvSpPr>
          <p:spPr bwMode="auto">
            <a:xfrm>
              <a:off x="295" y="3273"/>
              <a:ext cx="330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сданный на «хорошо» кандидатский экзамен</a:t>
              </a:r>
            </a:p>
          </p:txBody>
        </p:sp>
        <p:sp>
          <p:nvSpPr>
            <p:cNvPr id="6202" name="Rectangle 57"/>
            <p:cNvSpPr>
              <a:spLocks noChangeArrowheads="1"/>
            </p:cNvSpPr>
            <p:nvPr/>
          </p:nvSpPr>
          <p:spPr bwMode="auto">
            <a:xfrm>
              <a:off x="3603" y="3273"/>
              <a:ext cx="6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15</a:t>
              </a:r>
            </a:p>
          </p:txBody>
        </p:sp>
        <p:sp>
          <p:nvSpPr>
            <p:cNvPr id="6203" name="Rectangle 58"/>
            <p:cNvSpPr>
              <a:spLocks noChangeArrowheads="1"/>
            </p:cNvSpPr>
            <p:nvPr/>
          </p:nvSpPr>
          <p:spPr bwMode="auto">
            <a:xfrm>
              <a:off x="4214" y="3273"/>
              <a:ext cx="64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6204" name="Rectangle 59"/>
            <p:cNvSpPr>
              <a:spLocks noChangeArrowheads="1"/>
            </p:cNvSpPr>
            <p:nvPr/>
          </p:nvSpPr>
          <p:spPr bwMode="auto">
            <a:xfrm>
              <a:off x="4863" y="3273"/>
              <a:ext cx="64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15</a:t>
              </a:r>
            </a:p>
          </p:txBody>
        </p:sp>
        <p:sp>
          <p:nvSpPr>
            <p:cNvPr id="6205" name="Rectangle 60"/>
            <p:cNvSpPr>
              <a:spLocks noChangeArrowheads="1"/>
            </p:cNvSpPr>
            <p:nvPr/>
          </p:nvSpPr>
          <p:spPr bwMode="auto">
            <a:xfrm>
              <a:off x="295" y="3467"/>
              <a:ext cx="330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сданный на «удовлетворительно» кандидатский экзамен</a:t>
              </a:r>
            </a:p>
          </p:txBody>
        </p:sp>
        <p:sp>
          <p:nvSpPr>
            <p:cNvPr id="6206" name="Rectangle 61"/>
            <p:cNvSpPr>
              <a:spLocks noChangeArrowheads="1"/>
            </p:cNvSpPr>
            <p:nvPr/>
          </p:nvSpPr>
          <p:spPr bwMode="auto">
            <a:xfrm>
              <a:off x="3603" y="3467"/>
              <a:ext cx="6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6207" name="Rectangle 62"/>
            <p:cNvSpPr>
              <a:spLocks noChangeArrowheads="1"/>
            </p:cNvSpPr>
            <p:nvPr/>
          </p:nvSpPr>
          <p:spPr bwMode="auto">
            <a:xfrm>
              <a:off x="4214" y="3467"/>
              <a:ext cx="64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208" name="Rectangle 63"/>
            <p:cNvSpPr>
              <a:spLocks noChangeArrowheads="1"/>
            </p:cNvSpPr>
            <p:nvPr/>
          </p:nvSpPr>
          <p:spPr bwMode="auto">
            <a:xfrm>
              <a:off x="4863" y="3467"/>
              <a:ext cx="64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209" name="Rectangle 64"/>
            <p:cNvSpPr>
              <a:spLocks noChangeArrowheads="1"/>
            </p:cNvSpPr>
            <p:nvPr/>
          </p:nvSpPr>
          <p:spPr bwMode="auto">
            <a:xfrm>
              <a:off x="295" y="3661"/>
              <a:ext cx="330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участие в грантах в качестве: исполнителя</a:t>
              </a:r>
            </a:p>
          </p:txBody>
        </p:sp>
        <p:sp>
          <p:nvSpPr>
            <p:cNvPr id="6210" name="Rectangle 65"/>
            <p:cNvSpPr>
              <a:spLocks noChangeArrowheads="1"/>
            </p:cNvSpPr>
            <p:nvPr/>
          </p:nvSpPr>
          <p:spPr bwMode="auto">
            <a:xfrm>
              <a:off x="3603" y="3661"/>
              <a:ext cx="6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6211" name="Rectangle 66"/>
            <p:cNvSpPr>
              <a:spLocks noChangeArrowheads="1"/>
            </p:cNvSpPr>
            <p:nvPr/>
          </p:nvSpPr>
          <p:spPr bwMode="auto">
            <a:xfrm>
              <a:off x="4214" y="3661"/>
              <a:ext cx="64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en-US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212" name="Rectangle 67"/>
            <p:cNvSpPr>
              <a:spLocks noChangeArrowheads="1"/>
            </p:cNvSpPr>
            <p:nvPr/>
          </p:nvSpPr>
          <p:spPr bwMode="auto">
            <a:xfrm>
              <a:off x="4863" y="3661"/>
              <a:ext cx="64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en-US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213" name="Rectangle 68"/>
            <p:cNvSpPr>
              <a:spLocks noChangeArrowheads="1"/>
            </p:cNvSpPr>
            <p:nvPr/>
          </p:nvSpPr>
          <p:spPr bwMode="auto">
            <a:xfrm>
              <a:off x="295" y="3855"/>
              <a:ext cx="330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участие в грантах в качестве: руководителя</a:t>
              </a:r>
            </a:p>
          </p:txBody>
        </p:sp>
        <p:sp>
          <p:nvSpPr>
            <p:cNvPr id="6214" name="Rectangle 69"/>
            <p:cNvSpPr>
              <a:spLocks noChangeArrowheads="1"/>
            </p:cNvSpPr>
            <p:nvPr/>
          </p:nvSpPr>
          <p:spPr bwMode="auto">
            <a:xfrm>
              <a:off x="3603" y="3855"/>
              <a:ext cx="6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6215" name="Rectangle 70"/>
            <p:cNvSpPr>
              <a:spLocks noChangeArrowheads="1"/>
            </p:cNvSpPr>
            <p:nvPr/>
          </p:nvSpPr>
          <p:spPr bwMode="auto">
            <a:xfrm>
              <a:off x="4214" y="3855"/>
              <a:ext cx="64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216" name="Rectangle 71"/>
            <p:cNvSpPr>
              <a:spLocks noChangeArrowheads="1"/>
            </p:cNvSpPr>
            <p:nvPr/>
          </p:nvSpPr>
          <p:spPr bwMode="auto">
            <a:xfrm>
              <a:off x="4863" y="3855"/>
              <a:ext cx="64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217" name="Rectangle 72"/>
            <p:cNvSpPr>
              <a:spLocks noChangeArrowheads="1"/>
            </p:cNvSpPr>
            <p:nvPr/>
          </p:nvSpPr>
          <p:spPr bwMode="auto">
            <a:xfrm>
              <a:off x="295" y="4049"/>
              <a:ext cx="330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just" eaLnBrk="1" hangingPunct="1">
                <a:buSzPct val="100000"/>
              </a:pPr>
              <a:r>
                <a:rPr lang="ru-RU" altLang="ru-RU" sz="1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Общая сумма</a:t>
              </a:r>
            </a:p>
          </p:txBody>
        </p:sp>
        <p:sp>
          <p:nvSpPr>
            <p:cNvPr id="6218" name="Rectangle 73"/>
            <p:cNvSpPr>
              <a:spLocks noChangeArrowheads="1"/>
            </p:cNvSpPr>
            <p:nvPr/>
          </p:nvSpPr>
          <p:spPr bwMode="auto">
            <a:xfrm>
              <a:off x="3603" y="4049"/>
              <a:ext cx="6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6219" name="Rectangle 74"/>
            <p:cNvSpPr>
              <a:spLocks noChangeArrowheads="1"/>
            </p:cNvSpPr>
            <p:nvPr/>
          </p:nvSpPr>
          <p:spPr bwMode="auto">
            <a:xfrm>
              <a:off x="4214" y="4049"/>
              <a:ext cx="64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6220" name="Rectangle 75"/>
            <p:cNvSpPr>
              <a:spLocks noChangeArrowheads="1"/>
            </p:cNvSpPr>
            <p:nvPr/>
          </p:nvSpPr>
          <p:spPr bwMode="auto">
            <a:xfrm>
              <a:off x="4863" y="4049"/>
              <a:ext cx="64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rIns="90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spcBef>
                  <a:spcPts val="350"/>
                </a:spcBef>
                <a:buSzPct val="100000"/>
              </a:pPr>
              <a:r>
                <a:rPr lang="ru-RU" altLang="ru-RU" sz="14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41</a:t>
              </a:r>
            </a:p>
          </p:txBody>
        </p:sp>
        <p:sp>
          <p:nvSpPr>
            <p:cNvPr id="6221" name="Line 76"/>
            <p:cNvSpPr>
              <a:spLocks noChangeShapeType="1"/>
            </p:cNvSpPr>
            <p:nvPr/>
          </p:nvSpPr>
          <p:spPr bwMode="auto">
            <a:xfrm>
              <a:off x="3603" y="621"/>
              <a:ext cx="0" cy="362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22" name="Line 77"/>
            <p:cNvSpPr>
              <a:spLocks noChangeShapeType="1"/>
            </p:cNvSpPr>
            <p:nvPr/>
          </p:nvSpPr>
          <p:spPr bwMode="auto">
            <a:xfrm>
              <a:off x="4214" y="621"/>
              <a:ext cx="0" cy="362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23" name="Line 78"/>
            <p:cNvSpPr>
              <a:spLocks noChangeShapeType="1"/>
            </p:cNvSpPr>
            <p:nvPr/>
          </p:nvSpPr>
          <p:spPr bwMode="auto">
            <a:xfrm>
              <a:off x="4863" y="621"/>
              <a:ext cx="0" cy="362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24" name="Line 79"/>
            <p:cNvSpPr>
              <a:spLocks noChangeShapeType="1"/>
            </p:cNvSpPr>
            <p:nvPr/>
          </p:nvSpPr>
          <p:spPr bwMode="auto">
            <a:xfrm>
              <a:off x="295" y="815"/>
              <a:ext cx="5213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25" name="Line 80"/>
            <p:cNvSpPr>
              <a:spLocks noChangeShapeType="1"/>
            </p:cNvSpPr>
            <p:nvPr/>
          </p:nvSpPr>
          <p:spPr bwMode="auto">
            <a:xfrm>
              <a:off x="295" y="1009"/>
              <a:ext cx="5213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26" name="Line 81"/>
            <p:cNvSpPr>
              <a:spLocks noChangeShapeType="1"/>
            </p:cNvSpPr>
            <p:nvPr/>
          </p:nvSpPr>
          <p:spPr bwMode="auto">
            <a:xfrm>
              <a:off x="295" y="1203"/>
              <a:ext cx="5213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27" name="Line 82"/>
            <p:cNvSpPr>
              <a:spLocks noChangeShapeType="1"/>
            </p:cNvSpPr>
            <p:nvPr/>
          </p:nvSpPr>
          <p:spPr bwMode="auto">
            <a:xfrm>
              <a:off x="295" y="1528"/>
              <a:ext cx="5213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28" name="Line 83"/>
            <p:cNvSpPr>
              <a:spLocks noChangeShapeType="1"/>
            </p:cNvSpPr>
            <p:nvPr/>
          </p:nvSpPr>
          <p:spPr bwMode="auto">
            <a:xfrm>
              <a:off x="295" y="1723"/>
              <a:ext cx="5213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29" name="Line 84"/>
            <p:cNvSpPr>
              <a:spLocks noChangeShapeType="1"/>
            </p:cNvSpPr>
            <p:nvPr/>
          </p:nvSpPr>
          <p:spPr bwMode="auto">
            <a:xfrm>
              <a:off x="295" y="1916"/>
              <a:ext cx="5213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30" name="Line 85"/>
            <p:cNvSpPr>
              <a:spLocks noChangeShapeType="1"/>
            </p:cNvSpPr>
            <p:nvPr/>
          </p:nvSpPr>
          <p:spPr bwMode="auto">
            <a:xfrm>
              <a:off x="295" y="2110"/>
              <a:ext cx="5213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31" name="Line 86"/>
            <p:cNvSpPr>
              <a:spLocks noChangeShapeType="1"/>
            </p:cNvSpPr>
            <p:nvPr/>
          </p:nvSpPr>
          <p:spPr bwMode="auto">
            <a:xfrm>
              <a:off x="295" y="2304"/>
              <a:ext cx="5213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32" name="Line 87"/>
            <p:cNvSpPr>
              <a:spLocks noChangeShapeType="1"/>
            </p:cNvSpPr>
            <p:nvPr/>
          </p:nvSpPr>
          <p:spPr bwMode="auto">
            <a:xfrm>
              <a:off x="295" y="2498"/>
              <a:ext cx="5213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33" name="Line 88"/>
            <p:cNvSpPr>
              <a:spLocks noChangeShapeType="1"/>
            </p:cNvSpPr>
            <p:nvPr/>
          </p:nvSpPr>
          <p:spPr bwMode="auto">
            <a:xfrm>
              <a:off x="295" y="2691"/>
              <a:ext cx="5213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34" name="Line 89"/>
            <p:cNvSpPr>
              <a:spLocks noChangeShapeType="1"/>
            </p:cNvSpPr>
            <p:nvPr/>
          </p:nvSpPr>
          <p:spPr bwMode="auto">
            <a:xfrm>
              <a:off x="295" y="2885"/>
              <a:ext cx="5213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35" name="Line 90"/>
            <p:cNvSpPr>
              <a:spLocks noChangeShapeType="1"/>
            </p:cNvSpPr>
            <p:nvPr/>
          </p:nvSpPr>
          <p:spPr bwMode="auto">
            <a:xfrm>
              <a:off x="295" y="3079"/>
              <a:ext cx="5213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36" name="Line 91"/>
            <p:cNvSpPr>
              <a:spLocks noChangeShapeType="1"/>
            </p:cNvSpPr>
            <p:nvPr/>
          </p:nvSpPr>
          <p:spPr bwMode="auto">
            <a:xfrm>
              <a:off x="295" y="3273"/>
              <a:ext cx="5213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37" name="Line 92"/>
            <p:cNvSpPr>
              <a:spLocks noChangeShapeType="1"/>
            </p:cNvSpPr>
            <p:nvPr/>
          </p:nvSpPr>
          <p:spPr bwMode="auto">
            <a:xfrm>
              <a:off x="295" y="3467"/>
              <a:ext cx="5213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38" name="Line 93"/>
            <p:cNvSpPr>
              <a:spLocks noChangeShapeType="1"/>
            </p:cNvSpPr>
            <p:nvPr/>
          </p:nvSpPr>
          <p:spPr bwMode="auto">
            <a:xfrm>
              <a:off x="295" y="3661"/>
              <a:ext cx="5213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39" name="Line 94"/>
            <p:cNvSpPr>
              <a:spLocks noChangeShapeType="1"/>
            </p:cNvSpPr>
            <p:nvPr/>
          </p:nvSpPr>
          <p:spPr bwMode="auto">
            <a:xfrm>
              <a:off x="295" y="3855"/>
              <a:ext cx="5213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0" name="Line 95"/>
            <p:cNvSpPr>
              <a:spLocks noChangeShapeType="1"/>
            </p:cNvSpPr>
            <p:nvPr/>
          </p:nvSpPr>
          <p:spPr bwMode="auto">
            <a:xfrm>
              <a:off x="295" y="4049"/>
              <a:ext cx="5213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1" name="Line 96"/>
            <p:cNvSpPr>
              <a:spLocks noChangeShapeType="1"/>
            </p:cNvSpPr>
            <p:nvPr/>
          </p:nvSpPr>
          <p:spPr bwMode="auto">
            <a:xfrm>
              <a:off x="295" y="621"/>
              <a:ext cx="0" cy="362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2" name="Line 97"/>
            <p:cNvSpPr>
              <a:spLocks noChangeShapeType="1"/>
            </p:cNvSpPr>
            <p:nvPr/>
          </p:nvSpPr>
          <p:spPr bwMode="auto">
            <a:xfrm>
              <a:off x="5510" y="621"/>
              <a:ext cx="0" cy="362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3" name="Line 98"/>
            <p:cNvSpPr>
              <a:spLocks noChangeShapeType="1"/>
            </p:cNvSpPr>
            <p:nvPr/>
          </p:nvSpPr>
          <p:spPr bwMode="auto">
            <a:xfrm>
              <a:off x="295" y="621"/>
              <a:ext cx="5213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4" name="Line 99"/>
            <p:cNvSpPr>
              <a:spLocks noChangeShapeType="1"/>
            </p:cNvSpPr>
            <p:nvPr/>
          </p:nvSpPr>
          <p:spPr bwMode="auto">
            <a:xfrm>
              <a:off x="295" y="4243"/>
              <a:ext cx="5213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48" name="Text Box 1"/>
          <p:cNvSpPr txBox="1">
            <a:spLocks noChangeArrowheads="1"/>
          </p:cNvSpPr>
          <p:nvPr/>
        </p:nvSpPr>
        <p:spPr bwMode="auto">
          <a:xfrm>
            <a:off x="539752" y="0"/>
            <a:ext cx="8208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Аспирант 1 года обучения Мызнов Константин Евгеньевич</a:t>
            </a:r>
            <a:b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лаборатории интеллектуальных технологий диагностики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>
          <a:xfrm>
            <a:off x="8460432" y="6245227"/>
            <a:ext cx="223194" cy="473075"/>
          </a:xfrm>
        </p:spPr>
        <p:txBody>
          <a:bodyPr/>
          <a:lstStyle/>
          <a:p>
            <a:fld id="{495F1BFC-8D7C-42F3-A05E-E6F6607169E5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539752" y="188913"/>
            <a:ext cx="8208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Аспирант 1 года обучения Мызнов Константин Евгеньевич</a:t>
            </a:r>
            <a:b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лаборатории интеллектуальных технологий диагностики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827807" y="901035"/>
                <a:ext cx="7632848" cy="39317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4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ru-RU" sz="16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Для определения уровня напряжённого состояния сечения обследуемого участка, согласно «Рекомендации по оценке прочности и устойчивости эксплуатируемых МГ и трубопроводов КС (2006)», используется </a:t>
                </a:r>
                <a:r>
                  <a:rPr lang="ru-RU" sz="1600" u="sng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коэффициент </a:t>
                </a:r>
                <a:r>
                  <a:rPr lang="ru-RU" sz="1600" u="sng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нагруженности</a:t>
                </a:r>
                <a:r>
                  <a:rPr lang="ru-RU" sz="1600" u="sng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К</a:t>
                </a:r>
                <a:r>
                  <a:rPr lang="ru-RU" sz="16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285750" indent="-285750">
                  <a:lnSpc>
                    <a:spcPct val="114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ru-RU" sz="16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для растягивающих напряжений </a:t>
                </a:r>
                <a:r>
                  <a:rPr lang="ru-RU" sz="16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sub>
                    </m:sSub>
                    <m:r>
                      <a:rPr lang="ru-RU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≥0</m:t>
                    </m:r>
                  </m:oMath>
                </a14:m>
                <a:r>
                  <a:rPr lang="ru-RU" sz="16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sz="16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ru-RU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K</m:t>
                        </m:r>
                      </m:e>
                      <m:sup>
                        <m:r>
                          <a:rPr lang="ru-RU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r>
                      <a:rPr lang="ru-RU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ru-RU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ru-RU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ru-RU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ru-RU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ru-RU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bSup>
                      </m:den>
                    </m:f>
                  </m:oMath>
                </a14:m>
                <a:endPara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4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ru-RU" sz="16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для сжимающих напряжений </a:t>
                </a:r>
                <a:r>
                  <a:rPr lang="ru-RU" sz="16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sub>
                    </m:sSub>
                    <m:r>
                      <a:rPr lang="ru-RU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r>
                  <a:rPr lang="ru-RU" sz="16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sz="16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ru-RU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K</m:t>
                        </m:r>
                      </m:e>
                      <m:sup>
                        <m:r>
                          <a:rPr lang="ru-RU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  <m:r>
                      <a:rPr lang="ru-RU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ru-RU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ru-RU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экв.</m:t>
                            </m:r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ru-RU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ru-RU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ru-RU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ru-RU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bSup>
                      </m:den>
                    </m:f>
                  </m:oMath>
                </a14:m>
                <a:endPara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  <a:spcBef>
                    <a:spcPts val="0"/>
                  </a:spcBef>
                  <a:spcAft>
                    <a:spcPts val="600"/>
                  </a:spcAft>
                  <a:tabLst>
                    <a:tab pos="360363" algn="l"/>
                  </a:tabLst>
                </a:pPr>
                <a:r>
                  <a:rPr lang="ru-RU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- </a:t>
                </a:r>
                <a:r>
                  <a:rPr lang="ru-RU" sz="16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максимальные (фибровые) продольные напряжения;</a:t>
                </a:r>
              </a:p>
              <a:p>
                <a:pPr>
                  <a:lnSpc>
                    <a:spcPct val="114000"/>
                  </a:lnSpc>
                  <a:spcBef>
                    <a:spcPts val="0"/>
                  </a:spcBef>
                  <a:spcAft>
                    <a:spcPts val="600"/>
                  </a:spcAft>
                  <a:tabLst>
                    <a:tab pos="360363" algn="l"/>
                  </a:tabLst>
                </a:pPr>
                <a:r>
                  <a:rPr lang="ru-RU" sz="16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ru-RU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ru-RU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ru-RU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ru-RU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сопротивление по условию </a:t>
                </a:r>
                <a:r>
                  <a:rPr lang="ru-RU" sz="1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деформативности</a:t>
                </a:r>
                <a:r>
                  <a:rPr lang="ru-RU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r>
                  <a:rPr lang="ru-RU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Эквивалентные напряжения:</a:t>
                </a:r>
                <a:endPara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ru-RU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экв.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ru-RU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ru-RU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ru-RU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  <m:sup>
                              <m:r>
                                <a:rPr lang="ru-RU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ru-RU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r>
                            <a:rPr lang="ru-RU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ru-RU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ru-RU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  <m:sup>
                              <m:r>
                                <a:rPr lang="ru-RU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ru-RU" sz="16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где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ru-RU" sz="16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- кольцевые напряжения.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807" y="901035"/>
                <a:ext cx="7632848" cy="3931717"/>
              </a:xfrm>
              <a:prstGeom prst="rect">
                <a:avLst/>
              </a:prstGeom>
              <a:blipFill>
                <a:blip r:embed="rId3"/>
                <a:stretch>
                  <a:fillRect l="-479" t="-155" r="-3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 descr="C:\Users\Константин\Desktop\1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517" y="4797152"/>
            <a:ext cx="7091428" cy="15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>
          <a:xfrm>
            <a:off x="8460655" y="6245227"/>
            <a:ext cx="222971" cy="473075"/>
          </a:xfrm>
        </p:spPr>
        <p:txBody>
          <a:bodyPr/>
          <a:lstStyle/>
          <a:p>
            <a:fld id="{495F1BFC-8D7C-42F3-A05E-E6F6607169E5}" type="slidenum">
              <a:rPr lang="ru-RU" altLang="ru-RU" smtClean="0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90738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539752" y="188913"/>
            <a:ext cx="8208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Аспирант 1 года обучения Мызнов Константин Евгеньевич</a:t>
            </a:r>
            <a:b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лаборатории интеллектуальных технологий диагностики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l="3172" t="2382" r="1434" b="2327"/>
          <a:stretch/>
        </p:blipFill>
        <p:spPr>
          <a:xfrm>
            <a:off x="683568" y="905038"/>
            <a:ext cx="3276609" cy="252150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84906" y="3426540"/>
            <a:ext cx="36739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13121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Магнитный </a:t>
            </a:r>
            <a:r>
              <a:rPr lang="ru-RU" sz="1600" dirty="0" err="1">
                <a:solidFill>
                  <a:srgbClr val="13121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мультитестер</a:t>
            </a:r>
            <a:r>
              <a:rPr lang="ru-RU" sz="1600" dirty="0">
                <a:solidFill>
                  <a:srgbClr val="13121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ММТ-3</a:t>
            </a:r>
            <a:endParaRPr lang="ru-RU" sz="1600" dirty="0"/>
          </a:p>
        </p:txBody>
      </p:sp>
      <p:pic>
        <p:nvPicPr>
          <p:cNvPr id="10" name="Рисунок 9" descr="Изображение выглядит как внутренний, прибор&#10;&#10;Автоматически созданное описание">
            <a:extLst>
              <a:ext uri="{FF2B5EF4-FFF2-40B4-BE49-F238E27FC236}">
                <a16:creationId xmlns:a16="http://schemas.microsoft.com/office/drawing/2014/main" id="{1840B6B8-B927-4D4A-BAFE-1B15608DB0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242" y="4008936"/>
            <a:ext cx="3471380" cy="2305989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EEAB317-4397-4EF2-97D0-942209A60682}"/>
              </a:ext>
            </a:extLst>
          </p:cNvPr>
          <p:cNvSpPr/>
          <p:nvPr/>
        </p:nvSpPr>
        <p:spPr>
          <a:xfrm>
            <a:off x="2806966" y="6314925"/>
            <a:ext cx="36739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err="1" smtClean="0">
                <a:solidFill>
                  <a:srgbClr val="13121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Гистерезисограф</a:t>
            </a:r>
            <a:r>
              <a:rPr lang="ru-RU" sz="1600" dirty="0" smtClean="0">
                <a:solidFill>
                  <a:srgbClr val="13121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13121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Remagraph</a:t>
            </a:r>
            <a:r>
              <a:rPr lang="en-US" sz="1600" dirty="0" smtClean="0">
                <a:solidFill>
                  <a:srgbClr val="13121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13121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C-500</a:t>
            </a:r>
            <a:endParaRPr lang="ru-RU" sz="1600" dirty="0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6E9C9499-AAA4-410D-A5B4-95F169A6B30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624" y="905039"/>
            <a:ext cx="3249760" cy="2521501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6D265909-DAA2-4EEE-B40D-B6CF8FB6699C}"/>
              </a:ext>
            </a:extLst>
          </p:cNvPr>
          <p:cNvSpPr/>
          <p:nvPr/>
        </p:nvSpPr>
        <p:spPr>
          <a:xfrm>
            <a:off x="4470724" y="3426540"/>
            <a:ext cx="36739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13121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Мобильная аппаратно-программная система </a:t>
            </a:r>
            <a:r>
              <a:rPr lang="en-US" sz="1600" dirty="0" smtClean="0">
                <a:solidFill>
                  <a:srgbClr val="13121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DIUS-1.21M</a:t>
            </a:r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>
          <a:xfrm>
            <a:off x="8460432" y="6245227"/>
            <a:ext cx="223194" cy="473075"/>
          </a:xfrm>
        </p:spPr>
        <p:txBody>
          <a:bodyPr/>
          <a:lstStyle/>
          <a:p>
            <a:fld id="{495F1BFC-8D7C-42F3-A05E-E6F6607169E5}" type="slidenum">
              <a:rPr lang="ru-RU" altLang="ru-RU" smtClean="0"/>
              <a:pPr/>
              <a:t>5</a:t>
            </a:fld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539752" y="188913"/>
            <a:ext cx="8208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Аспирант 1 года обучения Мызнов Константин Евгеньевич</a:t>
            </a:r>
            <a:b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лаборатории интеллектуальных технологий диагностики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888188" y="5505353"/>
            <a:ext cx="8244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0,82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751" y="900009"/>
            <a:ext cx="82089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Экспериментальные результаты определения магнитных характеристик участка трубопровода (поперечное сечение)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A79926A-4582-4857-B9A5-33277D8604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24" y="1708516"/>
            <a:ext cx="3891975" cy="3891975"/>
          </a:xfrm>
          <a:prstGeom prst="rect">
            <a:avLst/>
          </a:prstGeom>
        </p:spPr>
      </p:pic>
      <p:pic>
        <p:nvPicPr>
          <p:cNvPr id="16" name="Рисунок 15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662E9898-61D3-4005-8D11-6526147878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448" y="1673692"/>
            <a:ext cx="3931841" cy="3926799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9EF5FE7D-A889-4D1A-94AA-6361EBAB462E}"/>
              </a:ext>
            </a:extLst>
          </p:cNvPr>
          <p:cNvSpPr/>
          <p:nvPr/>
        </p:nvSpPr>
        <p:spPr>
          <a:xfrm>
            <a:off x="6228184" y="5505353"/>
            <a:ext cx="10929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34829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>
          <a:xfrm>
            <a:off x="8460432" y="6245227"/>
            <a:ext cx="223194" cy="473075"/>
          </a:xfrm>
        </p:spPr>
        <p:txBody>
          <a:bodyPr/>
          <a:lstStyle/>
          <a:p>
            <a:fld id="{495F1BFC-8D7C-42F3-A05E-E6F6607169E5}" type="slidenum">
              <a:rPr lang="ru-RU" altLang="ru-RU" smtClean="0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50567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539752" y="188913"/>
            <a:ext cx="8208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Аспирант 1 года обучения Мызнов Константин Евгеньевич</a:t>
            </a:r>
            <a:b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лаборатории интеллектуальных технологий диагностики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05349856-B2AF-4148-BC8E-323C6E010C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6059672"/>
              </p:ext>
            </p:extLst>
          </p:nvPr>
        </p:nvGraphicFramePr>
        <p:xfrm>
          <a:off x="539751" y="3699622"/>
          <a:ext cx="3880023" cy="2969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7" name="Graph" r:id="rId4" imgW="9802440" imgH="7502760" progId="Origin95.Graph">
                  <p:embed/>
                </p:oleObj>
              </mc:Choice>
              <mc:Fallback>
                <p:oleObj name="Graph" r:id="rId4" imgW="9802440" imgH="7502760" progId="Origin95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751" y="3699622"/>
                        <a:ext cx="3880023" cy="2969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3FB56579-3B42-4432-A2E0-CF27855759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9893528"/>
              </p:ext>
            </p:extLst>
          </p:nvPr>
        </p:nvGraphicFramePr>
        <p:xfrm>
          <a:off x="539752" y="963591"/>
          <a:ext cx="3880023" cy="2969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8" name="Graph" r:id="rId6" imgW="9802440" imgH="7502760" progId="Origin95.Graph">
                  <p:embed/>
                </p:oleObj>
              </mc:Choice>
              <mc:Fallback>
                <p:oleObj name="Graph" r:id="rId6" imgW="9802440" imgH="7502760" progId="Origin95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39752" y="963591"/>
                        <a:ext cx="3880023" cy="2969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D2CFD77B-1995-462B-84B7-373CFA6CA3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223278"/>
              </p:ext>
            </p:extLst>
          </p:nvPr>
        </p:nvGraphicFramePr>
        <p:xfrm>
          <a:off x="4572000" y="963591"/>
          <a:ext cx="3880023" cy="2969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9" name="Graph" r:id="rId8" imgW="9802440" imgH="7502760" progId="Origin95.Graph">
                  <p:embed/>
                </p:oleObj>
              </mc:Choice>
              <mc:Fallback>
                <p:oleObj name="Graph" r:id="rId8" imgW="9802440" imgH="7502760" progId="Origin95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72000" y="963591"/>
                        <a:ext cx="3880023" cy="2969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1FB38AA5-7E66-47FE-8A33-77DCDDEB62E8}"/>
              </a:ext>
            </a:extLst>
          </p:cNvPr>
          <p:cNvSpPr txBox="1"/>
          <p:nvPr/>
        </p:nvSpPr>
        <p:spPr>
          <a:xfrm>
            <a:off x="1727571" y="834424"/>
            <a:ext cx="5688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Характеристики, усреднённые по четырём точкам на сечении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Таблица 2">
                <a:extLst>
                  <a:ext uri="{FF2B5EF4-FFF2-40B4-BE49-F238E27FC236}">
                    <a16:creationId xmlns:a16="http://schemas.microsoft.com/office/drawing/2014/main" id="{967F9311-5BD2-4AFA-9ADF-AF2A99C5227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76115844"/>
                  </p:ext>
                </p:extLst>
              </p:nvPr>
            </p:nvGraphicFramePr>
            <p:xfrm>
              <a:off x="4963839" y="4411049"/>
              <a:ext cx="3096344" cy="1483360"/>
            </p:xfrm>
            <a:graphic>
              <a:graphicData uri="http://schemas.openxmlformats.org/drawingml/2006/table">
                <a:tbl>
                  <a:tblPr firstRow="1" bandRow="1">
                    <a:tableStyleId>{D27102A9-8310-4765-A935-A1911B00CA55}</a:tableStyleId>
                  </a:tblPr>
                  <a:tblGrid>
                    <a:gridCol w="2232248">
                      <a:extLst>
                        <a:ext uri="{9D8B030D-6E8A-4147-A177-3AD203B41FA5}">
                          <a16:colId xmlns:a16="http://schemas.microsoft.com/office/drawing/2014/main" val="4067017842"/>
                        </a:ext>
                      </a:extLst>
                    </a:gridCol>
                    <a:gridCol w="864096">
                      <a:extLst>
                        <a:ext uri="{9D8B030D-6E8A-4147-A177-3AD203B41FA5}">
                          <a16:colId xmlns:a16="http://schemas.microsoft.com/office/drawing/2014/main" val="168594113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Марка стали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17</a:t>
                          </a:r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Г1С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676301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Внешний диаметр трубы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1200 мм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511927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Толщина стенки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ru-RU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≈</m:t>
                              </m:r>
                            </m:oMath>
                          </a14:m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16,5</a:t>
                          </a:r>
                          <a:r>
                            <a:rPr lang="ru-RU" sz="1200" b="0" baseline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мм</a:t>
                          </a:r>
                          <a:endParaRPr lang="ru-RU" sz="12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518087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Разрешенное рабочее давление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5,4 МПа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592520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Таблица 2">
                <a:extLst>
                  <a:ext uri="{FF2B5EF4-FFF2-40B4-BE49-F238E27FC236}">
                    <a16:creationId xmlns:a16="http://schemas.microsoft.com/office/drawing/2014/main" id="{967F9311-5BD2-4AFA-9ADF-AF2A99C5227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76115844"/>
                  </p:ext>
                </p:extLst>
              </p:nvPr>
            </p:nvGraphicFramePr>
            <p:xfrm>
              <a:off x="4963839" y="4411049"/>
              <a:ext cx="3096344" cy="1483360"/>
            </p:xfrm>
            <a:graphic>
              <a:graphicData uri="http://schemas.openxmlformats.org/drawingml/2006/table">
                <a:tbl>
                  <a:tblPr firstRow="1" bandRow="1">
                    <a:tableStyleId>{D27102A9-8310-4765-A935-A1911B00CA55}</a:tableStyleId>
                  </a:tblPr>
                  <a:tblGrid>
                    <a:gridCol w="2232248">
                      <a:extLst>
                        <a:ext uri="{9D8B030D-6E8A-4147-A177-3AD203B41FA5}">
                          <a16:colId xmlns:a16="http://schemas.microsoft.com/office/drawing/2014/main" val="4067017842"/>
                        </a:ext>
                      </a:extLst>
                    </a:gridCol>
                    <a:gridCol w="864096">
                      <a:extLst>
                        <a:ext uri="{9D8B030D-6E8A-4147-A177-3AD203B41FA5}">
                          <a16:colId xmlns:a16="http://schemas.microsoft.com/office/drawing/2014/main" val="168594113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Марка стали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17</a:t>
                          </a:r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Г1С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676301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Внешний диаметр трубы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1200 мм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511927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Толщина стенки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259155" t="-201639" r="-1408" b="-1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518087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Разрешенное рабочее давление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5,4 МПа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5925207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>
          <a:xfrm>
            <a:off x="8452023" y="6245227"/>
            <a:ext cx="231603" cy="473075"/>
          </a:xfrm>
        </p:spPr>
        <p:txBody>
          <a:bodyPr/>
          <a:lstStyle/>
          <a:p>
            <a:fld id="{495F1BFC-8D7C-42F3-A05E-E6F6607169E5}" type="slidenum">
              <a:rPr lang="ru-RU" altLang="ru-RU" smtClean="0"/>
              <a:pPr/>
              <a:t>7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8838299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539752" y="188913"/>
            <a:ext cx="8208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Аспирант 1 года обучения Мызнов Константин Евгеньевич</a:t>
            </a:r>
            <a:b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лаборатории интеллектуальных технологий диагностики</a:t>
            </a: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DAE0233E-63A8-430D-950D-9F30CC9283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4912607"/>
              </p:ext>
            </p:extLst>
          </p:nvPr>
        </p:nvGraphicFramePr>
        <p:xfrm>
          <a:off x="539752" y="963590"/>
          <a:ext cx="3880024" cy="2969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9" name="Graph" r:id="rId4" imgW="9802440" imgH="7502760" progId="Origin95.Graph">
                  <p:embed/>
                </p:oleObj>
              </mc:Choice>
              <mc:Fallback>
                <p:oleObj name="Graph" r:id="rId4" imgW="9802440" imgH="7502760" progId="Origin95.Graph">
                  <p:embed/>
                  <p:pic>
                    <p:nvPicPr>
                      <p:cNvPr id="11" name="Объект 10">
                        <a:extLst>
                          <a:ext uri="{FF2B5EF4-FFF2-40B4-BE49-F238E27FC236}">
                            <a16:creationId xmlns:a16="http://schemas.microsoft.com/office/drawing/2014/main" id="{8902D277-A750-47FF-B895-D14341B05F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752" y="963590"/>
                        <a:ext cx="3880024" cy="29694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>
            <a:extLst>
              <a:ext uri="{FF2B5EF4-FFF2-40B4-BE49-F238E27FC236}">
                <a16:creationId xmlns:a16="http://schemas.microsoft.com/office/drawing/2014/main" id="{D2C705B0-0DB9-4CC0-9ECA-6D154E03A2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1102560"/>
              </p:ext>
            </p:extLst>
          </p:nvPr>
        </p:nvGraphicFramePr>
        <p:xfrm>
          <a:off x="4580409" y="963591"/>
          <a:ext cx="3880023" cy="2969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0" name="Graph" r:id="rId6" imgW="9802440" imgH="7502760" progId="Origin95.Graph">
                  <p:embed/>
                </p:oleObj>
              </mc:Choice>
              <mc:Fallback>
                <p:oleObj name="Graph" r:id="rId6" imgW="9802440" imgH="7502760" progId="Origin95.Graph">
                  <p:embed/>
                  <p:pic>
                    <p:nvPicPr>
                      <p:cNvPr id="12" name="Объект 11">
                        <a:extLst>
                          <a:ext uri="{FF2B5EF4-FFF2-40B4-BE49-F238E27FC236}">
                            <a16:creationId xmlns:a16="http://schemas.microsoft.com/office/drawing/2014/main" id="{2D6B2E84-D5F7-4DAA-82A8-A6C01FB23FE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80409" y="963591"/>
                        <a:ext cx="3880023" cy="2969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C12D4147-ECB6-4F00-ABEB-00F56DBF6857}"/>
              </a:ext>
            </a:extLst>
          </p:cNvPr>
          <p:cNvSpPr txBox="1"/>
          <p:nvPr/>
        </p:nvSpPr>
        <p:spPr>
          <a:xfrm>
            <a:off x="1727571" y="834424"/>
            <a:ext cx="5688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Характеристики, полученные в точках на 12 ч</a:t>
            </a:r>
          </a:p>
        </p:txBody>
      </p:sp>
      <p:graphicFrame>
        <p:nvGraphicFramePr>
          <p:cNvPr id="21" name="Объект 20">
            <a:extLst>
              <a:ext uri="{FF2B5EF4-FFF2-40B4-BE49-F238E27FC236}">
                <a16:creationId xmlns:a16="http://schemas.microsoft.com/office/drawing/2014/main" id="{2CE2AB3B-5BAF-43DA-BAF2-B82D2E9BBF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7375154"/>
              </p:ext>
            </p:extLst>
          </p:nvPr>
        </p:nvGraphicFramePr>
        <p:xfrm>
          <a:off x="539552" y="3699895"/>
          <a:ext cx="3880024" cy="2969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1" name="Graph" r:id="rId8" imgW="9802440" imgH="7502760" progId="Origin95.Graph">
                  <p:embed/>
                </p:oleObj>
              </mc:Choice>
              <mc:Fallback>
                <p:oleObj name="Graph" r:id="rId8" imgW="9802440" imgH="7502760" progId="Origin95.Graph">
                  <p:embed/>
                  <p:pic>
                    <p:nvPicPr>
                      <p:cNvPr id="14" name="Объект 13">
                        <a:extLst>
                          <a:ext uri="{FF2B5EF4-FFF2-40B4-BE49-F238E27FC236}">
                            <a16:creationId xmlns:a16="http://schemas.microsoft.com/office/drawing/2014/main" id="{109B5460-99A4-4B6C-A300-485D78713E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39552" y="3699895"/>
                        <a:ext cx="3880024" cy="2969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Таблица 2">
                <a:extLst>
                  <a:ext uri="{FF2B5EF4-FFF2-40B4-BE49-F238E27FC236}">
                    <a16:creationId xmlns:a16="http://schemas.microsoft.com/office/drawing/2014/main" id="{2BBA64AB-DEED-432B-9700-423E4A8BC49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73001269"/>
                  </p:ext>
                </p:extLst>
              </p:nvPr>
            </p:nvGraphicFramePr>
            <p:xfrm>
              <a:off x="4963839" y="4411049"/>
              <a:ext cx="3096344" cy="1483360"/>
            </p:xfrm>
            <a:graphic>
              <a:graphicData uri="http://schemas.openxmlformats.org/drawingml/2006/table">
                <a:tbl>
                  <a:tblPr firstRow="1" bandRow="1">
                    <a:tableStyleId>{D27102A9-8310-4765-A935-A1911B00CA55}</a:tableStyleId>
                  </a:tblPr>
                  <a:tblGrid>
                    <a:gridCol w="2232248">
                      <a:extLst>
                        <a:ext uri="{9D8B030D-6E8A-4147-A177-3AD203B41FA5}">
                          <a16:colId xmlns:a16="http://schemas.microsoft.com/office/drawing/2014/main" val="4067017842"/>
                        </a:ext>
                      </a:extLst>
                    </a:gridCol>
                    <a:gridCol w="864096">
                      <a:extLst>
                        <a:ext uri="{9D8B030D-6E8A-4147-A177-3AD203B41FA5}">
                          <a16:colId xmlns:a16="http://schemas.microsoft.com/office/drawing/2014/main" val="168594113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Марка стали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17</a:t>
                          </a:r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Г1С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676301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Внешний диаметр трубы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1200 мм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511927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Толщина стенки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ru-RU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≈</m:t>
                              </m:r>
                            </m:oMath>
                          </a14:m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16,5</a:t>
                          </a:r>
                          <a:r>
                            <a:rPr lang="ru-RU" sz="1200" b="0" baseline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мм</a:t>
                          </a:r>
                          <a:endParaRPr lang="ru-RU" sz="12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518087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Разрешенное рабочее давление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5,4 МПа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5925207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Таблица 2">
                <a:extLst>
                  <a:ext uri="{FF2B5EF4-FFF2-40B4-BE49-F238E27FC236}">
                    <a16:creationId xmlns:a16="http://schemas.microsoft.com/office/drawing/2014/main" id="{2BBA64AB-DEED-432B-9700-423E4A8BC49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73001269"/>
                  </p:ext>
                </p:extLst>
              </p:nvPr>
            </p:nvGraphicFramePr>
            <p:xfrm>
              <a:off x="4963839" y="4411049"/>
              <a:ext cx="3096344" cy="1483360"/>
            </p:xfrm>
            <a:graphic>
              <a:graphicData uri="http://schemas.openxmlformats.org/drawingml/2006/table">
                <a:tbl>
                  <a:tblPr firstRow="1" bandRow="1">
                    <a:tableStyleId>{D27102A9-8310-4765-A935-A1911B00CA55}</a:tableStyleId>
                  </a:tblPr>
                  <a:tblGrid>
                    <a:gridCol w="2232248">
                      <a:extLst>
                        <a:ext uri="{9D8B030D-6E8A-4147-A177-3AD203B41FA5}">
                          <a16:colId xmlns:a16="http://schemas.microsoft.com/office/drawing/2014/main" val="4067017842"/>
                        </a:ext>
                      </a:extLst>
                    </a:gridCol>
                    <a:gridCol w="864096">
                      <a:extLst>
                        <a:ext uri="{9D8B030D-6E8A-4147-A177-3AD203B41FA5}">
                          <a16:colId xmlns:a16="http://schemas.microsoft.com/office/drawing/2014/main" val="168594113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Марка стали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17</a:t>
                          </a:r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Г1С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676301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Внешний диаметр трубы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1200 мм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5119279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Толщина стенки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259155" t="-201639" r="-1408" b="-1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518087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Разрешенное рабочее давление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200" b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5,4 МПа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5925207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>
          <a:xfrm>
            <a:off x="8460432" y="6245227"/>
            <a:ext cx="223194" cy="473075"/>
          </a:xfrm>
        </p:spPr>
        <p:txBody>
          <a:bodyPr/>
          <a:lstStyle/>
          <a:p>
            <a:fld id="{495F1BFC-8D7C-42F3-A05E-E6F6607169E5}" type="slidenum">
              <a:rPr lang="ru-RU" altLang="ru-RU" smtClean="0"/>
              <a:pPr/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93977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539752" y="188913"/>
            <a:ext cx="8208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Аспирант 1 года обучения Мызнов Константин Евгеньевич</a:t>
            </a:r>
            <a:b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лаборатории интеллектуальных технологий диагностики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Таблица 1">
                <a:extLst>
                  <a:ext uri="{FF2B5EF4-FFF2-40B4-BE49-F238E27FC236}">
                    <a16:creationId xmlns:a16="http://schemas.microsoft.com/office/drawing/2014/main" id="{8E727614-EF06-4AB3-8EE6-3A5A1A5A8F9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20478334"/>
                  </p:ext>
                </p:extLst>
              </p:nvPr>
            </p:nvGraphicFramePr>
            <p:xfrm>
              <a:off x="3564139" y="4266478"/>
              <a:ext cx="5184576" cy="173714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57446">
                      <a:extLst>
                        <a:ext uri="{9D8B030D-6E8A-4147-A177-3AD203B41FA5}">
                          <a16:colId xmlns:a16="http://schemas.microsoft.com/office/drawing/2014/main" val="4127769008"/>
                        </a:ext>
                      </a:extLst>
                    </a:gridCol>
                    <a:gridCol w="1334842">
                      <a:extLst>
                        <a:ext uri="{9D8B030D-6E8A-4147-A177-3AD203B41FA5}">
                          <a16:colId xmlns:a16="http://schemas.microsoft.com/office/drawing/2014/main" val="876026130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3760039755"/>
                        </a:ext>
                      </a:extLst>
                    </a:gridCol>
                    <a:gridCol w="1224136">
                      <a:extLst>
                        <a:ext uri="{9D8B030D-6E8A-4147-A177-3AD203B41FA5}">
                          <a16:colId xmlns:a16="http://schemas.microsoft.com/office/drawing/2014/main" val="440953506"/>
                        </a:ext>
                      </a:extLst>
                    </a:gridCol>
                  </a:tblGrid>
                  <a:tr h="34742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Марка стали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Характеристика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DIUS-1.21M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Ремаграф</a:t>
                          </a:r>
                          <a:endParaRPr lang="ru-RU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83697400"/>
                      </a:ext>
                    </a:extLst>
                  </a:tr>
                  <a:tr h="347428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17Г1С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20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</a:t>
                          </a: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А/м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663,26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651</a:t>
                          </a:r>
                          <a:endParaRPr lang="ru-RU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53362931"/>
                      </a:ext>
                    </a:extLst>
                  </a:tr>
                  <a:tr h="347428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20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</a:t>
                          </a: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Тл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0,985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0,925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97789354"/>
                      </a:ext>
                    </a:extLst>
                  </a:tr>
                  <a:tr h="347428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Х60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20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</a:t>
                          </a: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А/м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645,5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624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40321927"/>
                      </a:ext>
                    </a:extLst>
                  </a:tr>
                  <a:tr h="347428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20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</a:t>
                          </a: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Тл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US" sz="12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0,682</a:t>
                          </a:r>
                          <a:endParaRPr lang="ru-RU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0,737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25143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Таблица 1">
                <a:extLst>
                  <a:ext uri="{FF2B5EF4-FFF2-40B4-BE49-F238E27FC236}">
                    <a16:creationId xmlns:a16="http://schemas.microsoft.com/office/drawing/2014/main" id="{8E727614-EF06-4AB3-8EE6-3A5A1A5A8F9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20478334"/>
                  </p:ext>
                </p:extLst>
              </p:nvPr>
            </p:nvGraphicFramePr>
            <p:xfrm>
              <a:off x="3564139" y="4266478"/>
              <a:ext cx="5184576" cy="173714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57446">
                      <a:extLst>
                        <a:ext uri="{9D8B030D-6E8A-4147-A177-3AD203B41FA5}">
                          <a16:colId xmlns:a16="http://schemas.microsoft.com/office/drawing/2014/main" val="4127769008"/>
                        </a:ext>
                      </a:extLst>
                    </a:gridCol>
                    <a:gridCol w="1334842">
                      <a:extLst>
                        <a:ext uri="{9D8B030D-6E8A-4147-A177-3AD203B41FA5}">
                          <a16:colId xmlns:a16="http://schemas.microsoft.com/office/drawing/2014/main" val="876026130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3760039755"/>
                        </a:ext>
                      </a:extLst>
                    </a:gridCol>
                    <a:gridCol w="1224136">
                      <a:extLst>
                        <a:ext uri="{9D8B030D-6E8A-4147-A177-3AD203B41FA5}">
                          <a16:colId xmlns:a16="http://schemas.microsoft.com/office/drawing/2014/main" val="440953506"/>
                        </a:ext>
                      </a:extLst>
                    </a:gridCol>
                  </a:tblGrid>
                  <a:tr h="34742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Марка стали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Характеристика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DIUS-1.21M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Ремаграф</a:t>
                          </a:r>
                          <a:endParaRPr lang="ru-RU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83697400"/>
                      </a:ext>
                    </a:extLst>
                  </a:tr>
                  <a:tr h="347428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17Г1С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94977" t="-101754" r="-195434" b="-30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663,26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651</a:t>
                          </a:r>
                          <a:endParaRPr lang="ru-RU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53362931"/>
                      </a:ext>
                    </a:extLst>
                  </a:tr>
                  <a:tr h="347428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94977" t="-198276" r="-195434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0,985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0,925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97789354"/>
                      </a:ext>
                    </a:extLst>
                  </a:tr>
                  <a:tr h="347428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Х60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94977" t="-303509" r="-195434" b="-1035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US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645,5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624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40321927"/>
                      </a:ext>
                    </a:extLst>
                  </a:tr>
                  <a:tr h="347428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94977" t="-403509" r="-195434" b="-35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en-US" sz="120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0,682</a:t>
                          </a:r>
                          <a:endParaRPr lang="ru-RU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ru-RU" sz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0,737</a:t>
                          </a:r>
                          <a:endParaRPr lang="ru-RU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25143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Rectangle 6">
            <a:extLst>
              <a:ext uri="{FF2B5EF4-FFF2-40B4-BE49-F238E27FC236}">
                <a16:creationId xmlns:a16="http://schemas.microsoft.com/office/drawing/2014/main" id="{F9EA16FA-95E9-4445-B13B-11C040622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1022712"/>
            <a:ext cx="78785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42572EB-CB07-465D-92AE-0EDC31E765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986335"/>
              </p:ext>
            </p:extLst>
          </p:nvPr>
        </p:nvGraphicFramePr>
        <p:xfrm>
          <a:off x="4323945" y="854381"/>
          <a:ext cx="4208495" cy="3225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Graph" r:id="rId5" imgW="9802440" imgH="7502760" progId="Origin95.Graph">
                  <p:embed/>
                </p:oleObj>
              </mc:Choice>
              <mc:Fallback>
                <p:oleObj name="Graph" r:id="rId5" imgW="9802440" imgH="7502760" progId="Origin95.Grap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3945" y="854381"/>
                        <a:ext cx="4208495" cy="32259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8">
            <a:extLst>
              <a:ext uri="{FF2B5EF4-FFF2-40B4-BE49-F238E27FC236}">
                <a16:creationId xmlns:a16="http://schemas.microsoft.com/office/drawing/2014/main" id="{2A2F67FE-BE9F-4D36-9CA9-C712B125D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2234" y="995542"/>
            <a:ext cx="854976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80DFFAD9-E366-4ACF-AF79-37477C8313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136646"/>
              </p:ext>
            </p:extLst>
          </p:nvPr>
        </p:nvGraphicFramePr>
        <p:xfrm>
          <a:off x="260538" y="836613"/>
          <a:ext cx="4239454" cy="3243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Graph" r:id="rId7" imgW="9802440" imgH="7502760" progId="Origin95.Graph">
                  <p:embed/>
                </p:oleObj>
              </mc:Choice>
              <mc:Fallback>
                <p:oleObj name="Graph" r:id="rId7" imgW="9802440" imgH="7502760" progId="Origin95.Graph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538" y="836613"/>
                        <a:ext cx="4239454" cy="32437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Рисунок 9" descr="Изображение выглядит как текст, внутренний&#10;&#10;Автоматически созданное описание">
            <a:extLst>
              <a:ext uri="{FF2B5EF4-FFF2-40B4-BE49-F238E27FC236}">
                <a16:creationId xmlns:a16="http://schemas.microsoft.com/office/drawing/2014/main" id="{ADB9D3AC-0555-47E2-B30F-B40CA52B08E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911" y="4005064"/>
            <a:ext cx="2340255" cy="2588708"/>
          </a:xfrm>
          <a:prstGeom prst="rect">
            <a:avLst/>
          </a:prstGeom>
        </p:spPr>
      </p:pic>
      <p:sp>
        <p:nvSpPr>
          <p:cNvPr id="8" name="Номер слайда 7"/>
          <p:cNvSpPr>
            <a:spLocks noGrp="1"/>
          </p:cNvSpPr>
          <p:nvPr>
            <p:ph type="sldNum" idx="10"/>
          </p:nvPr>
        </p:nvSpPr>
        <p:spPr>
          <a:xfrm>
            <a:off x="8460432" y="6245227"/>
            <a:ext cx="223194" cy="473075"/>
          </a:xfrm>
        </p:spPr>
        <p:txBody>
          <a:bodyPr/>
          <a:lstStyle/>
          <a:p>
            <a:fld id="{495F1BFC-8D7C-42F3-A05E-E6F6607169E5}" type="slidenum">
              <a:rPr lang="ru-RU" altLang="ru-RU" smtClean="0"/>
              <a:pPr/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70057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2249</TotalTime>
  <Words>527</Words>
  <Application>Microsoft Office PowerPoint</Application>
  <PresentationFormat>Экран (4:3)</PresentationFormat>
  <Paragraphs>158</Paragraphs>
  <Slides>10</Slides>
  <Notes>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Microsoft YaHei</vt:lpstr>
      <vt:lpstr>Arial</vt:lpstr>
      <vt:lpstr>Calibri</vt:lpstr>
      <vt:lpstr>Cambria Math</vt:lpstr>
      <vt:lpstr>Times New Roman</vt:lpstr>
      <vt:lpstr>Тема Office</vt:lpstr>
      <vt:lpstr>Graph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 1 года обучения Ежов И.В.</dc:title>
  <dc:creator>Ежов И.В.</dc:creator>
  <cp:lastModifiedBy>Константин</cp:lastModifiedBy>
  <cp:revision>216</cp:revision>
  <cp:lastPrinted>1601-01-01T00:00:00Z</cp:lastPrinted>
  <dcterms:created xsi:type="dcterms:W3CDTF">2012-04-17T05:54:14Z</dcterms:created>
  <dcterms:modified xsi:type="dcterms:W3CDTF">2022-06-14T04:01:30Z</dcterms:modified>
</cp:coreProperties>
</file>