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7" r:id="rId3"/>
    <p:sldId id="299" r:id="rId4"/>
  </p:sldIdLst>
  <p:sldSz cx="12190413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06" autoAdjust="0"/>
    <p:restoredTop sz="81282" autoAdjust="0"/>
  </p:normalViewPr>
  <p:slideViewPr>
    <p:cSldViewPr>
      <p:cViewPr varScale="1">
        <p:scale>
          <a:sx n="115" d="100"/>
          <a:sy n="115" d="100"/>
        </p:scale>
        <p:origin x="150" y="114"/>
      </p:cViewPr>
      <p:guideLst>
        <p:guide orient="horz" pos="2160"/>
        <p:guide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13.10.2025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7895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3F7D7-2342-473B-BC68-1207902146F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350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521" y="274638"/>
            <a:ext cx="1097137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521" y="1600201"/>
            <a:ext cx="1097137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521" y="6245225"/>
            <a:ext cx="284443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058" y="6245225"/>
            <a:ext cx="386029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6463" y="6245225"/>
            <a:ext cx="284443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9573" y="188913"/>
            <a:ext cx="10361851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Щапов Геннадий Валерьевич, </a:t>
            </a:r>
            <a:r>
              <a:rPr lang="ru-RU" altLang="ru-RU" sz="2000" b="1" dirty="0">
                <a:latin typeface="Times New Roman" panose="02020603050405020304" pitchFamily="18" charset="0"/>
              </a:rPr>
              <a:t>3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9300" y="1124744"/>
            <a:ext cx="9599817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1.3.8. Физика </a:t>
            </a:r>
            <a:r>
              <a:rPr lang="ru-RU" sz="2000" b="1" dirty="0">
                <a:latin typeface="Times New Roman" panose="02020603050405020304" pitchFamily="18" charset="0"/>
              </a:rPr>
              <a:t>конденсированного состояния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11306" y="692696"/>
            <a:ext cx="10943791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д.ф.-м.н.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Казанцева Наталия Васильевна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9318" y="1916832"/>
            <a:ext cx="11423782" cy="411227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Философия – оценка «отлично»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Иностранный язык – оценка «отлично»</a:t>
            </a:r>
          </a:p>
          <a:p>
            <a:pPr marL="457200" algn="just">
              <a:spcBef>
                <a:spcPts val="1200"/>
              </a:spcBef>
              <a:spcAft>
                <a:spcPts val="0"/>
              </a:spcAft>
            </a:pPr>
            <a:r>
              <a:rPr lang="ru-RU" sz="2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Спецдисциплина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оценка «отлично»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18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 (зачет получен)</a:t>
            </a:r>
          </a:p>
          <a:p>
            <a:pPr marL="457200" algn="just">
              <a:spcBef>
                <a:spcPts val="1800"/>
              </a:spcBef>
              <a:spcAft>
                <a:spcPts val="0"/>
              </a:spcAft>
            </a:pPr>
            <a:endParaRPr lang="ru-RU" altLang="ru-RU" sz="1200" b="1" kern="0" dirty="0" smtClean="0">
              <a:solidFill>
                <a:srgbClr val="000000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457200" algn="just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</a:pPr>
            <a:r>
              <a:rPr lang="ru-RU" altLang="ru-RU" sz="2000" b="1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Тема исследования - Физические </a:t>
            </a:r>
            <a:r>
              <a:rPr lang="ru-RU" altLang="ru-RU" sz="2000" b="1" kern="0" dirty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свойства зоны сварных соединений алюминиевых сплавов </a:t>
            </a:r>
            <a:r>
              <a:rPr lang="ru-RU" altLang="ru-RU" sz="2000" b="1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	в </a:t>
            </a:r>
            <a:r>
              <a:rPr lang="ru-RU" altLang="ru-RU" sz="2000" b="1" kern="0" dirty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методе сварки трением с </a:t>
            </a:r>
            <a:r>
              <a:rPr lang="ru-RU" altLang="ru-RU" sz="2000" b="1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>перемешиванием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C43DB-47EC-40F6-BCB4-EC6CCC2A6633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719309" y="44996"/>
            <a:ext cx="10361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Щапов Геннадий Валерьевич,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339" y="908720"/>
            <a:ext cx="1094379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anose="02020603050405020304" pitchFamily="18" charset="0"/>
              </a:rPr>
              <a:t>Статьи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1. </a:t>
            </a:r>
            <a:r>
              <a:rPr lang="en-US" sz="1400" dirty="0">
                <a:latin typeface="Times New Roman" panose="02020603050405020304" pitchFamily="18" charset="0"/>
              </a:rPr>
              <a:t>Kazantseva N.V., </a:t>
            </a:r>
            <a:r>
              <a:rPr lang="en-US" sz="1400" dirty="0" err="1">
                <a:latin typeface="Times New Roman" panose="02020603050405020304" pitchFamily="18" charset="0"/>
              </a:rPr>
              <a:t>Shchapov</a:t>
            </a:r>
            <a:r>
              <a:rPr lang="en-US" sz="1400" dirty="0">
                <a:latin typeface="Times New Roman" panose="02020603050405020304" pitchFamily="18" charset="0"/>
              </a:rPr>
              <a:t> G.V., </a:t>
            </a:r>
            <a:r>
              <a:rPr lang="en-US" sz="1400" dirty="0" err="1">
                <a:latin typeface="Times New Roman" panose="02020603050405020304" pitchFamily="18" charset="0"/>
              </a:rPr>
              <a:t>Tsarkov</a:t>
            </a:r>
            <a:r>
              <a:rPr lang="en-US" sz="1400" dirty="0">
                <a:latin typeface="Times New Roman" panose="02020603050405020304" pitchFamily="18" charset="0"/>
              </a:rPr>
              <a:t> A.V., Ezhov I.V. Analysis of the structure and temperature distribution in a duralumin alloy weld during friction stir welding // Physics of Metals and Metallography. – 2024. – Vol. 125 (9). – P. 1008-1018</a:t>
            </a:r>
            <a:r>
              <a:rPr lang="ru-RU" sz="1400" dirty="0">
                <a:latin typeface="Times New Roman" panose="02020603050405020304" pitchFamily="18" charset="0"/>
              </a:rPr>
              <a:t> – </a:t>
            </a:r>
            <a:r>
              <a:rPr lang="en-US" sz="1400" dirty="0">
                <a:latin typeface="Times New Roman" panose="02020603050405020304" pitchFamily="18" charset="0"/>
              </a:rPr>
              <a:t>DOI: 10.1134/S0031918X24601100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2. </a:t>
            </a:r>
            <a:r>
              <a:rPr lang="ru-RU" sz="1400" dirty="0">
                <a:latin typeface="Times New Roman" panose="02020603050405020304" pitchFamily="18" charset="0"/>
              </a:rPr>
              <a:t>Щапов Г.В., Казанцева Н.В. Сравнительный анализ химического состава и механических свойств различных участков сварного соединения </a:t>
            </a:r>
            <a:r>
              <a:rPr lang="ru-RU" sz="1400" dirty="0" err="1">
                <a:latin typeface="Times New Roman" panose="02020603050405020304" pitchFamily="18" charset="0"/>
              </a:rPr>
              <a:t>дюралюмина</a:t>
            </a:r>
            <a:r>
              <a:rPr lang="ru-RU" sz="1400" dirty="0">
                <a:latin typeface="Times New Roman" panose="02020603050405020304" pitchFamily="18" charset="0"/>
              </a:rPr>
              <a:t>, полученного сваркой трением с перемешиванием</a:t>
            </a:r>
            <a:r>
              <a:rPr lang="en-US" sz="1400" dirty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//</a:t>
            </a:r>
            <a:r>
              <a:rPr lang="en-US" sz="1400" dirty="0">
                <a:latin typeface="Times New Roman" panose="02020603050405020304" pitchFamily="18" charset="0"/>
              </a:rPr>
              <a:t> Frontier </a:t>
            </a:r>
            <a:r>
              <a:rPr lang="en-US" sz="1400" dirty="0" err="1">
                <a:latin typeface="Times New Roman" panose="02020603050405020304" pitchFamily="18" charset="0"/>
              </a:rPr>
              <a:t>Materials&amp;Technologies</a:t>
            </a:r>
            <a:r>
              <a:rPr lang="en-US" sz="1400" dirty="0">
                <a:latin typeface="Times New Roman" panose="02020603050405020304" pitchFamily="18" charset="0"/>
              </a:rPr>
              <a:t>. – 2024. – Vol. 2.</a:t>
            </a:r>
            <a:r>
              <a:rPr lang="ru-RU" sz="1400" dirty="0">
                <a:latin typeface="Times New Roman" panose="02020603050405020304" pitchFamily="18" charset="0"/>
              </a:rPr>
              <a:t> – </a:t>
            </a:r>
            <a:r>
              <a:rPr lang="en-US" sz="1400" dirty="0">
                <a:latin typeface="Times New Roman" panose="02020603050405020304" pitchFamily="18" charset="0"/>
              </a:rPr>
              <a:t>P. 113-119 – DOI: </a:t>
            </a:r>
            <a:r>
              <a:rPr lang="en-US" sz="1400" dirty="0" smtClean="0">
                <a:latin typeface="Times New Roman" panose="02020603050405020304" pitchFamily="18" charset="0"/>
              </a:rPr>
              <a:t>10.18323/2782-4039-2024-2-68-10</a:t>
            </a:r>
            <a:endParaRPr lang="ru-RU" sz="1400" dirty="0" smtClean="0">
              <a:latin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</a:rPr>
              <a:t>3. Передана в печать (</a:t>
            </a:r>
            <a:r>
              <a:rPr lang="ru-RU" sz="1400" dirty="0" err="1" smtClean="0">
                <a:latin typeface="Times New Roman" panose="02020603050405020304" pitchFamily="18" charset="0"/>
              </a:rPr>
              <a:t>МиТОМ</a:t>
            </a:r>
            <a:r>
              <a:rPr lang="ru-RU" sz="1400" dirty="0" smtClean="0">
                <a:latin typeface="Times New Roman" panose="02020603050405020304" pitchFamily="18" charset="0"/>
              </a:rPr>
              <a:t>):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Электронно-микроскопическое исследование морфологии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наноразмерных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фаз в сварном соединении сплава системы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полученном сваркой трением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перемешиванием (Н.В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Казанцева, Г.В. Щапов, А.А. Юшков, И.В. Ежов, Н.И. Виноградова)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Готовится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печать (</a:t>
            </a:r>
            <a:r>
              <a:rPr lang="en-GB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CMC-Computers, Materials &amp; </a:t>
            </a:r>
            <a:r>
              <a:rPr lang="en-GB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Continua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HTEM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of the defect structure in the Al-Mg-Cu alloy sample after friction stir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welding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Kazantseva, G.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hapov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A.A.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Yushkov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I.V.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Ezhov,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N.I.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Vinogradova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N.A.Popov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1400" dirty="0" smtClean="0">
                <a:latin typeface="Times New Roman" panose="02020603050405020304" pitchFamily="18" charset="0"/>
              </a:rPr>
              <a:t>5. Готовится в печать (ФММ):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Макроскопические дефекты в сварном соединении алюминиевого сплава АМГ6, полученного сваркой трением с перемешиванием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Н.В.Казанцева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В.А.Быченок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В.Е.Прохорович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Г.А.Щапов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Ю.Н.Коэмец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И.В.Ежов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Д.И.Давыдов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400" dirty="0">
              <a:latin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DFDE7-871B-4EC2-8967-9AEDD578193D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9306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9309" y="836712"/>
            <a:ext cx="1065579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</a:rPr>
              <a:t>Участие в конференциях:</a:t>
            </a:r>
          </a:p>
          <a:p>
            <a:pPr algn="just"/>
            <a:endParaRPr lang="ru-RU" sz="1400" dirty="0" smtClean="0">
              <a:latin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1. Щапов </a:t>
            </a:r>
            <a:r>
              <a:rPr lang="ru-RU" sz="1400" dirty="0">
                <a:latin typeface="Times New Roman" panose="02020603050405020304" pitchFamily="18" charset="0"/>
              </a:rPr>
              <a:t>Г.В., Казанцева Н.В., Царьков А.В. Влияние параметров сварки трением с перемешиванием на структуру, механические свойства и образование дефектов в сварных соединениях алюминиевого сплава АМг5. Механика и машиностроение. Наука и практика: Материалы международной научно-практической конференции. – Санкт-Петербург: НИЦ МС, 2024. – №7. – 146-149 с.</a:t>
            </a:r>
            <a:r>
              <a:rPr lang="en-US" sz="1400" dirty="0">
                <a:latin typeface="Times New Roman" panose="02020603050405020304" pitchFamily="18" charset="0"/>
              </a:rPr>
              <a:t> (</a:t>
            </a:r>
            <a:r>
              <a:rPr lang="ru-RU" sz="1400" dirty="0">
                <a:latin typeface="Times New Roman" panose="02020603050405020304" pitchFamily="18" charset="0"/>
              </a:rPr>
              <a:t>стендовый доклад) – DOI: 0.26160/2658-6185-2024-7.</a:t>
            </a:r>
          </a:p>
          <a:p>
            <a:pPr algn="just"/>
            <a:r>
              <a:rPr lang="ru-RU" sz="1400" dirty="0" smtClean="0">
                <a:latin typeface="Times New Roman" panose="02020603050405020304" pitchFamily="18" charset="0"/>
              </a:rPr>
              <a:t>2. </a:t>
            </a:r>
            <a:r>
              <a:rPr lang="ru-RU" sz="1400" dirty="0">
                <a:latin typeface="Times New Roman" panose="02020603050405020304" pitchFamily="18" charset="0"/>
              </a:rPr>
              <a:t>Щапов Г.В., Казанцева Н.В., Данилов С.Е., Царьков А.В.</a:t>
            </a:r>
            <a:r>
              <a:rPr lang="en-US" sz="1400" dirty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Анализ дефектного состояния в сварных соединениях алюминиевых сплавов, полученных сваркой трением с перемешиванием</a:t>
            </a:r>
            <a:r>
              <a:rPr lang="en-US" sz="1400" dirty="0">
                <a:latin typeface="Times New Roman" panose="02020603050405020304" pitchFamily="18" charset="0"/>
              </a:rPr>
              <a:t>/ </a:t>
            </a:r>
            <a:r>
              <a:rPr lang="ru-RU" sz="1400" dirty="0">
                <a:latin typeface="Times New Roman" panose="02020603050405020304" pitchFamily="18" charset="0"/>
              </a:rPr>
              <a:t>сб. XIII Международной конференции ФППК-2024 «Фазовые</a:t>
            </a:r>
            <a:r>
              <a:rPr lang="en-US" sz="1400" dirty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превращения и прочность кристаллов», памяти академика Г.В. </a:t>
            </a:r>
            <a:r>
              <a:rPr lang="ru-RU" sz="1400" dirty="0" err="1">
                <a:latin typeface="Times New Roman" panose="02020603050405020304" pitchFamily="18" charset="0"/>
              </a:rPr>
              <a:t>Курдюмова</a:t>
            </a:r>
            <a:r>
              <a:rPr lang="ru-RU" sz="1400" dirty="0">
                <a:latin typeface="Times New Roman" panose="02020603050405020304" pitchFamily="18" charset="0"/>
              </a:rPr>
              <a:t> (28 октября –</a:t>
            </a:r>
            <a:r>
              <a:rPr lang="en-US" sz="1400" dirty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1 ноября 2024 г., Черноголовка) / под ред. Б.Б. </a:t>
            </a:r>
            <a:r>
              <a:rPr lang="ru-RU" sz="1400" dirty="0" err="1">
                <a:latin typeface="Times New Roman" panose="02020603050405020304" pitchFamily="18" charset="0"/>
              </a:rPr>
              <a:t>Страумала</a:t>
            </a:r>
            <a:r>
              <a:rPr lang="ru-RU" sz="1400" dirty="0">
                <a:latin typeface="Times New Roman" panose="02020603050405020304" pitchFamily="18" charset="0"/>
              </a:rPr>
              <a:t>. – Черноголовка, 1</a:t>
            </a:r>
            <a:r>
              <a:rPr lang="en-US" sz="1400" dirty="0">
                <a:latin typeface="Times New Roman" panose="02020603050405020304" pitchFamily="18" charset="0"/>
              </a:rPr>
              <a:t>25</a:t>
            </a:r>
            <a:r>
              <a:rPr lang="ru-RU" sz="1400" dirty="0">
                <a:latin typeface="Times New Roman" panose="02020603050405020304" pitchFamily="18" charset="0"/>
              </a:rPr>
              <a:t> с.</a:t>
            </a:r>
            <a:r>
              <a:rPr lang="en-US" sz="1400" dirty="0">
                <a:latin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</a:rPr>
              <a:t>(стендовый доклад) – </a:t>
            </a:r>
            <a:r>
              <a:rPr lang="en-US" sz="1400" dirty="0">
                <a:latin typeface="Times New Roman" panose="02020603050405020304" pitchFamily="18" charset="0"/>
              </a:rPr>
              <a:t>DOI: 10.24412/cl-37267-FPPK-2024.122</a:t>
            </a:r>
          </a:p>
          <a:p>
            <a:pPr algn="just"/>
            <a:r>
              <a:rPr lang="ru-RU" altLang="ru-RU" sz="1400" dirty="0" smtClean="0">
                <a:latin typeface="Times New Roman" pitchFamily="18" charset="0"/>
              </a:rPr>
              <a:t>3. </a:t>
            </a:r>
            <a:r>
              <a:rPr lang="ru-RU" altLang="ru-RU" sz="1400" dirty="0">
                <a:latin typeface="Times New Roman" pitchFamily="18" charset="0"/>
              </a:rPr>
              <a:t>Щапов Г.В., Казанцева Н.В. Морфология зоны сварного шва алюминиевого сплава </a:t>
            </a:r>
            <a:r>
              <a:rPr lang="ru-RU" altLang="ru-RU" sz="1400" dirty="0" smtClean="0">
                <a:latin typeface="Times New Roman" pitchFamily="18" charset="0"/>
              </a:rPr>
              <a:t>Д16</a:t>
            </a:r>
            <a:r>
              <a:rPr lang="ru-RU" altLang="ru-RU" sz="1400" dirty="0">
                <a:latin typeface="Times New Roman" pitchFamily="18" charset="0"/>
              </a:rPr>
              <a:t>, полученного сваркой трением с перемешиванием. Сборник материалов Физическое материаловедение </a:t>
            </a:r>
            <a:r>
              <a:rPr lang="en-US" altLang="ru-RU" sz="1400" dirty="0">
                <a:latin typeface="Times New Roman" pitchFamily="18" charset="0"/>
              </a:rPr>
              <a:t>XI</a:t>
            </a:r>
            <a:r>
              <a:rPr lang="ru-RU" altLang="ru-RU" sz="1400" dirty="0">
                <a:latin typeface="Times New Roman" pitchFamily="18" charset="0"/>
              </a:rPr>
              <a:t> Международной школы c элементами научной школы для молодежи. Тольятти, 20</a:t>
            </a:r>
            <a:r>
              <a:rPr lang="en-US" altLang="ru-RU" sz="1400" dirty="0">
                <a:latin typeface="Times New Roman" pitchFamily="18" charset="0"/>
              </a:rPr>
              <a:t>23</a:t>
            </a:r>
            <a:r>
              <a:rPr lang="ru-RU" altLang="ru-RU" sz="1400" dirty="0">
                <a:latin typeface="Times New Roman" pitchFamily="18" charset="0"/>
              </a:rPr>
              <a:t>. с.1</a:t>
            </a:r>
            <a:r>
              <a:rPr lang="en-US" altLang="ru-RU" sz="1400" dirty="0">
                <a:latin typeface="Times New Roman" pitchFamily="18" charset="0"/>
              </a:rPr>
              <a:t>51</a:t>
            </a:r>
            <a:r>
              <a:rPr lang="ru-RU" altLang="ru-RU" sz="1400" dirty="0">
                <a:latin typeface="Times New Roman" pitchFamily="18" charset="0"/>
              </a:rPr>
              <a:t>.</a:t>
            </a:r>
          </a:p>
          <a:p>
            <a:pPr algn="just"/>
            <a:r>
              <a:rPr lang="ru-RU" altLang="ru-RU" sz="1400" dirty="0" smtClean="0">
                <a:latin typeface="Times New Roman" pitchFamily="18" charset="0"/>
              </a:rPr>
              <a:t>4. Щапов </a:t>
            </a:r>
            <a:r>
              <a:rPr lang="ru-RU" altLang="ru-RU" sz="1400" dirty="0">
                <a:latin typeface="Times New Roman" pitchFamily="18" charset="0"/>
              </a:rPr>
              <a:t>Г.В., Казанцева Н.В. Анализ структуры сварного шва алюминиевого сплава Д16, полученного сваркой трением с перемешиванием. Сборник трудов конференции «Прочность неоднородных структур» XI-я Евразийская научно-практическая конференция. Москва, 2023. с.99.(стендовый доклад)</a:t>
            </a:r>
          </a:p>
          <a:p>
            <a:pPr algn="just"/>
            <a:r>
              <a:rPr lang="ru-RU" altLang="ru-RU" sz="1400" dirty="0" smtClean="0">
                <a:latin typeface="Times New Roman" pitchFamily="18" charset="0"/>
              </a:rPr>
              <a:t>5. Щапов </a:t>
            </a:r>
            <a:r>
              <a:rPr lang="ru-RU" altLang="ru-RU" sz="1400" dirty="0">
                <a:latin typeface="Times New Roman" pitchFamily="18" charset="0"/>
              </a:rPr>
              <a:t>Г.В., Казанцева Н.В. Структура сварного шва алюминиевого сплава </a:t>
            </a:r>
            <a:r>
              <a:rPr lang="ru-RU" altLang="ru-RU" sz="1400" dirty="0" smtClean="0">
                <a:latin typeface="Times New Roman" pitchFamily="18" charset="0"/>
              </a:rPr>
              <a:t>Д16</a:t>
            </a:r>
            <a:r>
              <a:rPr lang="ru-RU" altLang="ru-RU" sz="1400" dirty="0">
                <a:latin typeface="Times New Roman" pitchFamily="18" charset="0"/>
              </a:rPr>
              <a:t>, полученного методом сварки трением с перемешиванием. Сборник трудов научного семинара «Перспективные направления развития отделочно-упрочняющих и </a:t>
            </a:r>
            <a:r>
              <a:rPr lang="ru-RU" altLang="ru-RU" sz="1400" dirty="0" err="1">
                <a:latin typeface="Times New Roman" pitchFamily="18" charset="0"/>
              </a:rPr>
              <a:t>виброволновых</a:t>
            </a:r>
            <a:r>
              <a:rPr lang="ru-RU" altLang="ru-RU" sz="1400" dirty="0">
                <a:latin typeface="Times New Roman" pitchFamily="18" charset="0"/>
              </a:rPr>
              <a:t> технологий». Ростов-на-Дону, 2023. с.193.</a:t>
            </a:r>
          </a:p>
          <a:p>
            <a:pPr algn="just"/>
            <a:endParaRPr lang="ru-RU" altLang="ru-RU" sz="1400" dirty="0">
              <a:latin typeface="Times New Roman" pitchFamily="18" charset="0"/>
            </a:endParaRPr>
          </a:p>
          <a:p>
            <a:endParaRPr lang="en-US" sz="14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19309" y="44996"/>
            <a:ext cx="1036185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Щапов Геннадий Валерьевич,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982F3-FD47-40AA-9987-A98FDBEE6F3C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35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4788</TotalTime>
  <Words>611</Words>
  <Application>Microsoft Office PowerPoint</Application>
  <PresentationFormat>Произвольный</PresentationFormat>
  <Paragraphs>29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Щапов Геннадий Валерьевич, 3 год обучения 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375</cp:revision>
  <dcterms:created xsi:type="dcterms:W3CDTF">2012-04-17T05:54:14Z</dcterms:created>
  <dcterms:modified xsi:type="dcterms:W3CDTF">2025-10-13T09:00:47Z</dcterms:modified>
</cp:coreProperties>
</file>