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58" r:id="rId4"/>
    <p:sldId id="299" r:id="rId5"/>
    <p:sldId id="266" r:id="rId6"/>
    <p:sldId id="262" r:id="rId7"/>
    <p:sldId id="259" r:id="rId8"/>
    <p:sldId id="261" r:id="rId9"/>
    <p:sldId id="300" r:id="rId10"/>
    <p:sldId id="272" r:id="rId11"/>
    <p:sldId id="304" r:id="rId12"/>
    <p:sldId id="305" r:id="rId13"/>
    <p:sldId id="306" r:id="rId14"/>
    <p:sldId id="307" r:id="rId15"/>
    <p:sldId id="308" r:id="rId16"/>
    <p:sldId id="309" r:id="rId17"/>
    <p:sldId id="292" r:id="rId18"/>
    <p:sldId id="273" r:id="rId19"/>
    <p:sldId id="297" r:id="rId20"/>
    <p:sldId id="295" r:id="rId21"/>
    <p:sldId id="316" r:id="rId22"/>
    <p:sldId id="315" r:id="rId23"/>
    <p:sldId id="287" r:id="rId24"/>
    <p:sldId id="286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Головня Оксана Александровна" initials="ГО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3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Аспирант 1 года обучения Шитов Александр Владимирович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A219E3-ED3F-44C2-AE10-311F4BD59032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32C5B3C-F681-4C3D-9C14-F490798E32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Аспирант 1 года обучения Шитов Александр Владимирович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348E92-A959-4894-8312-ED3E568A6A47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293413-EC6E-44F6-B02D-2589F555C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67E7553A-76E7-42C0-B1BD-EEF5900A2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23AE6393-290A-4D1A-B218-8882D40294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8C248547-53EC-46B6-88EF-4CF9ABB4E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8BB4EB-BFB3-4722-BBA0-4C7D4C19D717}" type="slidenum">
              <a:rPr lang="ru-RU" altLang="ru-RU" sz="1200" smtClean="0"/>
              <a:pPr/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80962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Слева показаны кривые размагничивания магнитов с концентрацией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гистерезисных свойств от концентрации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показана справа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(BH)</a:t>
            </a:r>
            <a:r>
              <a:rPr lang="en-US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линейно снижаются по мере замещения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коэрцитивная</a:t>
            </a:r>
            <a:r>
              <a:rPr lang="ru-RU" sz="12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сила при этом, напротив, возрастает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кЭ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слева видно, что прямоугольность</a:t>
            </a:r>
            <a:r>
              <a:rPr lang="ru-RU" sz="12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кривых размагничивания магнитов с содержанием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.%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ухудшается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причины этого ухудшения проанализируем фазовый состав</a:t>
            </a:r>
            <a:r>
              <a:rPr lang="ru-RU" sz="12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микроструктуру магнита с </a:t>
            </a:r>
            <a:r>
              <a:rPr lang="en-US" sz="1200" baseline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sz="12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12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вес.</a:t>
            </a:r>
            <a:r>
              <a:rPr lang="en-US" sz="1200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altLang="ru-RU" dirty="0" smtClean="0"/>
          </a:p>
        </p:txBody>
      </p:sp>
      <p:sp>
        <p:nvSpPr>
          <p:cNvPr id="32772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Слева показана микрофотография травленого шлифа. Отчетливо видны границы зерен, что позволило оценить средний размер зерен в спеченном магните</a:t>
            </a:r>
            <a:r>
              <a:rPr lang="en-US" altLang="ru-RU" dirty="0" smtClean="0"/>
              <a:t>. </a:t>
            </a:r>
            <a:r>
              <a:rPr lang="ru-RU" altLang="ru-RU" dirty="0" smtClean="0"/>
              <a:t>Он составляет от</a:t>
            </a:r>
            <a:r>
              <a:rPr lang="en-US" altLang="ru-RU" dirty="0" smtClean="0"/>
              <a:t> 3.8 </a:t>
            </a:r>
            <a:r>
              <a:rPr lang="ru-RU" altLang="ru-RU" dirty="0" smtClean="0"/>
              <a:t>до</a:t>
            </a:r>
            <a:r>
              <a:rPr lang="en-US" altLang="ru-RU" dirty="0" smtClean="0"/>
              <a:t> 4.2 </a:t>
            </a:r>
            <a:r>
              <a:rPr lang="ru-RU" altLang="ru-RU" dirty="0" smtClean="0"/>
              <a:t>мкм</a:t>
            </a:r>
            <a:r>
              <a:rPr lang="en-US" altLang="ru-RU" dirty="0" smtClean="0"/>
              <a:t>. </a:t>
            </a:r>
            <a:r>
              <a:rPr lang="ru-RU" altLang="ru-RU" dirty="0" smtClean="0"/>
              <a:t>Справа показана</a:t>
            </a:r>
            <a:r>
              <a:rPr lang="ru-RU" altLang="ru-RU" baseline="0" dirty="0" smtClean="0"/>
              <a:t> микрофотография </a:t>
            </a:r>
            <a:r>
              <a:rPr lang="ru-RU" altLang="ru-RU" dirty="0" smtClean="0"/>
              <a:t>нетравленого шлифа в режиме</a:t>
            </a:r>
            <a:r>
              <a:rPr lang="en-US" altLang="ru-RU" dirty="0" smtClean="0"/>
              <a:t> BSE. </a:t>
            </a:r>
            <a:r>
              <a:rPr lang="ru-RU" altLang="ru-RU" dirty="0" smtClean="0"/>
              <a:t>Фаза </a:t>
            </a:r>
            <a:r>
              <a:rPr lang="en-US" altLang="ru-RU" b="1" dirty="0" smtClean="0"/>
              <a:t>А</a:t>
            </a:r>
            <a:r>
              <a:rPr lang="en-US" altLang="ru-RU" dirty="0" smtClean="0"/>
              <a:t> </a:t>
            </a:r>
            <a:r>
              <a:rPr lang="ru-RU" altLang="ru-RU" dirty="0" smtClean="0"/>
              <a:t>– это зерна фазы </a:t>
            </a:r>
            <a:r>
              <a:rPr lang="en-US" altLang="ru-RU" dirty="0" smtClean="0"/>
              <a:t>2-14-1, </a:t>
            </a:r>
            <a:r>
              <a:rPr lang="ru-RU" altLang="ru-RU" dirty="0" smtClean="0"/>
              <a:t>фаза </a:t>
            </a:r>
            <a:r>
              <a:rPr lang="en-US" altLang="ru-RU" b="1" dirty="0" smtClean="0"/>
              <a:t>В</a:t>
            </a:r>
            <a:r>
              <a:rPr lang="en-US" altLang="ru-RU" dirty="0" smtClean="0"/>
              <a:t> </a:t>
            </a:r>
            <a:r>
              <a:rPr lang="ru-RU" altLang="ru-RU" dirty="0" smtClean="0"/>
              <a:t>- оксид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NdOx</a:t>
            </a:r>
            <a:r>
              <a:rPr lang="en-US" altLang="ru-RU" dirty="0" smtClean="0"/>
              <a:t>, </a:t>
            </a:r>
            <a:r>
              <a:rPr lang="en-US" altLang="ru-RU" b="1" dirty="0" smtClean="0"/>
              <a:t>С</a:t>
            </a:r>
            <a:r>
              <a:rPr lang="en-US" altLang="ru-RU" dirty="0" smtClean="0"/>
              <a:t> </a:t>
            </a:r>
            <a:r>
              <a:rPr lang="ru-RU" altLang="ru-RU" dirty="0" smtClean="0"/>
              <a:t>является</a:t>
            </a:r>
            <a:r>
              <a:rPr lang="en-US" altLang="ru-RU" dirty="0" smtClean="0"/>
              <a:t> </a:t>
            </a:r>
            <a:r>
              <a:rPr lang="ru-RU" altLang="ru-RU" dirty="0" smtClean="0"/>
              <a:t>фазой, локализованной в углах тройных стыков</a:t>
            </a:r>
            <a:r>
              <a:rPr lang="en-US" altLang="ru-RU" dirty="0" smtClean="0"/>
              <a:t> </a:t>
            </a:r>
            <a:r>
              <a:rPr lang="ru-RU" altLang="ru-RU" dirty="0" smtClean="0"/>
              <a:t>зерен в форме треугольников. Фаза</a:t>
            </a:r>
            <a:r>
              <a:rPr lang="en-US" altLang="ru-RU" dirty="0" smtClean="0"/>
              <a:t> </a:t>
            </a:r>
            <a:r>
              <a:rPr lang="en-US" altLang="ru-RU" b="1" dirty="0" smtClean="0"/>
              <a:t>C</a:t>
            </a:r>
            <a:r>
              <a:rPr lang="en-US" altLang="ru-RU" dirty="0" smtClean="0"/>
              <a:t> </a:t>
            </a:r>
            <a:r>
              <a:rPr lang="ru-RU" altLang="ru-RU" dirty="0" smtClean="0"/>
              <a:t>переходит в </a:t>
            </a:r>
            <a:r>
              <a:rPr lang="ru-RU" altLang="ru-RU" dirty="0" err="1" smtClean="0"/>
              <a:t>межзеренную</a:t>
            </a:r>
            <a:r>
              <a:rPr lang="ru-RU" altLang="ru-RU" dirty="0" smtClean="0"/>
              <a:t> границу. </a:t>
            </a:r>
          </a:p>
          <a:p>
            <a:r>
              <a:rPr lang="ru-RU" altLang="ru-RU" dirty="0" smtClean="0"/>
              <a:t>Коэрцитивная сила </a:t>
            </a:r>
            <a:r>
              <a:rPr lang="ru-RU" altLang="ru-RU" dirty="0" err="1" smtClean="0"/>
              <a:t>манитов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NdFeB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предельно чувствительна к микроструктуре и химическому составу </a:t>
            </a:r>
            <a:r>
              <a:rPr lang="ru-RU" altLang="ru-RU" dirty="0" err="1" smtClean="0"/>
              <a:t>межзеренной</a:t>
            </a:r>
            <a:r>
              <a:rPr lang="ru-RU" altLang="ru-RU" dirty="0" smtClean="0"/>
              <a:t> границы. Понимание соотношения микроструктура-коэрцитивная сила существенно для дальнейшего увеличения коэрцитивной силы этих</a:t>
            </a:r>
            <a:r>
              <a:rPr lang="ru-RU" altLang="ru-RU" baseline="0" dirty="0" smtClean="0"/>
              <a:t> магнитов. </a:t>
            </a:r>
            <a:endParaRPr lang="ru-RU" altLang="ru-RU" dirty="0" smtClean="0"/>
          </a:p>
        </p:txBody>
      </p:sp>
      <p:sp>
        <p:nvSpPr>
          <p:cNvPr id="21508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Концентрация </a:t>
            </a:r>
            <a:r>
              <a:rPr lang="en-US" altLang="ru-RU" sz="18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Dy</a:t>
            </a:r>
            <a:r>
              <a:rPr lang="en-US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altLang="ru-RU" sz="180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фазе С существенно ниже, чем в зерне. В этой фазе С увеличена концентрация </a:t>
            </a:r>
            <a:r>
              <a:rPr lang="en-US" altLang="ru-RU" sz="180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Cu </a:t>
            </a:r>
            <a:r>
              <a:rPr lang="ru-RU" altLang="ru-RU" sz="180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en-US" altLang="ru-RU" sz="180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Ga</a:t>
            </a:r>
            <a:r>
              <a:rPr lang="ru-RU" altLang="ru-RU" sz="180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 В магните, содержащем </a:t>
            </a:r>
            <a:r>
              <a:rPr lang="en-US" altLang="ru-RU" dirty="0" smtClean="0"/>
              <a:t>10.3 </a:t>
            </a:r>
            <a:r>
              <a:rPr lang="ru-RU" altLang="ru-RU" dirty="0" smtClean="0"/>
              <a:t>вес.</a:t>
            </a:r>
            <a:r>
              <a:rPr lang="en-US" altLang="ru-RU" dirty="0" smtClean="0"/>
              <a:t>% </a:t>
            </a:r>
            <a:r>
              <a:rPr lang="en-US" altLang="ru-RU" dirty="0" err="1" smtClean="0"/>
              <a:t>Dy</a:t>
            </a:r>
            <a:r>
              <a:rPr lang="ru-RU" altLang="ru-RU" dirty="0" smtClean="0"/>
              <a:t>, фаза С становится неоднородной. На рисунке показано, что эта фаза состоит из двух фаз: С1 и С2.</a:t>
            </a:r>
            <a:r>
              <a:rPr lang="en-US" altLang="ru-RU" dirty="0" smtClean="0"/>
              <a:t> </a:t>
            </a:r>
            <a:r>
              <a:rPr lang="ru-RU" altLang="ru-RU" dirty="0" smtClean="0"/>
              <a:t>Эти области имеют различные коэрцитивные силы, что </a:t>
            </a:r>
            <a:r>
              <a:rPr lang="ru-RU" altLang="ru-RU" baseline="0" dirty="0" smtClean="0"/>
              <a:t>приводит к ухудшению прямоугольности кривой размагничивания.</a:t>
            </a:r>
            <a:r>
              <a:rPr lang="en-US" altLang="ru-RU" dirty="0" smtClean="0"/>
              <a:t>  </a:t>
            </a:r>
            <a:endParaRPr lang="ru-RU" altLang="ru-RU" dirty="0" smtClean="0"/>
          </a:p>
        </p:txBody>
      </p:sp>
      <p:sp>
        <p:nvSpPr>
          <p:cNvPr id="34820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На слайде представлены температурные зависимости температурных коэффициентов остаточной индукции и коэрцитивной силы. Рабочая температура более 180оС достигается</a:t>
            </a:r>
            <a:r>
              <a:rPr lang="ru-RU" altLang="ru-RU" baseline="0" dirty="0" smtClean="0"/>
              <a:t> на магнитах, содержащих более 8 % </a:t>
            </a:r>
            <a:r>
              <a:rPr lang="en-US" altLang="ru-RU" baseline="0" dirty="0" err="1" smtClean="0"/>
              <a:t>Dy</a:t>
            </a:r>
            <a:r>
              <a:rPr lang="ru-RU" altLang="ru-RU" baseline="0" dirty="0" smtClean="0"/>
              <a:t>.</a:t>
            </a: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F40DFC-9126-4977-B872-2AF14058B3BB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Показаны фрагменты порошковых дифрактограммы магнитов, приготовленных из сплавов с содержанием </a:t>
            </a:r>
            <a:r>
              <a:rPr lang="en-US" altLang="ru-RU" smtClean="0"/>
              <a:t>Dy</a:t>
            </a:r>
            <a:r>
              <a:rPr lang="ru-RU" altLang="ru-RU" smtClean="0"/>
              <a:t> 0 -10.3 вес%. В узких интервалах углов 2</a:t>
            </a:r>
            <a:r>
              <a:rPr lang="en-US" altLang="ru-RU" smtClean="0"/>
              <a:t>ϑ</a:t>
            </a:r>
            <a:r>
              <a:rPr lang="ru-RU" altLang="ru-RU" smtClean="0"/>
              <a:t>, соответствующих 30-31 и 35-36°, локализуются дифракционные линии (111) и (002), принадлежащие фазе ГЦК </a:t>
            </a:r>
            <a:r>
              <a:rPr lang="en-US" altLang="ru-RU" smtClean="0"/>
              <a:t>NdO</a:t>
            </a:r>
            <a:r>
              <a:rPr lang="en-US" altLang="ru-RU" baseline="-25000" smtClean="0"/>
              <a:t>x</a:t>
            </a:r>
            <a:r>
              <a:rPr lang="ru-RU" altLang="ru-RU" smtClean="0"/>
              <a:t>. Как видно из рисунка эти линии имеют либо ассиметричный профиль, либо два максимума при 8.4% </a:t>
            </a:r>
            <a:r>
              <a:rPr lang="en-US" altLang="ru-RU" smtClean="0"/>
              <a:t>Dy</a:t>
            </a:r>
            <a:r>
              <a:rPr lang="ru-RU" altLang="ru-RU" smtClean="0"/>
              <a:t>. Это свидетельствует о том, что рассматриваемые линии являются суперпозицией отражений от двух разных фаз с одинаковой пространственной группой симметрии, которые согласно результатам микроанализа следует сопоставить фазе (В) - оксиду неодима </a:t>
            </a:r>
            <a:r>
              <a:rPr lang="en-US" altLang="ru-RU" smtClean="0"/>
              <a:t>NdO</a:t>
            </a:r>
            <a:r>
              <a:rPr lang="en-US" altLang="ru-RU" baseline="-25000" smtClean="0"/>
              <a:t>x</a:t>
            </a:r>
            <a:r>
              <a:rPr lang="ru-RU" altLang="ru-RU" smtClean="0"/>
              <a:t> с ГЦК структурой и фазе (С) – раствору металлического </a:t>
            </a:r>
            <a:r>
              <a:rPr lang="en-US" altLang="ru-RU" smtClean="0"/>
              <a:t>Nd</a:t>
            </a:r>
            <a:r>
              <a:rPr lang="ru-RU" altLang="ru-RU" smtClean="0"/>
              <a:t> с ГЦК структурой. Фазовый состав магнитов с учетом присутствия фазы ГЦК-</a:t>
            </a:r>
            <a:r>
              <a:rPr lang="en-US" altLang="ru-RU" smtClean="0"/>
              <a:t>Nd </a:t>
            </a:r>
            <a:r>
              <a:rPr lang="ru-RU" altLang="ru-RU" smtClean="0"/>
              <a:t>приведен в таблице. Содержание оксида </a:t>
            </a:r>
            <a:r>
              <a:rPr lang="en-US" altLang="ru-RU" smtClean="0"/>
              <a:t>NdO</a:t>
            </a:r>
            <a:r>
              <a:rPr lang="en-US" altLang="ru-RU" baseline="-25000" smtClean="0"/>
              <a:t>x</a:t>
            </a:r>
            <a:r>
              <a:rPr lang="ru-RU" altLang="ru-RU" smtClean="0"/>
              <a:t> тем больше, чем выше интегральная концентрация кислорода в магнитах, которая, в свою очередь, возрастает с увеличением содержания </a:t>
            </a:r>
            <a:r>
              <a:rPr lang="en-US" altLang="ru-RU" smtClean="0"/>
              <a:t>Dy</a:t>
            </a:r>
            <a:r>
              <a:rPr lang="ru-RU" altLang="ru-RU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32630-BF0D-4B97-A951-61ABDB288D1A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C</a:t>
            </a:r>
            <a:r>
              <a:rPr lang="ru-RU" altLang="ru-RU" dirty="0" smtClean="0"/>
              <a:t> увеличением концентрации </a:t>
            </a:r>
            <a:r>
              <a:rPr lang="en-US" altLang="ru-RU" dirty="0" err="1" smtClean="0"/>
              <a:t>Dy</a:t>
            </a:r>
            <a:r>
              <a:rPr lang="ru-RU" altLang="ru-RU" dirty="0" smtClean="0"/>
              <a:t> </a:t>
            </a:r>
            <a:r>
              <a:rPr lang="en-US" altLang="ru-RU" dirty="0" smtClean="0"/>
              <a:t> </a:t>
            </a:r>
            <a:r>
              <a:rPr lang="ru-RU" altLang="ru-RU" dirty="0" smtClean="0"/>
              <a:t>от 0.5 до 10.3 вес % в магнитах происходит повышение его содержания в зернах основной фазы (А), а также в фазе </a:t>
            </a:r>
            <a:r>
              <a:rPr lang="en-US" altLang="ru-RU" dirty="0" smtClean="0"/>
              <a:t>B</a:t>
            </a:r>
            <a:r>
              <a:rPr lang="ru-RU" altLang="ru-RU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фазе С концентрация </a:t>
            </a:r>
            <a:r>
              <a:rPr lang="en-US" altLang="ru-RU" dirty="0" err="1" smtClean="0"/>
              <a:t>Dy</a:t>
            </a:r>
            <a:r>
              <a:rPr lang="en-US" altLang="ru-RU" dirty="0" smtClean="0"/>
              <a:t> </a:t>
            </a:r>
            <a:r>
              <a:rPr lang="ru-RU" altLang="ru-RU" dirty="0" smtClean="0"/>
              <a:t>заметно ниже. Вместе с тем в фазе С повысилось содержание О и значение </a:t>
            </a:r>
            <a:r>
              <a:rPr lang="en-US" altLang="ru-RU" dirty="0" smtClean="0"/>
              <a:t>x </a:t>
            </a:r>
            <a:r>
              <a:rPr lang="ru-RU" altLang="ru-RU" dirty="0" smtClean="0"/>
              <a:t>изменилось с 0,03 до 0,12 по сравнению с  высокоэнергетическими магнитами. Кроме того, в этой же фазе наблюдается повышение концентрации </a:t>
            </a:r>
            <a:r>
              <a:rPr lang="en-US" altLang="ru-RU" dirty="0" smtClean="0"/>
              <a:t>Cu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Ga</a:t>
            </a:r>
            <a:r>
              <a:rPr lang="ru-RU" altLang="ru-RU" dirty="0" smtClean="0"/>
              <a:t>. В некоторых областях фазы (С) содержание как </a:t>
            </a:r>
            <a:r>
              <a:rPr lang="en-US" altLang="ru-RU" dirty="0" smtClean="0"/>
              <a:t>Cu</a:t>
            </a:r>
            <a:r>
              <a:rPr lang="ru-RU" altLang="ru-RU" dirty="0" smtClean="0"/>
              <a:t>, так и </a:t>
            </a:r>
            <a:r>
              <a:rPr lang="en-US" altLang="ru-RU" dirty="0" smtClean="0"/>
              <a:t>Ga</a:t>
            </a:r>
            <a:r>
              <a:rPr lang="ru-RU" altLang="ru-RU" dirty="0" smtClean="0"/>
              <a:t> превышает 2 вес %, т.е. оказывается более чем в 20 раз больше по сравнению с концентрацией этих элементов в исходном сплаве. Фаза (С) магнита с 10.3 вес% </a:t>
            </a:r>
            <a:r>
              <a:rPr lang="en-US" altLang="ru-RU" dirty="0" err="1" smtClean="0"/>
              <a:t>Dy</a:t>
            </a:r>
            <a:r>
              <a:rPr lang="ru-RU" altLang="ru-RU" dirty="0" smtClean="0"/>
              <a:t> становится неоднородной по отношению </a:t>
            </a:r>
            <a:r>
              <a:rPr lang="en-US" altLang="ru-RU" dirty="0" smtClean="0"/>
              <a:t>Fe</a:t>
            </a:r>
            <a:r>
              <a:rPr lang="ru-RU" altLang="ru-RU" dirty="0" smtClean="0"/>
              <a:t>/(</a:t>
            </a:r>
            <a:r>
              <a:rPr lang="en-US" altLang="ru-RU" dirty="0" err="1" smtClean="0"/>
              <a:t>Nd</a:t>
            </a:r>
            <a:r>
              <a:rPr lang="ru-RU" altLang="ru-RU" dirty="0" smtClean="0"/>
              <a:t>+</a:t>
            </a:r>
            <a:r>
              <a:rPr lang="en-US" altLang="ru-RU" dirty="0" err="1" smtClean="0"/>
              <a:t>Dy</a:t>
            </a:r>
            <a:r>
              <a:rPr lang="ru-RU" altLang="ru-RU" dirty="0" smtClean="0"/>
              <a:t>), поэтому для этого магнита представлено два варианта состава этой фазы (С1) и (С2).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 формировании состава границ в процессе отжига происходит перераспределение элементов </a:t>
            </a:r>
            <a:r>
              <a:rPr lang="en-US" altLang="ru-RU" dirty="0" smtClean="0"/>
              <a:t>Fe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M </a:t>
            </a:r>
            <a:r>
              <a:rPr lang="ru-RU" altLang="ru-RU" dirty="0" smtClean="0"/>
              <a:t>между острыми углами фазы С и МЗГ. Избыток эти элементов в тройных стыках зерен приводит к их дефициту в МЖГ.  Фаза С1 обеднила МЖГ железом и обогатила элементами М, в результате в этой области зерен А происходит повышение </a:t>
            </a:r>
            <a:r>
              <a:rPr lang="ru-RU" altLang="ru-RU" dirty="0" err="1" smtClean="0"/>
              <a:t>Нс</a:t>
            </a:r>
            <a:r>
              <a:rPr lang="ru-RU" altLang="ru-RU" dirty="0" smtClean="0"/>
              <a:t>. Обратная ситуация реализуется для фазы С2. Повышение концентрации кислорода в фазе С затрудняет диффузионную подвижность атомов </a:t>
            </a:r>
            <a:r>
              <a:rPr lang="en-US" altLang="ru-RU" dirty="0" smtClean="0"/>
              <a:t>Fe </a:t>
            </a:r>
            <a:r>
              <a:rPr lang="ru-RU" altLang="ru-RU" dirty="0" smtClean="0"/>
              <a:t>и М, поэтому более низкая коэрцитивная сила будет в области фазы С2. Наличие областей с различными значениями </a:t>
            </a:r>
            <a:r>
              <a:rPr lang="ru-RU" altLang="ru-RU" dirty="0" err="1" smtClean="0"/>
              <a:t>Нс</a:t>
            </a:r>
            <a:r>
              <a:rPr lang="ru-RU" altLang="ru-RU" dirty="0" smtClean="0"/>
              <a:t> в магните с 10.3% </a:t>
            </a:r>
            <a:r>
              <a:rPr lang="en-US" altLang="ru-RU" dirty="0" err="1" smtClean="0"/>
              <a:t>Dy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приводит к ухудшению прямоугольности кривой размагничивания.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366239-97B1-4928-83E2-E76A84B3C2F4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Аспирант 1 года обучения Шитов Александр Владимирович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Магниты из сплавов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Nd</a:t>
            </a:r>
            <a:r>
              <a:rPr lang="en-US" altLang="ru-RU" dirty="0" smtClean="0"/>
              <a:t> – Fe – B </a:t>
            </a:r>
            <a:r>
              <a:rPr lang="ru-RU" altLang="ru-RU" dirty="0" smtClean="0"/>
              <a:t>активно</a:t>
            </a:r>
            <a:r>
              <a:rPr lang="ru-RU" altLang="ru-RU" baseline="0" dirty="0" smtClean="0"/>
              <a:t> используют в широком диапазоне высокоэффективных технических устройств</a:t>
            </a:r>
            <a:r>
              <a:rPr lang="en-US" altLang="ru-RU" dirty="0" smtClean="0"/>
              <a:t>. </a:t>
            </a:r>
            <a:r>
              <a:rPr lang="ru-RU" altLang="ru-RU" dirty="0" smtClean="0"/>
              <a:t>В сравнении с другими типами постоянных магнитов, эти магниты имеют самые высокие значения максимального энергетического произведения.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Современное производство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ветрогенераторов</a:t>
            </a:r>
            <a:r>
              <a:rPr lang="ru-RU" altLang="ru-RU" baseline="0" dirty="0" smtClean="0"/>
              <a:t> на основе постоянных магнитов и гибридных автомобилей возрастает. Рабочая температура таких магнитов достигает 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en-US" altLang="ru-RU" dirty="0" smtClean="0"/>
              <a:t> </a:t>
            </a:r>
            <a:r>
              <a:rPr lang="ru-RU" altLang="ru-RU" dirty="0" smtClean="0"/>
              <a:t>Для</a:t>
            </a:r>
            <a:r>
              <a:rPr lang="ru-RU" altLang="ru-RU" baseline="0" dirty="0" smtClean="0"/>
              <a:t> этого требуется коэрцитивная сила постоянных магнитов </a:t>
            </a:r>
            <a:r>
              <a:rPr lang="en-US" altLang="ru-RU" dirty="0" smtClean="0"/>
              <a:t> ≈ 30 </a:t>
            </a:r>
            <a:r>
              <a:rPr lang="en-US" altLang="ru-RU" dirty="0" err="1" smtClean="0"/>
              <a:t>kOe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при комнатной температуре.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Аспирант 1 года обучения Шитов Александр Владимирович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7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B59ABF6F-1150-42D6-9E5E-042218BB8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CF489D17-FE11-4AA1-8CC1-AD9ECCAFD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Теоретическим пределом коэрцитивной силы является поле анизотропии. Соединение</a:t>
            </a:r>
            <a:r>
              <a:rPr lang="en-US" altLang="ru-RU" dirty="0" smtClean="0"/>
              <a:t> </a:t>
            </a:r>
            <a:r>
              <a:rPr lang="en-US" altLang="ru-RU" b="1" dirty="0">
                <a:latin typeface="Arial" panose="020B0604020202020204" pitchFamily="34" charset="0"/>
              </a:rPr>
              <a:t>Dy</a:t>
            </a:r>
            <a:r>
              <a:rPr lang="en-US" altLang="ru-RU" b="1" baseline="-30000" dirty="0">
                <a:latin typeface="Arial" panose="020B0604020202020204" pitchFamily="34" charset="0"/>
              </a:rPr>
              <a:t>2</a:t>
            </a:r>
            <a:r>
              <a:rPr lang="en-US" altLang="ru-RU" b="1" dirty="0">
                <a:latin typeface="Arial" panose="020B0604020202020204" pitchFamily="34" charset="0"/>
              </a:rPr>
              <a:t>Fe</a:t>
            </a:r>
            <a:r>
              <a:rPr lang="en-US" altLang="ru-RU" b="1" baseline="-30000" dirty="0">
                <a:latin typeface="Arial" panose="020B0604020202020204" pitchFamily="34" charset="0"/>
              </a:rPr>
              <a:t>14</a:t>
            </a:r>
            <a:r>
              <a:rPr lang="en-US" altLang="ru-RU" b="1" dirty="0">
                <a:latin typeface="Arial" panose="020B0604020202020204" pitchFamily="34" charset="0"/>
              </a:rPr>
              <a:t>B</a:t>
            </a:r>
            <a:r>
              <a:rPr lang="ru-RU" altLang="ru-RU" b="1" dirty="0">
                <a:latin typeface="Arial" panose="020B0604020202020204" pitchFamily="34" charset="0"/>
              </a:rPr>
              <a:t> </a:t>
            </a:r>
            <a:r>
              <a:rPr lang="ru-RU" altLang="ru-RU" dirty="0" smtClean="0"/>
              <a:t>имеет более высокое поле анизотропии по сравнению с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Nd</a:t>
            </a:r>
            <a:r>
              <a:rPr kumimoji="0" lang="en-US" sz="1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</a:t>
            </a:r>
            <a:r>
              <a:rPr kumimoji="0" lang="en-US" sz="1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lang="ru-RU" altLang="ru-RU" dirty="0" smtClean="0"/>
              <a:t>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Увеличение коэрцитивной силы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магнитов </a:t>
            </a:r>
            <a:r>
              <a:rPr lang="en-US" altLang="ru-RU" sz="1800" dirty="0" smtClean="0">
                <a:latin typeface="Arial" panose="020B0604020202020204" pitchFamily="34" charset="0"/>
              </a:rPr>
              <a:t>Nd</a:t>
            </a:r>
            <a:r>
              <a:rPr lang="en-US" altLang="ru-RU" sz="1800" baseline="-30000" dirty="0" smtClean="0">
                <a:latin typeface="Arial" panose="020B0604020202020204" pitchFamily="34" charset="0"/>
              </a:rPr>
              <a:t>2</a:t>
            </a:r>
            <a:r>
              <a:rPr lang="en-US" altLang="ru-RU" sz="1800" dirty="0" smtClean="0">
                <a:latin typeface="Arial" panose="020B0604020202020204" pitchFamily="34" charset="0"/>
              </a:rPr>
              <a:t>Fe</a:t>
            </a:r>
            <a:r>
              <a:rPr lang="en-US" altLang="ru-RU" sz="1800" baseline="-30000" dirty="0" smtClean="0">
                <a:latin typeface="Arial" panose="020B0604020202020204" pitchFamily="34" charset="0"/>
              </a:rPr>
              <a:t>14</a:t>
            </a:r>
            <a:r>
              <a:rPr lang="en-US" altLang="ru-RU" sz="1800" dirty="0" smtClean="0">
                <a:latin typeface="Arial" panose="020B0604020202020204" pitchFamily="34" charset="0"/>
              </a:rPr>
              <a:t>B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за счет частичного замещения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</a:t>
            </a:r>
            <a:r>
              <a:rPr lang="en-US" alt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ru-RU" sz="1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Dy.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Магнитные</a:t>
            </a:r>
            <a:r>
              <a:rPr lang="ru-RU" altLang="ru-RU" sz="1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моменты </a:t>
            </a:r>
            <a:r>
              <a:rPr lang="en-US" alt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соединении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alt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антипараллельно</a:t>
            </a:r>
            <a:r>
              <a:rPr lang="ru-RU" alt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приводит к</a:t>
            </a:r>
            <a:r>
              <a:rPr lang="ru-RU" altLang="ru-RU" sz="1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снижению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ru-RU" sz="1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BH</a:t>
            </a:r>
            <a:r>
              <a:rPr lang="ru-RU" altLang="ru-RU" sz="1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1800" b="1" baseline="-25000" dirty="0">
                <a:solidFill>
                  <a:srgbClr val="0033CC"/>
                </a:solidFill>
                <a:latin typeface="Times New Roman" panose="02020603050405020304" pitchFamily="18" charset="0"/>
              </a:rPr>
              <a:t>max</a:t>
            </a: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увеличения концентрации 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Dy.</a:t>
            </a:r>
            <a:endParaRPr lang="en-US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/>
              <a:t>Кислород</a:t>
            </a:r>
            <a:r>
              <a:rPr lang="ru-RU" altLang="ru-RU" baseline="0" dirty="0" smtClean="0"/>
              <a:t> в спеченных магнитах вступает в реакцию с </a:t>
            </a:r>
            <a:r>
              <a:rPr lang="en-US" altLang="ru-RU" baseline="0" dirty="0" err="1" smtClean="0"/>
              <a:t>Nd</a:t>
            </a:r>
            <a:r>
              <a:rPr lang="en-US" altLang="ru-RU" baseline="0" dirty="0" smtClean="0"/>
              <a:t>, </a:t>
            </a:r>
            <a:r>
              <a:rPr lang="ru-RU" altLang="ru-RU" baseline="0" dirty="0" smtClean="0"/>
              <a:t>что приводит к снижению </a:t>
            </a:r>
            <a:r>
              <a:rPr lang="en-US" altLang="ru-RU" b="1" i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</a:t>
            </a:r>
            <a:r>
              <a:rPr lang="en-US" altLang="ru-RU" b="1" baseline="-25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ru-RU" b="1" baseline="-25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dirty="0"/>
              <a:t>. </a:t>
            </a:r>
            <a:r>
              <a:rPr lang="ru-RU" altLang="ru-RU" dirty="0" smtClean="0"/>
              <a:t>Таким образом, для увеличения</a:t>
            </a:r>
            <a:r>
              <a:rPr lang="en-US" altLang="ru-RU" dirty="0" smtClean="0"/>
              <a:t> </a:t>
            </a:r>
            <a:r>
              <a:rPr lang="en-US" altLang="ru-RU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</a:t>
            </a:r>
            <a:r>
              <a:rPr lang="en-US" altLang="ru-RU" b="1" baseline="-25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ru-RU" dirty="0"/>
              <a:t>, </a:t>
            </a:r>
            <a:r>
              <a:rPr lang="ru-RU" altLang="ru-RU" dirty="0" smtClean="0"/>
              <a:t>необходимо использовать </a:t>
            </a:r>
            <a:r>
              <a:rPr lang="ru-RU" altLang="ru-RU" dirty="0" err="1" smtClean="0"/>
              <a:t>низкокислородную</a:t>
            </a:r>
            <a:r>
              <a:rPr lang="ru-RU" altLang="ru-RU" baseline="0" dirty="0" smtClean="0"/>
              <a:t> технологию, а также оптимизировать</a:t>
            </a:r>
            <a:r>
              <a:rPr lang="en-US" altLang="ru-RU" dirty="0" smtClean="0"/>
              <a:t> </a:t>
            </a:r>
            <a:r>
              <a:rPr lang="ru-RU" altLang="ru-RU" dirty="0" smtClean="0"/>
              <a:t>микроструктуру магнитов.</a:t>
            </a:r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4F969D61-5904-466C-88C8-FEEA68342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201130-F7DC-41DD-9D24-76891259B4A3}" type="slidenum">
              <a:rPr lang="ru-RU" altLang="ru-RU" sz="1200" smtClean="0"/>
              <a:pPr/>
              <a:t>11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922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80713EBE-2443-4F03-9B57-E45AFE33C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3A82F5A7-E88F-45A3-A921-C90284791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6F7A8D68-2354-46E4-BF3A-07A004A08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46AC3-19D0-4CDF-9262-58E9200FB4B4}" type="slidenum">
              <a:rPr lang="ru-RU" altLang="ru-RU" sz="1200" smtClean="0"/>
              <a:pPr/>
              <a:t>12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1440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7B96A9D2-B101-43D5-B375-82F101D50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871CF27E-F12F-46EF-8ECB-7919837C0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7973E4AE-5F8B-425D-9D3D-5405B2948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495DE-20F1-4FF8-A31A-309D151EED42}" type="slidenum">
              <a:rPr lang="ru-RU" altLang="ru-RU" sz="1200" smtClean="0"/>
              <a:pPr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97064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CD419016-DF48-443A-9D4E-24E3A56F7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09281F27-BBC0-4649-8A3A-4765B725C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Основные</a:t>
            </a:r>
            <a:r>
              <a:rPr lang="ru-RU" altLang="ru-RU" sz="1800" b="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стадии изготовления магнитов </a:t>
            </a:r>
            <a:r>
              <a:rPr lang="en-US" altLang="ru-RU" sz="1800" b="0" baseline="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altLang="ru-RU" sz="1800" b="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-Fe-B </a:t>
            </a:r>
            <a:r>
              <a:rPr lang="ru-RU" altLang="ru-RU" sz="1800" b="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altLang="ru-RU" sz="1800" b="0" baseline="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низкокислородной</a:t>
            </a:r>
            <a:r>
              <a:rPr lang="ru-RU" altLang="ru-RU" sz="1800" b="0" baseline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технологии</a:t>
            </a:r>
            <a:r>
              <a:rPr lang="en-US" altLang="ru-RU" sz="1800" b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800" b="0" dirty="0">
                <a:latin typeface="Times New Roman" panose="02020603050405020304" pitchFamily="18" charset="0"/>
                <a:cs typeface="Calibri" panose="020F0502020204030204" pitchFamily="34" charset="0"/>
              </a:rPr>
              <a:t>…….. </a:t>
            </a:r>
            <a:r>
              <a:rPr lang="ru-RU" altLang="ru-RU" sz="18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струйным измельчением и спеканием порошок перемещался в стальном контейнере, заполненном инертным газом с содержанием</a:t>
            </a:r>
            <a:r>
              <a:rPr lang="en-US" altLang="ru-RU" sz="18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 менее</a:t>
            </a:r>
            <a:r>
              <a:rPr lang="en-US" altLang="ru-RU" sz="18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ppm</a:t>
            </a:r>
            <a:endParaRPr lang="ru-RU" altLang="ru-RU" sz="1800" b="0" dirty="0">
              <a:solidFill>
                <a:srgbClr val="FF0000"/>
              </a:solidFill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5841D73C-C152-4D14-996B-FC082EE47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1EB653-D2E3-41AA-B6C8-0649A0C5678F}" type="slidenum">
              <a:rPr lang="ru-RU" altLang="ru-RU" sz="1200" smtClean="0"/>
              <a:pPr/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1584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FF53-0814-43F9-BF89-C746196E5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16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80EB-214E-4997-A5E1-8D4692CD7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45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99CE-5B1C-47B6-A6E3-7D0672F0C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91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F76A-2733-42B6-A112-C0D1E9025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80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C87A-6C68-4EEB-AEB6-5638C3F68B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7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60C8-08E6-4A9E-A074-C34426764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4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CFB3-F89A-43CC-9552-29FAFAB17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58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FC0F-3518-4A6A-BE64-55C1CAFCF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9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D6DA-5DC0-4B6F-8225-A34A4BCEB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98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FA5D3-22AE-404F-AAD3-D14531739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63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09792-A5CB-4CC3-A639-7816E85A5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0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15FF1AE-32D4-4DF5-A789-579E140249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http://www.ndfeb.ru/articles/images/art5_2.gif" TargetMode="Externa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</a:rPr>
              <a:t>Аспирант 2 года обучения Шитов Александр Владимирович</a:t>
            </a:r>
            <a:br>
              <a:rPr lang="ru-RU" altLang="ru-RU" sz="1800" b="1" dirty="0" smtClean="0">
                <a:latin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</a:rPr>
              <a:t>лаборатории </a:t>
            </a:r>
            <a:r>
              <a:rPr lang="ru-RU" altLang="ru-RU" sz="1800" b="1" dirty="0" err="1" smtClean="0">
                <a:latin typeface="Times New Roman" panose="02020603050405020304" pitchFamily="18" charset="0"/>
              </a:rPr>
              <a:t>ферромагнитных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 сплавов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22388"/>
            <a:ext cx="8029575" cy="431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kern="1200" dirty="0">
                <a:solidFill>
                  <a:srgbClr val="0033CC"/>
                </a:solidFill>
                <a:latin typeface="Times New Roman" panose="02020603050405020304" pitchFamily="18" charset="0"/>
              </a:rPr>
              <a:t>Специальность</a:t>
            </a:r>
            <a:r>
              <a:rPr lang="ru-RU" sz="2000" dirty="0">
                <a:latin typeface="Times New Roman" panose="02020603050405020304" pitchFamily="18" charset="0"/>
              </a:rPr>
              <a:t> 01.04.11 – Физика магнитных явлений</a:t>
            </a:r>
            <a:endParaRPr lang="ru-RU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4988" y="831850"/>
            <a:ext cx="8069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Научный руководитель</a:t>
            </a: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– к.ф.-м.н. Головня Оксана Александровна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750" y="1844675"/>
            <a:ext cx="8143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Тема работы </a:t>
            </a:r>
            <a:r>
              <a:rPr lang="ru-RU" altLang="ru-RU" sz="2000">
                <a:latin typeface="Times New Roman" panose="02020603050405020304" pitchFamily="18" charset="0"/>
              </a:rPr>
              <a:t>–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методов повышения магнитных характеристик спеченных магнитов, изготовленных из сплавов (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Fe,Co)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9750" y="2781300"/>
            <a:ext cx="8034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Задача текущего года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Исследование магнитных и структурных характеристик магнитов </a:t>
            </a:r>
            <a:r>
              <a:rPr lang="en-US" altLang="ru-RU" sz="1800">
                <a:latin typeface="Times New Roman" panose="02020603050405020304" pitchFamily="18" charset="0"/>
              </a:rPr>
              <a:t>(Nd,Dy)-(Fe,Co)-B</a:t>
            </a:r>
            <a:r>
              <a:rPr lang="ru-RU" altLang="ru-RU" sz="1800">
                <a:latin typeface="Times New Roman" panose="02020603050405020304" pitchFamily="18" charset="0"/>
              </a:rPr>
              <a:t>, полученных по низкокислородной технологии.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93725" y="4079875"/>
            <a:ext cx="803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solidFill>
                  <a:srgbClr val="0033CC"/>
                </a:solidFill>
                <a:latin typeface="Times New Roman" pitchFamily="18" charset="0"/>
              </a:rPr>
              <a:t>Результаты, полученные в текущем году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Из сплавов с различным содержанием </a:t>
            </a: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от 0 до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вес.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изготовлены магниты.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Рентгеновская спектроскопия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магнитов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выявила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омимо основной фазы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Nd,Dy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1600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дополнительную фазу (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Nd,Dy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ru-RU" sz="16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с ГЦК-структурой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Получены магниты с улучшенной термостабильностью, их рабочая температура достигает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180-200°С. </a:t>
            </a:r>
          </a:p>
          <a:p>
            <a:pPr marL="3175" indent="-3175" algn="just">
              <a:spcBef>
                <a:spcPct val="20000"/>
              </a:spcBef>
              <a:buFontTx/>
              <a:buAutoNum type="arabicPeriod"/>
              <a:defRPr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456A06-8140-4638-BB1D-095B4926753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AA3E44-26E5-47F6-B6DE-6482DC5AF65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grpSp>
        <p:nvGrpSpPr>
          <p:cNvPr id="16387" name="Группа 21"/>
          <p:cNvGrpSpPr>
            <a:grpSpLocks/>
          </p:cNvGrpSpPr>
          <p:nvPr/>
        </p:nvGrpSpPr>
        <p:grpSpPr bwMode="auto">
          <a:xfrm>
            <a:off x="468313" y="333375"/>
            <a:ext cx="8297862" cy="5857875"/>
            <a:chOff x="179512" y="1340768"/>
            <a:chExt cx="8472019" cy="4968899"/>
          </a:xfrm>
        </p:grpSpPr>
        <p:pic>
          <p:nvPicPr>
            <p:cNvPr id="16391" name="Picture 17" descr="http://www.ndfeb.ru/articles/images/art5_2.gif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340768"/>
              <a:ext cx="5328592" cy="269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72816"/>
              <a:ext cx="1820862" cy="168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3" descr="prius"/>
            <p:cNvPicPr>
              <a:picLocks noChangeAspect="1" noChangeArrowheads="1"/>
            </p:cNvPicPr>
            <p:nvPr/>
          </p:nvPicPr>
          <p:blipFill>
            <a:blip r:embed="rId6"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150" y="4942015"/>
              <a:ext cx="2736850" cy="101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6" descr="EPS_01_a_02_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50" y="3451460"/>
              <a:ext cx="2447925" cy="142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155" y="4248846"/>
              <a:ext cx="3168650" cy="158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179512" y="3515770"/>
              <a:ext cx="2016125" cy="27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ru-RU" altLang="ja-JP" sz="1800">
                  <a:ea typeface="游ゴシック" panose="020B0400000000000000" pitchFamily="34" charset="-128"/>
                </a:rPr>
                <a:t>Электропривод РУ</a:t>
              </a:r>
              <a:endParaRPr kumimoji="1" lang="en-US" altLang="ja-JP" sz="1800">
                <a:ea typeface="MS PGothic" panose="020B0600070205080204" pitchFamily="34" charset="-128"/>
              </a:endParaRPr>
            </a:p>
          </p:txBody>
        </p:sp>
        <p:sp>
          <p:nvSpPr>
            <p:cNvPr id="16397" name="Text Box 9"/>
            <p:cNvSpPr txBox="1">
              <a:spLocks noChangeArrowheads="1"/>
            </p:cNvSpPr>
            <p:nvPr/>
          </p:nvSpPr>
          <p:spPr bwMode="auto">
            <a:xfrm>
              <a:off x="1201862" y="5979544"/>
              <a:ext cx="3946525" cy="33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ru-RU" altLang="ja-JP" sz="1800">
                  <a:ea typeface="游ゴシック" panose="020B0400000000000000" pitchFamily="34" charset="-128"/>
                </a:rPr>
                <a:t>Гибридные авто- и электромобили </a:t>
              </a:r>
              <a:endParaRPr kumimoji="1" lang="en-US" altLang="ja-JP" sz="1800">
                <a:ea typeface="MS PGothic" panose="020B0600070205080204" pitchFamily="34" charset="-128"/>
              </a:endParaRPr>
            </a:p>
          </p:txBody>
        </p:sp>
        <p:sp>
          <p:nvSpPr>
            <p:cNvPr id="16398" name="Text Box 10"/>
            <p:cNvSpPr txBox="1">
              <a:spLocks noChangeArrowheads="1"/>
            </p:cNvSpPr>
            <p:nvPr/>
          </p:nvSpPr>
          <p:spPr bwMode="auto">
            <a:xfrm>
              <a:off x="5411443" y="5952931"/>
              <a:ext cx="3240088" cy="34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ru-RU" altLang="ja-JP" sz="1800">
                  <a:ea typeface="游ゴシック" panose="020B0400000000000000" pitchFamily="34" charset="-128"/>
                </a:rPr>
                <a:t>МР-томография</a:t>
              </a:r>
              <a:endParaRPr kumimoji="1" lang="en-US" altLang="ja-JP" sz="1800">
                <a:ea typeface="MS PGothic" panose="020B0600070205080204" pitchFamily="34" charset="-128"/>
              </a:endParaRPr>
            </a:p>
          </p:txBody>
        </p:sp>
      </p:grpSp>
      <p:pic>
        <p:nvPicPr>
          <p:cNvPr id="16388" name="Picture 33" descr="C:\Users\matan\OneDrive\Рабочий стол\WIND-ENERGY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44675"/>
            <a:ext cx="2232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6"/>
          <p:cNvSpPr txBox="1">
            <a:spLocks noChangeArrowheads="1"/>
          </p:cNvSpPr>
          <p:nvPr/>
        </p:nvSpPr>
        <p:spPr bwMode="auto">
          <a:xfrm>
            <a:off x="6588125" y="3500438"/>
            <a:ext cx="206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Ветрогенераторы</a:t>
            </a: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229600" cy="4318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применения магнитов </a:t>
            </a:r>
            <a:r>
              <a:rPr lang="en-US" altLang="ru-RU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Nd-Fe-B</a:t>
            </a:r>
            <a:endParaRPr lang="ru-RU" altLang="ru-RU" sz="24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Диаграмма 2">
            <a:extLst>
              <a:ext uri="{FF2B5EF4-FFF2-40B4-BE49-F238E27FC236}">
                <a16:creationId xmlns:a16="http://schemas.microsoft.com/office/drawing/2014/main" id="{5F22A9E8-E6B2-4C0A-A1B5-DEB3A34D0A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1" t="-298" r="-1019" b="-819"/>
          <a:stretch>
            <a:fillRect/>
          </a:stretch>
        </p:blipFill>
        <p:spPr bwMode="auto">
          <a:xfrm>
            <a:off x="1547813" y="1052513"/>
            <a:ext cx="56165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041D196E-66CA-49E7-A2A1-6D0609D5CB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507412" cy="523875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ru-RU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BH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2400" b="1" baseline="-25000" dirty="0">
                <a:solidFill>
                  <a:srgbClr val="0033CC"/>
                </a:solidFill>
                <a:latin typeface="Times New Roman" panose="02020603050405020304" pitchFamily="18" charset="0"/>
              </a:rPr>
              <a:t>max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и </a:t>
            </a:r>
            <a:r>
              <a:rPr lang="en-US" altLang="ru-RU" sz="2400" b="1" i="1" baseline="-25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ru-RU" sz="24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</a:t>
            </a:r>
            <a:r>
              <a:rPr lang="en-US" altLang="ru-RU" sz="2400" b="1" baseline="-25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ru-RU" sz="2400" b="1" baseline="-25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магнитов 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88" name="Group 4">
            <a:extLst>
              <a:ext uri="{FF2B5EF4-FFF2-40B4-BE49-F238E27FC236}">
                <a16:creationId xmlns:a16="http://schemas.microsoft.com/office/drawing/2014/main" id="{E952FDFE-6089-40B2-906C-ECA34CFEDE8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9254950"/>
              </p:ext>
            </p:extLst>
          </p:nvPr>
        </p:nvGraphicFramePr>
        <p:xfrm>
          <a:off x="2627313" y="4941888"/>
          <a:ext cx="3670300" cy="1168068"/>
        </p:xfrm>
        <a:graphic>
          <a:graphicData uri="http://schemas.openxmlformats.org/drawingml/2006/table">
            <a:tbl>
              <a:tblPr/>
              <a:tblGrid>
                <a:gridCol w="137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Соединение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кГс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кЭ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</a:t>
                      </a:r>
                      <a:r>
                        <a:rPr kumimoji="0" lang="en-US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6" marB="456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2" name="Номер слайда 5">
            <a:extLst>
              <a:ext uri="{FF2B5EF4-FFF2-40B4-BE49-F238E27FC236}">
                <a16:creationId xmlns:a16="http://schemas.microsoft.com/office/drawing/2014/main" id="{97CCC0F5-2686-43FE-BCE9-6D60795AA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5290E5-8F95-4F6B-8008-2420838F73C0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2D1D02B-CD94-40C8-9BE2-F301C8CEE200}"/>
              </a:ext>
            </a:extLst>
          </p:cNvPr>
          <p:cNvCxnSpPr/>
          <p:nvPr/>
        </p:nvCxnSpPr>
        <p:spPr>
          <a:xfrm>
            <a:off x="3132138" y="2066925"/>
            <a:ext cx="3095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24209EA-80D3-4874-9561-0D3183C806BA}"/>
              </a:ext>
            </a:extLst>
          </p:cNvPr>
          <p:cNvCxnSpPr/>
          <p:nvPr/>
        </p:nvCxnSpPr>
        <p:spPr>
          <a:xfrm>
            <a:off x="3121025" y="2066925"/>
            <a:ext cx="0" cy="20828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FF0920F-AC14-4B91-8C8E-C51D342B3773}"/>
              </a:ext>
            </a:extLst>
          </p:cNvPr>
          <p:cNvCxnSpPr/>
          <p:nvPr/>
        </p:nvCxnSpPr>
        <p:spPr>
          <a:xfrm>
            <a:off x="5651500" y="3789363"/>
            <a:ext cx="64611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AF7E55D-2E27-4E74-B016-B4D806000A62}"/>
              </a:ext>
            </a:extLst>
          </p:cNvPr>
          <p:cNvCxnSpPr/>
          <p:nvPr/>
        </p:nvCxnSpPr>
        <p:spPr>
          <a:xfrm>
            <a:off x="5651500" y="3789363"/>
            <a:ext cx="0" cy="36036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7" name="TextBox 10">
            <a:extLst>
              <a:ext uri="{FF2B5EF4-FFF2-40B4-BE49-F238E27FC236}">
                <a16:creationId xmlns:a16="http://schemas.microsoft.com/office/drawing/2014/main" id="{A0488238-140A-4823-B814-12D7F93B91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81125" y="1895279"/>
            <a:ext cx="87151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/>
              <a:t>кДж/м</a:t>
            </a:r>
            <a:r>
              <a:rPr lang="ru-RU" altLang="ru-RU" sz="1600" b="1" baseline="30000" dirty="0" smtClean="0"/>
              <a:t>3</a:t>
            </a:r>
            <a:endParaRPr lang="ru-RU" altLang="ru-RU" sz="1600" b="1" baseline="30000" dirty="0"/>
          </a:p>
        </p:txBody>
      </p:sp>
      <p:sp>
        <p:nvSpPr>
          <p:cNvPr id="10268" name="TextBox 11">
            <a:extLst>
              <a:ext uri="{FF2B5EF4-FFF2-40B4-BE49-F238E27FC236}">
                <a16:creationId xmlns:a16="http://schemas.microsoft.com/office/drawing/2014/main" id="{F6F8AB1C-C29D-42F7-9A2B-17F7FF6C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974725"/>
            <a:ext cx="576262" cy="509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160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err="1" smtClean="0"/>
              <a:t>кЭ</a:t>
            </a:r>
            <a:endParaRPr lang="ru-RU" altLang="ru-RU" sz="1600" b="1" baseline="30000" dirty="0"/>
          </a:p>
        </p:txBody>
      </p:sp>
      <p:sp>
        <p:nvSpPr>
          <p:cNvPr id="10269" name="TextBox 12">
            <a:extLst>
              <a:ext uri="{FF2B5EF4-FFF2-40B4-BE49-F238E27FC236}">
                <a16:creationId xmlns:a16="http://schemas.microsoft.com/office/drawing/2014/main" id="{4AF0FDF1-7657-465C-A6D8-6E8578E37BF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06647" y="2042111"/>
            <a:ext cx="73289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err="1" smtClean="0"/>
              <a:t>МГсЭ</a:t>
            </a:r>
            <a:endParaRPr lang="ru-RU" altLang="ru-RU" sz="1600" b="1" baseline="30000" dirty="0"/>
          </a:p>
        </p:txBody>
      </p:sp>
      <p:sp>
        <p:nvSpPr>
          <p:cNvPr id="10270" name="TextBox 13">
            <a:extLst>
              <a:ext uri="{FF2B5EF4-FFF2-40B4-BE49-F238E27FC236}">
                <a16:creationId xmlns:a16="http://schemas.microsoft.com/office/drawing/2014/main" id="{3E6364FB-804A-4405-822D-BACC1A74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477931"/>
            <a:ext cx="64472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/>
              <a:t>кА/м</a:t>
            </a:r>
            <a:endParaRPr lang="ru-RU" altLang="ru-RU" sz="1600" b="1" baseline="30000" dirty="0"/>
          </a:p>
        </p:txBody>
      </p:sp>
      <p:sp>
        <p:nvSpPr>
          <p:cNvPr id="10271" name="TextBox 9">
            <a:extLst>
              <a:ext uri="{FF2B5EF4-FFF2-40B4-BE49-F238E27FC236}">
                <a16:creationId xmlns:a16="http://schemas.microsoft.com/office/drawing/2014/main" id="{E63ACB54-C9ED-403B-B985-B124AB849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041" y="4810125"/>
            <a:ext cx="15799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↓↓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</a:t>
            </a:r>
            <a:endParaRPr lang="en-US" alt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микроструктуры</a:t>
            </a:r>
            <a:endParaRPr lang="ru-RU" alt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9FF38DD-5CFC-4E48-A4DA-DAFB0869A321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797425"/>
            <a:ext cx="1634430" cy="1924050"/>
            <a:chOff x="7821" y="7794"/>
            <a:chExt cx="2160" cy="3295"/>
          </a:xfrm>
        </p:grpSpPr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E3E802D2-F942-4A11-A9C0-72751CA29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1" y="7794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ru-RU" altLang="ja-JP" sz="1200" b="1" dirty="0">
                  <a:latin typeface="Times New Roman" panose="02020603050405020304" pitchFamily="18" charset="0"/>
                  <a:ea typeface="MS Mincho" panose="02020609040205080304" pitchFamily="49" charset="-128"/>
                </a:rPr>
                <a:t>(</a:t>
              </a:r>
              <a:r>
                <a:rPr lang="en-US" altLang="ja-JP" sz="1200" b="1" dirty="0" err="1">
                  <a:latin typeface="Times New Roman" panose="02020603050405020304" pitchFamily="18" charset="0"/>
                  <a:ea typeface="MS Mincho" panose="02020609040205080304" pitchFamily="49" charset="-128"/>
                </a:rPr>
                <a:t>Nd,Dy</a:t>
              </a:r>
              <a:r>
                <a:rPr lang="ru-RU" altLang="ja-JP" sz="1200" b="1" dirty="0">
                  <a:latin typeface="Times New Roman" panose="02020603050405020304" pitchFamily="18" charset="0"/>
                  <a:ea typeface="MS Mincho" panose="02020609040205080304" pitchFamily="49" charset="-128"/>
                </a:rPr>
                <a:t>)</a:t>
              </a:r>
              <a:r>
                <a:rPr lang="en-US" altLang="ja-JP" sz="1200" b="1" baseline="-25000" dirty="0">
                  <a:latin typeface="Times New Roman" panose="02020603050405020304" pitchFamily="18" charset="0"/>
                  <a:ea typeface="MS Mincho" panose="02020609040205080304" pitchFamily="49" charset="-128"/>
                </a:rPr>
                <a:t>2</a:t>
              </a:r>
              <a:r>
                <a:rPr lang="en-US" altLang="ja-JP" sz="1200" b="1" dirty="0">
                  <a:latin typeface="Times New Roman" panose="02020603050405020304" pitchFamily="18" charset="0"/>
                  <a:ea typeface="MS Mincho" panose="02020609040205080304" pitchFamily="49" charset="-128"/>
                </a:rPr>
                <a:t>Fe</a:t>
              </a:r>
              <a:r>
                <a:rPr lang="en-US" altLang="ja-JP" sz="1200" b="1" baseline="-25000" dirty="0">
                  <a:latin typeface="Times New Roman" panose="02020603050405020304" pitchFamily="18" charset="0"/>
                  <a:ea typeface="MS Mincho" panose="02020609040205080304" pitchFamily="49" charset="-128"/>
                </a:rPr>
                <a:t>14</a:t>
              </a:r>
              <a:r>
                <a:rPr lang="en-US" altLang="ja-JP" sz="1200" b="1" dirty="0">
                  <a:latin typeface="Times New Roman" panose="02020603050405020304" pitchFamily="18" charset="0"/>
                  <a:ea typeface="MS Mincho" panose="02020609040205080304" pitchFamily="49" charset="-128"/>
                </a:rPr>
                <a:t>B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DDA682AD-2E3F-4614-8303-DB4158C12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1" y="8708"/>
              <a:ext cx="1443" cy="2381"/>
              <a:chOff x="9261" y="8708"/>
              <a:chExt cx="1443" cy="2381"/>
            </a:xfrm>
          </p:grpSpPr>
          <p:sp>
            <p:nvSpPr>
              <p:cNvPr id="22" name="Line 45">
                <a:extLst>
                  <a:ext uri="{FF2B5EF4-FFF2-40B4-BE49-F238E27FC236}">
                    <a16:creationId xmlns:a16="http://schemas.microsoft.com/office/drawing/2014/main" id="{E1BF5A19-D053-45B6-818A-04FB68611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1" y="10494"/>
                <a:ext cx="0" cy="595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46">
                <a:extLst>
                  <a:ext uri="{FF2B5EF4-FFF2-40B4-BE49-F238E27FC236}">
                    <a16:creationId xmlns:a16="http://schemas.microsoft.com/office/drawing/2014/main" id="{E843350F-0027-431F-BC1C-06A3A2B74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41" y="10722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2D2A1CB5-BD37-4FC4-BD56-2EBC081A2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3" y="8708"/>
                <a:ext cx="0" cy="23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Text Box 48">
                <a:extLst>
                  <a:ext uri="{FF2B5EF4-FFF2-40B4-BE49-F238E27FC236}">
                    <a16:creationId xmlns:a16="http://schemas.microsoft.com/office/drawing/2014/main" id="{0D4763D5-F1F0-49C4-A7C0-BB2D94F5C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61" y="1031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ja-JP" sz="1200" b="1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Nd</a:t>
                </a:r>
                <a:endParaRPr lang="ru-RU" alt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FA6B2B5A-6B4E-4791-BA4E-95687D28D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1" y="9594"/>
                <a:ext cx="363" cy="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ja-JP" sz="1200" b="1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Fe</a:t>
                </a:r>
                <a:endParaRPr lang="ru-RU" alt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Text Box 50">
                <a:extLst>
                  <a:ext uri="{FF2B5EF4-FFF2-40B4-BE49-F238E27FC236}">
                    <a16:creationId xmlns:a16="http://schemas.microsoft.com/office/drawing/2014/main" id="{5C47EB2D-AB62-4862-890C-A0B470A47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1" y="9954"/>
                <a:ext cx="363" cy="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ja-JP" sz="1200" b="1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Dy</a:t>
                </a:r>
                <a:endParaRPr lang="ru-RU" altLang="ru-RU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31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1E6D2B-90B7-4E0F-BD62-270AD241D4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alt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8F3CCF-FBDC-4A01-A152-0739BE6DDC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351837" cy="4537075"/>
          </a:xfrm>
        </p:spPr>
        <p:txBody>
          <a:bodyPr/>
          <a:lstStyle/>
          <a:p>
            <a:pPr marL="447675" indent="-3175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indent="-45720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AutoNum type="arabicParenR"/>
              <a:defRPr/>
            </a:pP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влияние концентрации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магнитные свойства магнитов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Fe-B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indent="-45720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AutoNum type="arabicParenR"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3175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микроструктуру магнитов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Fe-B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3175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3175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температурную стабильность магнитных свойств магнитов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Fe-B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3175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3175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alt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7C999B2D-073D-4769-9EAD-1B52F52F1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9A1490-27A8-4EA3-A3D7-86492666FC59}" type="slidenum">
              <a:rPr lang="ru-RU" altLang="ru-RU" sz="1200" smtClean="0">
                <a:solidFill>
                  <a:srgbClr val="000000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8F0EF7E6-8FCE-4098-AE7D-D709A4BF26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576263"/>
          </a:xfrm>
        </p:spPr>
        <p:txBody>
          <a:bodyPr/>
          <a:lstStyle/>
          <a:p>
            <a:pPr marL="838200" indent="-838200" algn="ctr" eaLnBrk="1" hangingPunct="1"/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Сплавы </a:t>
            </a:r>
            <a:r>
              <a:rPr lang="en-US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 Casting, </a:t>
            </a:r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в работе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3">
            <a:extLst>
              <a:ext uri="{FF2B5EF4-FFF2-40B4-BE49-F238E27FC236}">
                <a16:creationId xmlns:a16="http://schemas.microsoft.com/office/drawing/2014/main" id="{3B420504-0772-4C47-9BA2-84D79074E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E10F59-7DEA-4E14-90D2-7DBC7AB3D2EF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6355351-6E56-4D99-B169-5C43D6CD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40946"/>
              </p:ext>
            </p:extLst>
          </p:nvPr>
        </p:nvGraphicFramePr>
        <p:xfrm>
          <a:off x="379912" y="2060848"/>
          <a:ext cx="8244976" cy="2383536"/>
        </p:xfrm>
        <a:graphic>
          <a:graphicData uri="http://schemas.openxmlformats.org/drawingml/2006/table">
            <a:tbl>
              <a:tblPr/>
              <a:tblGrid>
                <a:gridCol w="30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6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5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элементов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, вес.%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элементов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ат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08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Сплавы для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изготовления высококоэрцитивных магнитов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29.2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67.66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0.90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13.28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0.40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79.56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1.00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5.46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67.6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11.79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1.69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79.17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1.11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0.09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6.05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5.9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66.8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11.51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2.40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79.27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1.12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0.09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5.51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22.7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66.7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7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ru-RU" sz="17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7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10.42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3.42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79.34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1.12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0.09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5.51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20.7</a:t>
                      </a:r>
                      <a:endParaRPr lang="ru-RU" sz="17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66.8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9.52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4.20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79.43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1.13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</a:rPr>
                        <a:t>5.52</a:t>
                      </a: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98" marR="2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4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F7E56D8-5AD5-47D0-9342-296AF40DC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504" y="314325"/>
            <a:ext cx="7793038" cy="7921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Низкокислородная</a:t>
            </a:r>
            <a:r>
              <a:rPr lang="en-US" altLang="ru-RU" sz="2400" b="1" dirty="0" smtClean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магнитов</a:t>
            </a:r>
            <a:r>
              <a:rPr lang="en-US" altLang="ru-RU" sz="2400" b="1" dirty="0" smtClean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 b="1" dirty="0" err="1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sz="2400" b="1" dirty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2400" b="1" dirty="0" smtClean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Fe-B</a:t>
            </a:r>
            <a:endParaRPr lang="ru-RU" alt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7" name="Group 21">
            <a:extLst>
              <a:ext uri="{FF2B5EF4-FFF2-40B4-BE49-F238E27FC236}">
                <a16:creationId xmlns:a16="http://schemas.microsoft.com/office/drawing/2014/main" id="{1CC4F1A6-93B2-4CB2-A509-5412F07AC845}"/>
              </a:ext>
            </a:extLst>
          </p:cNvPr>
          <p:cNvGrpSpPr>
            <a:grpSpLocks/>
          </p:cNvGrpSpPr>
          <p:nvPr/>
        </p:nvGrpSpPr>
        <p:grpSpPr bwMode="auto">
          <a:xfrm>
            <a:off x="7199313" y="1225550"/>
            <a:ext cx="1720850" cy="5041900"/>
            <a:chOff x="4581" y="6354"/>
            <a:chExt cx="2710" cy="7920"/>
          </a:xfrm>
        </p:grpSpPr>
        <p:sp>
          <p:nvSpPr>
            <p:cNvPr id="16470" name="Text Box 36">
              <a:extLst>
                <a:ext uri="{FF2B5EF4-FFF2-40B4-BE49-F238E27FC236}">
                  <a16:creationId xmlns:a16="http://schemas.microsoft.com/office/drawing/2014/main" id="{6800CC68-4E22-4163-B4E5-517D7BC33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6354"/>
              <a:ext cx="2700" cy="72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Выплавка сплавов</a:t>
              </a:r>
              <a:r>
                <a:rPr lang="en-US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Strip Casting</a:t>
              </a:r>
              <a:endParaRPr lang="en-US" altLang="ru-RU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71" name="Text Box 35">
              <a:extLst>
                <a:ext uri="{FF2B5EF4-FFF2-40B4-BE49-F238E27FC236}">
                  <a16:creationId xmlns:a16="http://schemas.microsoft.com/office/drawing/2014/main" id="{A7BA7095-7583-4C02-B24D-D4A503332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7434"/>
              <a:ext cx="2700" cy="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Водородная обработка</a:t>
              </a:r>
              <a:endParaRPr lang="en-US" altLang="ru-RU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72" name="Text Box 34">
              <a:extLst>
                <a:ext uri="{FF2B5EF4-FFF2-40B4-BE49-F238E27FC236}">
                  <a16:creationId xmlns:a16="http://schemas.microsoft.com/office/drawing/2014/main" id="{87C622E1-38DD-424A-A081-170561E4F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8514"/>
              <a:ext cx="270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Грубое измельчение</a:t>
              </a:r>
              <a:endParaRPr lang="en-US" altLang="ru-RU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73" name="Text Box 33">
              <a:extLst>
                <a:ext uri="{FF2B5EF4-FFF2-40B4-BE49-F238E27FC236}">
                  <a16:creationId xmlns:a16="http://schemas.microsoft.com/office/drawing/2014/main" id="{B97EA9AD-2263-43A3-894F-314DD8CFF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9594"/>
              <a:ext cx="2700" cy="72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Струйное измельчение</a:t>
              </a:r>
              <a:endParaRPr lang="en-US" altLang="ru-RU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74" name="Text Box 32">
              <a:extLst>
                <a:ext uri="{FF2B5EF4-FFF2-40B4-BE49-F238E27FC236}">
                  <a16:creationId xmlns:a16="http://schemas.microsoft.com/office/drawing/2014/main" id="{27B7B29D-9AAE-44B7-A0D5-4280E7A66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1754"/>
              <a:ext cx="2700" cy="72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Изостатическое прессование</a:t>
              </a:r>
              <a:endParaRPr lang="en-US" altLang="ru-RU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75" name="Text Box 31">
              <a:extLst>
                <a:ext uri="{FF2B5EF4-FFF2-40B4-BE49-F238E27FC236}">
                  <a16:creationId xmlns:a16="http://schemas.microsoft.com/office/drawing/2014/main" id="{B34DF2B7-9081-466D-B3BE-70EEADD73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" y="10674"/>
              <a:ext cx="2700" cy="72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Импульсное </a:t>
              </a:r>
              <a:r>
                <a:rPr lang="ru-RU" alt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текстурование</a:t>
              </a:r>
              <a:endParaRPr lang="en-US" altLang="ru-RU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76" name="Text Box 30">
              <a:extLst>
                <a:ext uri="{FF2B5EF4-FFF2-40B4-BE49-F238E27FC236}">
                  <a16:creationId xmlns:a16="http://schemas.microsoft.com/office/drawing/2014/main" id="{68FF9F07-EBA7-460E-881D-D52A4622A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2834"/>
              <a:ext cx="27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Спекание</a:t>
              </a:r>
              <a:r>
                <a:rPr lang="en-US" alt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ru-RU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6477" name="Text Box 29">
              <a:extLst>
                <a:ext uri="{FF2B5EF4-FFF2-40B4-BE49-F238E27FC236}">
                  <a16:creationId xmlns:a16="http://schemas.microsoft.com/office/drawing/2014/main" id="{057015A7-3EE1-42F0-A57A-F59BE4925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3734"/>
              <a:ext cx="27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Термообработка</a:t>
              </a:r>
              <a:endParaRPr lang="en-US" altLang="ru-RU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6478" name="Line 28">
              <a:extLst>
                <a:ext uri="{FF2B5EF4-FFF2-40B4-BE49-F238E27FC236}">
                  <a16:creationId xmlns:a16="http://schemas.microsoft.com/office/drawing/2014/main" id="{73E94644-520F-4574-A9C1-002859C7F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70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9" name="Line 27">
              <a:extLst>
                <a:ext uri="{FF2B5EF4-FFF2-40B4-BE49-F238E27FC236}">
                  <a16:creationId xmlns:a16="http://schemas.microsoft.com/office/drawing/2014/main" id="{5B046D64-1DE4-445A-98F5-EDC4E7172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815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Line 26">
              <a:extLst>
                <a:ext uri="{FF2B5EF4-FFF2-40B4-BE49-F238E27FC236}">
                  <a16:creationId xmlns:a16="http://schemas.microsoft.com/office/drawing/2014/main" id="{C9C14B2D-7C8A-47C5-AA1C-B74D1CA3D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923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Line 25">
              <a:extLst>
                <a:ext uri="{FF2B5EF4-FFF2-40B4-BE49-F238E27FC236}">
                  <a16:creationId xmlns:a16="http://schemas.microsoft.com/office/drawing/2014/main" id="{9B02EF7D-BB55-43E0-9144-65E04B735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1031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Line 24">
              <a:extLst>
                <a:ext uri="{FF2B5EF4-FFF2-40B4-BE49-F238E27FC236}">
                  <a16:creationId xmlns:a16="http://schemas.microsoft.com/office/drawing/2014/main" id="{47C0517D-7BE2-48B3-AAC2-C322A4950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1139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3" name="Line 23">
              <a:extLst>
                <a:ext uri="{FF2B5EF4-FFF2-40B4-BE49-F238E27FC236}">
                  <a16:creationId xmlns:a16="http://schemas.microsoft.com/office/drawing/2014/main" id="{F7FBEE3B-576E-43BB-9AEF-FD0EBC433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133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4" name="Line 22">
              <a:extLst>
                <a:ext uri="{FF2B5EF4-FFF2-40B4-BE49-F238E27FC236}">
                  <a16:creationId xmlns:a16="http://schemas.microsoft.com/office/drawing/2014/main" id="{CD83500D-D5CB-4C38-B37A-8FA15E697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124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Номер слайда 38">
            <a:extLst>
              <a:ext uri="{FF2B5EF4-FFF2-40B4-BE49-F238E27FC236}">
                <a16:creationId xmlns:a16="http://schemas.microsoft.com/office/drawing/2014/main" id="{27AB8EF3-9E00-4D25-8C0B-DBEB4EAFA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02413" y="6251575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A95E72-7B96-4ED3-9B42-50D41B682798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 dirty="0">
              <a:latin typeface="Arial Black" panose="020B0A04020102020204" pitchFamily="34" charset="0"/>
            </a:endParaRPr>
          </a:p>
        </p:txBody>
      </p:sp>
      <p:grpSp>
        <p:nvGrpSpPr>
          <p:cNvPr id="16389" name="Group 28">
            <a:extLst>
              <a:ext uri="{FF2B5EF4-FFF2-40B4-BE49-F238E27FC236}">
                <a16:creationId xmlns:a16="http://schemas.microsoft.com/office/drawing/2014/main" id="{37E8F885-B712-482A-BF6E-02C6BB3D2274}"/>
              </a:ext>
            </a:extLst>
          </p:cNvPr>
          <p:cNvGrpSpPr>
            <a:grpSpLocks/>
          </p:cNvGrpSpPr>
          <p:nvPr/>
        </p:nvGrpSpPr>
        <p:grpSpPr bwMode="auto">
          <a:xfrm>
            <a:off x="7938" y="1349375"/>
            <a:ext cx="1831975" cy="1404938"/>
            <a:chOff x="1247" y="1389"/>
            <a:chExt cx="3216" cy="2262"/>
          </a:xfrm>
        </p:grpSpPr>
        <p:grpSp>
          <p:nvGrpSpPr>
            <p:cNvPr id="16447" name="Group 4">
              <a:extLst>
                <a:ext uri="{FF2B5EF4-FFF2-40B4-BE49-F238E27FC236}">
                  <a16:creationId xmlns:a16="http://schemas.microsoft.com/office/drawing/2014/main" id="{6CB53279-2AFA-4AA0-877C-BCC0239BB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389"/>
              <a:ext cx="3216" cy="2262"/>
              <a:chOff x="1881" y="6618"/>
              <a:chExt cx="8040" cy="5655"/>
            </a:xfrm>
          </p:grpSpPr>
          <p:grpSp>
            <p:nvGrpSpPr>
              <p:cNvPr id="16449" name="Group 5">
                <a:extLst>
                  <a:ext uri="{FF2B5EF4-FFF2-40B4-BE49-F238E27FC236}">
                    <a16:creationId xmlns:a16="http://schemas.microsoft.com/office/drawing/2014/main" id="{C2B46466-157C-4943-B4F2-67B6288FD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6618"/>
                <a:ext cx="8040" cy="5655"/>
                <a:chOff x="1881" y="6618"/>
                <a:chExt cx="8040" cy="5655"/>
              </a:xfrm>
            </p:grpSpPr>
            <p:grpSp>
              <p:nvGrpSpPr>
                <p:cNvPr id="16452" name="Group 6">
                  <a:extLst>
                    <a:ext uri="{FF2B5EF4-FFF2-40B4-BE49-F238E27FC236}">
                      <a16:creationId xmlns:a16="http://schemas.microsoft.com/office/drawing/2014/main" id="{BCB4F77A-F08E-439C-B98F-A1BFBD4F50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881" y="6618"/>
                  <a:ext cx="8040" cy="5655"/>
                  <a:chOff x="1701" y="6675"/>
                  <a:chExt cx="9269" cy="6519"/>
                </a:xfrm>
              </p:grpSpPr>
              <p:grpSp>
                <p:nvGrpSpPr>
                  <p:cNvPr id="16460" name="Group 7">
                    <a:extLst>
                      <a:ext uri="{FF2B5EF4-FFF2-40B4-BE49-F238E27FC236}">
                        <a16:creationId xmlns:a16="http://schemas.microsoft.com/office/drawing/2014/main" id="{3C1EDAFF-A331-4444-9749-610AB744F15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01" y="6675"/>
                    <a:ext cx="9269" cy="6519"/>
                    <a:chOff x="1701" y="6675"/>
                    <a:chExt cx="9269" cy="6519"/>
                  </a:xfrm>
                </p:grpSpPr>
                <p:grpSp>
                  <p:nvGrpSpPr>
                    <p:cNvPr id="16462" name="Group 8">
                      <a:extLst>
                        <a:ext uri="{FF2B5EF4-FFF2-40B4-BE49-F238E27FC236}">
                          <a16:creationId xmlns:a16="http://schemas.microsoft.com/office/drawing/2014/main" id="{92D26B71-00B5-430E-B95B-8DA3F7EB7F8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01" y="6675"/>
                      <a:ext cx="9269" cy="6519"/>
                      <a:chOff x="1881" y="6714"/>
                      <a:chExt cx="9269" cy="6519"/>
                    </a:xfrm>
                  </p:grpSpPr>
                  <p:grpSp>
                    <p:nvGrpSpPr>
                      <p:cNvPr id="16464" name="Group 9">
                        <a:extLst>
                          <a:ext uri="{FF2B5EF4-FFF2-40B4-BE49-F238E27FC236}">
                            <a16:creationId xmlns:a16="http://schemas.microsoft.com/office/drawing/2014/main" id="{FEA0909E-4DC5-4F83-8B60-6EBBFAC6B710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81" y="6714"/>
                        <a:ext cx="9269" cy="6519"/>
                        <a:chOff x="1881" y="6534"/>
                        <a:chExt cx="9269" cy="6519"/>
                      </a:xfrm>
                    </p:grpSpPr>
                    <p:grpSp>
                      <p:nvGrpSpPr>
                        <p:cNvPr id="16466" name="Group 10">
                          <a:extLst>
                            <a:ext uri="{FF2B5EF4-FFF2-40B4-BE49-F238E27FC236}">
                              <a16:creationId xmlns:a16="http://schemas.microsoft.com/office/drawing/2014/main" id="{58996BD8-1726-42AD-8A5F-3C39F6274706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81" y="6534"/>
                          <a:ext cx="9269" cy="6519"/>
                          <a:chOff x="1701" y="6534"/>
                          <a:chExt cx="9350" cy="6320"/>
                        </a:xfrm>
                      </p:grpSpPr>
                      <p:pic>
                        <p:nvPicPr>
                          <p:cNvPr id="16468" name="Picture 11">
                            <a:extLst>
                              <a:ext uri="{FF2B5EF4-FFF2-40B4-BE49-F238E27FC236}">
                                <a16:creationId xmlns:a16="http://schemas.microsoft.com/office/drawing/2014/main" id="{8404B865-5AC3-4243-8826-B9CDD95F994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1" y="6534"/>
                            <a:ext cx="9350" cy="6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6469" name="Oval 12">
                            <a:extLst>
                              <a:ext uri="{FF2B5EF4-FFF2-40B4-BE49-F238E27FC236}">
                                <a16:creationId xmlns:a16="http://schemas.microsoft.com/office/drawing/2014/main" id="{AA570CE6-7ED1-4718-A8A9-0DCE4E2CC0EE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4041" y="9160"/>
                            <a:ext cx="2324" cy="2154"/>
                          </a:xfrm>
                          <a:prstGeom prst="ellipse">
                            <a:avLst/>
                          </a:prstGeom>
                          <a:solidFill>
                            <a:srgbClr val="FFCC00">
                              <a:alpha val="32941"/>
                            </a:srgb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bg2"/>
                              </a:buClr>
                              <a:buSzPct val="75000"/>
                              <a:buFont typeface="Wingdings" panose="05000000000000000000" pitchFamily="2" charset="2"/>
                              <a:buChar char="n"/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SzPct val="80000"/>
                              <a:buFont typeface="Wingdings" panose="05000000000000000000" pitchFamily="2" charset="2"/>
                              <a:buChar char="¨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bg2"/>
                              </a:buClr>
                              <a:buSzPct val="65000"/>
                              <a:buFont typeface="Wingdings" panose="05000000000000000000" pitchFamily="2" charset="2"/>
                              <a:buChar char="n"/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¨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lr>
                                <a:schemeClr val="bg2"/>
                              </a:buClr>
                              <a:buFont typeface="Wingdings" panose="05000000000000000000" pitchFamily="2" charset="2"/>
                              <a:buChar char="§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>
                                <a:schemeClr val="bg2"/>
                              </a:buClr>
                              <a:buFont typeface="Wingdings" panose="05000000000000000000" pitchFamily="2" charset="2"/>
                              <a:buChar char="§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>
                                <a:schemeClr val="bg2"/>
                              </a:buClr>
                              <a:buFont typeface="Wingdings" panose="05000000000000000000" pitchFamily="2" charset="2"/>
                              <a:buChar char="§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>
                                <a:schemeClr val="bg2"/>
                              </a:buClr>
                              <a:buFont typeface="Wingdings" panose="05000000000000000000" pitchFamily="2" charset="2"/>
                              <a:buChar char="§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>
                                <a:schemeClr val="bg2"/>
                              </a:buClr>
                              <a:buFont typeface="Wingdings" panose="05000000000000000000" pitchFamily="2" charset="2"/>
                              <a:buChar char="§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endParaRPr lang="ru-RU" altLang="ru-RU" sz="2800"/>
                          </a:p>
                        </p:txBody>
                      </p:sp>
                    </p:grpSp>
                    <p:sp>
                      <p:nvSpPr>
                        <p:cNvPr id="16467" name="AutoShape 13">
                          <a:extLst>
                            <a:ext uri="{FF2B5EF4-FFF2-40B4-BE49-F238E27FC236}">
                              <a16:creationId xmlns:a16="http://schemas.microsoft.com/office/drawing/2014/main" id="{E5BF99D4-C870-4462-B9A6-7F451ED8D571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1680000">
                          <a:off x="4111" y="9092"/>
                          <a:ext cx="2523" cy="2608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17 w 21600"/>
                            <a:gd name="T13" fmla="*/ 0 h 21600"/>
                            <a:gd name="T14" fmla="*/ 21583 w 21600"/>
                            <a:gd name="T15" fmla="*/ 11322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1089" y="8659"/>
                              </a:moveTo>
                              <a:cubicBezTo>
                                <a:pt x="2094" y="4101"/>
                                <a:pt x="6133" y="855"/>
                                <a:pt x="10800" y="856"/>
                              </a:cubicBezTo>
                              <a:cubicBezTo>
                                <a:pt x="15466" y="856"/>
                                <a:pt x="19505" y="4101"/>
                                <a:pt x="20510" y="8659"/>
                              </a:cubicBezTo>
                              <a:lnTo>
                                <a:pt x="21346" y="8474"/>
                              </a:lnTo>
                              <a:cubicBezTo>
                                <a:pt x="20255" y="3524"/>
                                <a:pt x="15868" y="-1"/>
                                <a:pt x="10799" y="0"/>
                              </a:cubicBezTo>
                              <a:cubicBezTo>
                                <a:pt x="5731" y="0"/>
                                <a:pt x="1344" y="3524"/>
                                <a:pt x="253" y="8474"/>
                              </a:cubicBezTo>
                              <a:lnTo>
                                <a:pt x="1089" y="86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9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6465" name="Rectangle 14">
                        <a:extLst>
                          <a:ext uri="{FF2B5EF4-FFF2-40B4-BE49-F238E27FC236}">
                            <a16:creationId xmlns:a16="http://schemas.microsoft.com/office/drawing/2014/main" id="{88B99619-5D17-4212-AA45-16390702B4E2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22" y="9538"/>
                        <a:ext cx="1196" cy="420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Char char="n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buChar char="¨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buChar char="n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buChar char="¨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buChar char="§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buChar char="§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buChar char="§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buChar char="§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buChar char="§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2800"/>
                      </a:p>
                    </p:txBody>
                  </p:sp>
                </p:grpSp>
                <p:sp>
                  <p:nvSpPr>
                    <p:cNvPr id="16463" name="Freeform 15">
                      <a:extLst>
                        <a:ext uri="{FF2B5EF4-FFF2-40B4-BE49-F238E27FC236}">
                          <a16:creationId xmlns:a16="http://schemas.microsoft.com/office/drawing/2014/main" id="{1A253949-2227-4DFB-9547-6624E1227D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60000">
                      <a:off x="7821" y="8514"/>
                      <a:ext cx="2103" cy="1259"/>
                    </a:xfrm>
                    <a:custGeom>
                      <a:avLst/>
                      <a:gdLst>
                        <a:gd name="T0" fmla="*/ 0 w 2160"/>
                        <a:gd name="T1" fmla="*/ 0 h 1260"/>
                        <a:gd name="T2" fmla="*/ 670 w 2160"/>
                        <a:gd name="T3" fmla="*/ 0 h 1260"/>
                        <a:gd name="T4" fmla="*/ 804 w 2160"/>
                        <a:gd name="T5" fmla="*/ 360 h 1260"/>
                        <a:gd name="T6" fmla="*/ 402 w 2160"/>
                        <a:gd name="T7" fmla="*/ 1223 h 1260"/>
                        <a:gd name="T8" fmla="*/ 68 w 2160"/>
                        <a:gd name="T9" fmla="*/ 180 h 1260"/>
                        <a:gd name="T10" fmla="*/ 0 w 2160"/>
                        <a:gd name="T11" fmla="*/ 0 h 12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60"/>
                        <a:gd name="T19" fmla="*/ 0 h 1260"/>
                        <a:gd name="T20" fmla="*/ 2160 w 2160"/>
                        <a:gd name="T21" fmla="*/ 1260 h 12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" h="1260">
                          <a:moveTo>
                            <a:pt x="0" y="0"/>
                          </a:moveTo>
                          <a:lnTo>
                            <a:pt x="1800" y="0"/>
                          </a:lnTo>
                          <a:lnTo>
                            <a:pt x="2160" y="360"/>
                          </a:lnTo>
                          <a:lnTo>
                            <a:pt x="1080" y="1260"/>
                          </a:lnTo>
                          <a:lnTo>
                            <a:pt x="180" y="1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461" name="AutoShape 16">
                    <a:extLst>
                      <a:ext uri="{FF2B5EF4-FFF2-40B4-BE49-F238E27FC236}">
                        <a16:creationId xmlns:a16="http://schemas.microsoft.com/office/drawing/2014/main" id="{6F2C0C40-3174-4C33-9D12-59968BE4B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7740000">
                    <a:off x="7428" y="8234"/>
                    <a:ext cx="317" cy="1429"/>
                  </a:xfrm>
                  <a:prstGeom prst="rightBracket">
                    <a:avLst>
                      <a:gd name="adj" fmla="val 178479"/>
                    </a:avLst>
                  </a:prstGeom>
                  <a:noFill/>
                  <a:ln w="889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2800"/>
                  </a:p>
                </p:txBody>
              </p:sp>
            </p:grpSp>
            <p:sp>
              <p:nvSpPr>
                <p:cNvPr id="16453" name="Rectangle 17">
                  <a:extLst>
                    <a:ext uri="{FF2B5EF4-FFF2-40B4-BE49-F238E27FC236}">
                      <a16:creationId xmlns:a16="http://schemas.microsoft.com/office/drawing/2014/main" id="{DE9B7FC8-8A57-44A1-BBB9-5AC9DB34C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1" y="11754"/>
                  <a:ext cx="369" cy="68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54" name="Rectangle 18">
                  <a:extLst>
                    <a:ext uri="{FF2B5EF4-FFF2-40B4-BE49-F238E27FC236}">
                      <a16:creationId xmlns:a16="http://schemas.microsoft.com/office/drawing/2014/main" id="{806D1127-136F-42AC-83BC-62F1E9875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1" y="11754"/>
                  <a:ext cx="369" cy="68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55" name="Rectangle 19">
                  <a:extLst>
                    <a:ext uri="{FF2B5EF4-FFF2-40B4-BE49-F238E27FC236}">
                      <a16:creationId xmlns:a16="http://schemas.microsoft.com/office/drawing/2014/main" id="{8F404DB8-5949-4666-A2F7-FEBE63E39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48179">
                  <a:off x="2961" y="11574"/>
                  <a:ext cx="369" cy="68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56" name="Rectangle 20">
                  <a:extLst>
                    <a:ext uri="{FF2B5EF4-FFF2-40B4-BE49-F238E27FC236}">
                      <a16:creationId xmlns:a16="http://schemas.microsoft.com/office/drawing/2014/main" id="{7793B8A7-77F3-4441-B42D-0AE3DDBF9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7526">
                  <a:off x="3808" y="11671"/>
                  <a:ext cx="369" cy="68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57" name="Rectangle 21">
                  <a:extLst>
                    <a:ext uri="{FF2B5EF4-FFF2-40B4-BE49-F238E27FC236}">
                      <a16:creationId xmlns:a16="http://schemas.microsoft.com/office/drawing/2014/main" id="{E8BD1E60-15EE-46B6-B3F1-1366103A3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1510">
                  <a:off x="3201" y="11671"/>
                  <a:ext cx="369" cy="68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58" name="Rectangle 22">
                  <a:extLst>
                    <a:ext uri="{FF2B5EF4-FFF2-40B4-BE49-F238E27FC236}">
                      <a16:creationId xmlns:a16="http://schemas.microsoft.com/office/drawing/2014/main" id="{0836A81C-EA44-45B9-999A-E0D62640B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4" y="11558"/>
                  <a:ext cx="369" cy="68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59" name="Rectangle 23" descr="Крупное конфетти">
                  <a:extLst>
                    <a:ext uri="{FF2B5EF4-FFF2-40B4-BE49-F238E27FC236}">
                      <a16:creationId xmlns:a16="http://schemas.microsoft.com/office/drawing/2014/main" id="{72F7737C-EC48-46EC-B31A-CA742EED7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93351">
                  <a:off x="3492" y="11444"/>
                  <a:ext cx="369" cy="68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</p:grpSp>
          <p:sp>
            <p:nvSpPr>
              <p:cNvPr id="16450" name="Rectangle 24">
                <a:extLst>
                  <a:ext uri="{FF2B5EF4-FFF2-40B4-BE49-F238E27FC236}">
                    <a16:creationId xmlns:a16="http://schemas.microsoft.com/office/drawing/2014/main" id="{AF1065AD-D611-4240-B9C0-8932CCE35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11754"/>
                <a:ext cx="369" cy="68"/>
              </a:xfrm>
              <a:prstGeom prst="rect">
                <a:avLst/>
              </a:prstGeom>
              <a:solidFill>
                <a:srgbClr val="C0C0C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6451" name="Rectangle 25">
                <a:extLst>
                  <a:ext uri="{FF2B5EF4-FFF2-40B4-BE49-F238E27FC236}">
                    <a16:creationId xmlns:a16="http://schemas.microsoft.com/office/drawing/2014/main" id="{F83395D9-A8A5-4604-9386-B2DFFF979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96938">
                <a:off x="3321" y="11574"/>
                <a:ext cx="369" cy="68"/>
              </a:xfrm>
              <a:prstGeom prst="rect">
                <a:avLst/>
              </a:prstGeom>
              <a:solidFill>
                <a:srgbClr val="C0C0C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</p:grpSp>
        <p:sp>
          <p:nvSpPr>
            <p:cNvPr id="16448" name="Rectangle 27">
              <a:extLst>
                <a:ext uri="{FF2B5EF4-FFF2-40B4-BE49-F238E27FC236}">
                  <a16:creationId xmlns:a16="http://schemas.microsoft.com/office/drawing/2014/main" id="{68040740-04E3-4A7C-B0F1-97EFAE04A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389"/>
              <a:ext cx="3040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800"/>
            </a:p>
          </p:txBody>
        </p:sp>
      </p:grpSp>
      <p:grpSp>
        <p:nvGrpSpPr>
          <p:cNvPr id="16390" name="Группа 5">
            <a:extLst>
              <a:ext uri="{FF2B5EF4-FFF2-40B4-BE49-F238E27FC236}">
                <a16:creationId xmlns:a16="http://schemas.microsoft.com/office/drawing/2014/main" id="{9CD4F820-4F5D-46D8-9F27-B5F5BF076385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1606550"/>
            <a:ext cx="904875" cy="1284288"/>
            <a:chOff x="1821833" y="1114089"/>
            <a:chExt cx="904423" cy="1285346"/>
          </a:xfrm>
        </p:grpSpPr>
        <p:grpSp>
          <p:nvGrpSpPr>
            <p:cNvPr id="16433" name="Группа 2">
              <a:extLst>
                <a:ext uri="{FF2B5EF4-FFF2-40B4-BE49-F238E27FC236}">
                  <a16:creationId xmlns:a16="http://schemas.microsoft.com/office/drawing/2014/main" id="{B624E701-DD5D-41E4-A5EE-AD46A45BE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1833" y="1941080"/>
              <a:ext cx="904423" cy="458355"/>
              <a:chOff x="1979712" y="2631209"/>
              <a:chExt cx="1088971" cy="588703"/>
            </a:xfrm>
          </p:grpSpPr>
          <p:sp>
            <p:nvSpPr>
              <p:cNvPr id="16438" name="Rectangle 17">
                <a:extLst>
                  <a:ext uri="{FF2B5EF4-FFF2-40B4-BE49-F238E27FC236}">
                    <a16:creationId xmlns:a16="http://schemas.microsoft.com/office/drawing/2014/main" id="{12ECBD82-F939-4B09-8E40-4B9471FE6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007" y="2970834"/>
                <a:ext cx="234271" cy="43194"/>
              </a:xfrm>
              <a:prstGeom prst="rect">
                <a:avLst/>
              </a:prstGeom>
              <a:solidFill>
                <a:srgbClr val="C0C0C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  <p:grpSp>
            <p:nvGrpSpPr>
              <p:cNvPr id="16439" name="Группа 1">
                <a:extLst>
                  <a:ext uri="{FF2B5EF4-FFF2-40B4-BE49-F238E27FC236}">
                    <a16:creationId xmlns:a16="http://schemas.microsoft.com/office/drawing/2014/main" id="{72B7610A-598F-4AC7-9273-9F88BB65F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9712" y="2631209"/>
                <a:ext cx="1088971" cy="588703"/>
                <a:chOff x="908289" y="4198433"/>
                <a:chExt cx="1088971" cy="588703"/>
              </a:xfrm>
            </p:grpSpPr>
            <p:pic>
              <p:nvPicPr>
                <p:cNvPr id="16440" name="Picture 11">
                  <a:extLst>
                    <a:ext uri="{FF2B5EF4-FFF2-40B4-BE49-F238E27FC236}">
                      <a16:creationId xmlns:a16="http://schemas.microsoft.com/office/drawing/2014/main" id="{A23ADBA4-96BA-42C5-8877-1771A7295A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05" t="76730" r="67680" b="2675"/>
                <a:stretch>
                  <a:fillRect/>
                </a:stretch>
              </p:blipFill>
              <p:spPr bwMode="auto">
                <a:xfrm>
                  <a:off x="908289" y="4198433"/>
                  <a:ext cx="1088971" cy="588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41" name="Rectangle 18">
                  <a:extLst>
                    <a:ext uri="{FF2B5EF4-FFF2-40B4-BE49-F238E27FC236}">
                      <a16:creationId xmlns:a16="http://schemas.microsoft.com/office/drawing/2014/main" id="{2886E154-6BFF-422D-831F-E052B4C25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8027" y="4458735"/>
                  <a:ext cx="234271" cy="43194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42" name="Rectangle 19">
                  <a:extLst>
                    <a:ext uri="{FF2B5EF4-FFF2-40B4-BE49-F238E27FC236}">
                      <a16:creationId xmlns:a16="http://schemas.microsoft.com/office/drawing/2014/main" id="{14AE2F08-B936-4F35-9A0F-FDA9B36DF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48179">
                  <a:off x="1152305" y="4344399"/>
                  <a:ext cx="234271" cy="43194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43" name="Rectangle 20">
                  <a:extLst>
                    <a:ext uri="{FF2B5EF4-FFF2-40B4-BE49-F238E27FC236}">
                      <a16:creationId xmlns:a16="http://schemas.microsoft.com/office/drawing/2014/main" id="{87889579-1615-4A03-B4AF-356569BBF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7526">
                  <a:off x="1690049" y="4406014"/>
                  <a:ext cx="234271" cy="43194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44" name="Rectangle 22">
                  <a:extLst>
                    <a:ext uri="{FF2B5EF4-FFF2-40B4-BE49-F238E27FC236}">
                      <a16:creationId xmlns:a16="http://schemas.microsoft.com/office/drawing/2014/main" id="{80D1B6B2-2123-4374-B023-08F20A95A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324" y="4334236"/>
                  <a:ext cx="234271" cy="43194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45" name="Rectangle 24">
                  <a:extLst>
                    <a:ext uri="{FF2B5EF4-FFF2-40B4-BE49-F238E27FC236}">
                      <a16:creationId xmlns:a16="http://schemas.microsoft.com/office/drawing/2014/main" id="{C3B5F7A9-9BA9-44FA-8E1B-A23FDB5B0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6584" y="4458735"/>
                  <a:ext cx="234271" cy="43194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  <p:sp>
              <p:nvSpPr>
                <p:cNvPr id="16446" name="Rectangle 25">
                  <a:extLst>
                    <a:ext uri="{FF2B5EF4-FFF2-40B4-BE49-F238E27FC236}">
                      <a16:creationId xmlns:a16="http://schemas.microsoft.com/office/drawing/2014/main" id="{FB87712F-FA32-4969-A01F-B1617DF5E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96938">
                  <a:off x="1380862" y="4344399"/>
                  <a:ext cx="234271" cy="43194"/>
                </a:xfrm>
                <a:prstGeom prst="rect">
                  <a:avLst/>
                </a:prstGeom>
                <a:solidFill>
                  <a:srgbClr val="C0C0C0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/>
                </a:p>
              </p:txBody>
            </p:sp>
          </p:grpSp>
        </p:grpSp>
        <p:sp>
          <p:nvSpPr>
            <p:cNvPr id="4" name="Стрелка: влево 3">
              <a:extLst>
                <a:ext uri="{FF2B5EF4-FFF2-40B4-BE49-F238E27FC236}">
                  <a16:creationId xmlns:a16="http://schemas.microsoft.com/office/drawing/2014/main" id="{DEA66395-8170-43D6-859F-F9E5336D9E8C}"/>
                </a:ext>
              </a:extLst>
            </p:cNvPr>
            <p:cNvSpPr/>
            <p:nvPr/>
          </p:nvSpPr>
          <p:spPr>
            <a:xfrm rot="18449641">
              <a:off x="2459493" y="1786210"/>
              <a:ext cx="295518" cy="825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Стрелка: влево 72">
              <a:extLst>
                <a:ext uri="{FF2B5EF4-FFF2-40B4-BE49-F238E27FC236}">
                  <a16:creationId xmlns:a16="http://schemas.microsoft.com/office/drawing/2014/main" id="{B79F3E17-9E64-4A44-A49C-87962EF299A2}"/>
                </a:ext>
              </a:extLst>
            </p:cNvPr>
            <p:cNvSpPr/>
            <p:nvPr/>
          </p:nvSpPr>
          <p:spPr>
            <a:xfrm rot="16200000">
              <a:off x="2167539" y="1748078"/>
              <a:ext cx="295518" cy="825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Стрелка: влево 73">
              <a:extLst>
                <a:ext uri="{FF2B5EF4-FFF2-40B4-BE49-F238E27FC236}">
                  <a16:creationId xmlns:a16="http://schemas.microsoft.com/office/drawing/2014/main" id="{92488229-306B-4343-8366-893F20C93E1A}"/>
                </a:ext>
              </a:extLst>
            </p:cNvPr>
            <p:cNvSpPr/>
            <p:nvPr/>
          </p:nvSpPr>
          <p:spPr>
            <a:xfrm rot="14428067">
              <a:off x="1843851" y="1765556"/>
              <a:ext cx="295518" cy="825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37" name="TextBox 4">
              <a:extLst>
                <a:ext uri="{FF2B5EF4-FFF2-40B4-BE49-F238E27FC236}">
                  <a16:creationId xmlns:a16="http://schemas.microsoft.com/office/drawing/2014/main" id="{FABC5F54-FC6D-4480-87B1-3223B2F2F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293" y="1114089"/>
              <a:ext cx="609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 b="1">
                  <a:solidFill>
                    <a:srgbClr val="00B0F0"/>
                  </a:solidFill>
                </a:rPr>
                <a:t>H</a:t>
              </a:r>
              <a:r>
                <a:rPr lang="ru-RU" altLang="ru-RU" sz="2800" b="1" baseline="-25000">
                  <a:solidFill>
                    <a:srgbClr val="00B0F0"/>
                  </a:solidFill>
                </a:rPr>
                <a:t>2</a:t>
              </a:r>
            </a:p>
          </p:txBody>
        </p:sp>
      </p:grpSp>
      <p:grpSp>
        <p:nvGrpSpPr>
          <p:cNvPr id="16391" name="Group 19">
            <a:extLst>
              <a:ext uri="{FF2B5EF4-FFF2-40B4-BE49-F238E27FC236}">
                <a16:creationId xmlns:a16="http://schemas.microsoft.com/office/drawing/2014/main" id="{920E1B75-AC06-40E5-9083-7CB49485FE61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1349375"/>
            <a:ext cx="3001962" cy="1898650"/>
            <a:chOff x="521" y="772"/>
            <a:chExt cx="4083" cy="3147"/>
          </a:xfrm>
        </p:grpSpPr>
        <p:pic>
          <p:nvPicPr>
            <p:cNvPr id="16420" name="Picture 4">
              <a:extLst>
                <a:ext uri="{FF2B5EF4-FFF2-40B4-BE49-F238E27FC236}">
                  <a16:creationId xmlns:a16="http://schemas.microsoft.com/office/drawing/2014/main" id="{5BD4AA50-B031-4C2B-8AD9-7B5271254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344"/>
              <a:ext cx="2540" cy="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21" name="AutoShape 18">
              <a:extLst>
                <a:ext uri="{FF2B5EF4-FFF2-40B4-BE49-F238E27FC236}">
                  <a16:creationId xmlns:a16="http://schemas.microsoft.com/office/drawing/2014/main" id="{558F3E0E-CAD2-4A4A-9A8B-6E77D74056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52" y="2953"/>
              <a:ext cx="317" cy="317"/>
            </a:xfrm>
            <a:prstGeom prst="wedgeEllipseCallout">
              <a:avLst>
                <a:gd name="adj1" fmla="val -1472"/>
                <a:gd name="adj2" fmla="val 127352"/>
              </a:avLst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800"/>
            </a:p>
          </p:txBody>
        </p:sp>
        <p:sp>
          <p:nvSpPr>
            <p:cNvPr id="16422" name="Line 6">
              <a:extLst>
                <a:ext uri="{FF2B5EF4-FFF2-40B4-BE49-F238E27FC236}">
                  <a16:creationId xmlns:a16="http://schemas.microsoft.com/office/drawing/2014/main" id="{77334D65-683A-49B0-9B1C-52B246DBF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" y="3158"/>
              <a:ext cx="0" cy="181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Line 7">
              <a:extLst>
                <a:ext uri="{FF2B5EF4-FFF2-40B4-BE49-F238E27FC236}">
                  <a16:creationId xmlns:a16="http://schemas.microsoft.com/office/drawing/2014/main" id="{A15A4DF2-7161-4EC6-A1DD-E0720F371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3022"/>
              <a:ext cx="182" cy="91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Line 8">
              <a:extLst>
                <a:ext uri="{FF2B5EF4-FFF2-40B4-BE49-F238E27FC236}">
                  <a16:creationId xmlns:a16="http://schemas.microsoft.com/office/drawing/2014/main" id="{29BAD2D4-D629-4376-A70E-E906ECB36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040"/>
              <a:ext cx="136" cy="91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5" name="Text Box 9">
              <a:extLst>
                <a:ext uri="{FF2B5EF4-FFF2-40B4-BE49-F238E27FC236}">
                  <a16:creationId xmlns:a16="http://schemas.microsoft.com/office/drawing/2014/main" id="{E7374193-FF67-43B6-BACA-D411E625B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" y="772"/>
              <a:ext cx="1224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FF00FF"/>
                  </a:solidFill>
                  <a:latin typeface="Times New Roman" panose="02020603050405020304" pitchFamily="18" charset="0"/>
                </a:rPr>
                <a:t>Загрузка порошка</a:t>
              </a:r>
              <a:endParaRPr lang="ru-RU" altLang="ru-RU" sz="1000" b="1" dirty="0">
                <a:solidFill>
                  <a:srgbClr val="FF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26" name="Text Box 10">
              <a:extLst>
                <a:ext uri="{FF2B5EF4-FFF2-40B4-BE49-F238E27FC236}">
                  <a16:creationId xmlns:a16="http://schemas.microsoft.com/office/drawing/2014/main" id="{E95FD83B-13FC-4F03-B507-B91576A6D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842"/>
              <a:ext cx="953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FF00FF"/>
                  </a:solidFill>
                  <a:latin typeface="Times New Roman" panose="02020603050405020304" pitchFamily="18" charset="0"/>
                </a:rPr>
                <a:t>Выход тонкого порошка</a:t>
              </a:r>
              <a:endParaRPr lang="ru-RU" altLang="ru-RU" sz="1000" b="1" dirty="0">
                <a:solidFill>
                  <a:srgbClr val="FF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27" name="AutoShape 11">
              <a:extLst>
                <a:ext uri="{FF2B5EF4-FFF2-40B4-BE49-F238E27FC236}">
                  <a16:creationId xmlns:a16="http://schemas.microsoft.com/office/drawing/2014/main" id="{69B67893-6F82-4F7F-9B67-D726A6B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162"/>
              <a:ext cx="816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40 h 21600"/>
                <a:gd name="T20" fmla="*/ 18450 w 21600"/>
                <a:gd name="T21" fmla="*/ 1846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152" y="10847"/>
                  </a:moveTo>
                  <a:cubicBezTo>
                    <a:pt x="17152" y="10831"/>
                    <a:pt x="17153" y="10815"/>
                    <a:pt x="17153" y="10800"/>
                  </a:cubicBezTo>
                  <a:cubicBezTo>
                    <a:pt x="17153" y="7291"/>
                    <a:pt x="14308" y="4447"/>
                    <a:pt x="10800" y="4447"/>
                  </a:cubicBezTo>
                  <a:cubicBezTo>
                    <a:pt x="9218" y="4447"/>
                    <a:pt x="7693" y="5037"/>
                    <a:pt x="6523" y="6102"/>
                  </a:cubicBezTo>
                  <a:lnTo>
                    <a:pt x="3529" y="2813"/>
                  </a:lnTo>
                  <a:cubicBezTo>
                    <a:pt x="5518" y="1003"/>
                    <a:pt x="8110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27"/>
                    <a:pt x="21599" y="10854"/>
                    <a:pt x="21599" y="10881"/>
                  </a:cubicBezTo>
                  <a:lnTo>
                    <a:pt x="24299" y="10901"/>
                  </a:lnTo>
                  <a:lnTo>
                    <a:pt x="19339" y="15788"/>
                  </a:lnTo>
                  <a:lnTo>
                    <a:pt x="14452" y="10827"/>
                  </a:lnTo>
                  <a:lnTo>
                    <a:pt x="17152" y="10847"/>
                  </a:lnTo>
                  <a:close/>
                </a:path>
              </a:pathLst>
            </a:cu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8" name="Line 12">
              <a:extLst>
                <a:ext uri="{FF2B5EF4-FFF2-40B4-BE49-F238E27FC236}">
                  <a16:creationId xmlns:a16="http://schemas.microsoft.com/office/drawing/2014/main" id="{C0C674EC-8D7E-470C-A75A-136193CAE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251"/>
              <a:ext cx="590" cy="0"/>
            </a:xfrm>
            <a:prstGeom prst="line">
              <a:avLst/>
            </a:prstGeom>
            <a:noFill/>
            <a:ln w="63500" cmpd="dbl">
              <a:solidFill>
                <a:srgbClr val="FF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Text Box 13">
              <a:extLst>
                <a:ext uri="{FF2B5EF4-FFF2-40B4-BE49-F238E27FC236}">
                  <a16:creationId xmlns:a16="http://schemas.microsoft.com/office/drawing/2014/main" id="{A8E6AE60-4818-43A0-8203-325D9C6B9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" y="2066"/>
              <a:ext cx="136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Сортировщик</a:t>
              </a:r>
              <a:endParaRPr lang="ru-RU" altLang="ru-RU" sz="1000" b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30" name="Line 14">
              <a:extLst>
                <a:ext uri="{FF2B5EF4-FFF2-40B4-BE49-F238E27FC236}">
                  <a16:creationId xmlns:a16="http://schemas.microsoft.com/office/drawing/2014/main" id="{ADF71D5D-F4CC-46B9-B073-CD8FC96B3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5" y="2251"/>
              <a:ext cx="590" cy="4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1" name="Text Box 16">
              <a:extLst>
                <a:ext uri="{FF2B5EF4-FFF2-40B4-BE49-F238E27FC236}">
                  <a16:creationId xmlns:a16="http://schemas.microsoft.com/office/drawing/2014/main" id="{33478CAA-D5E8-4422-BF08-5E7AFD4A1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382"/>
              <a:ext cx="1360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Измельчение</a:t>
              </a:r>
              <a:endParaRPr lang="ru-RU" altLang="ru-RU" sz="1000" b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32" name="Line 17">
              <a:extLst>
                <a:ext uri="{FF2B5EF4-FFF2-40B4-BE49-F238E27FC236}">
                  <a16:creationId xmlns:a16="http://schemas.microsoft.com/office/drawing/2014/main" id="{DC015431-CF83-4EA6-B733-E446111D7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3" y="3203"/>
              <a:ext cx="317" cy="181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D8C0A26-40DC-493E-B761-2A1BB72635B9}"/>
              </a:ext>
            </a:extLst>
          </p:cNvPr>
          <p:cNvSpPr/>
          <p:nvPr/>
        </p:nvSpPr>
        <p:spPr>
          <a:xfrm>
            <a:off x="1335088" y="2136775"/>
            <a:ext cx="282575" cy="606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D2B8832A-0ED2-498C-ACE8-2E87A7AD1410}"/>
              </a:ext>
            </a:extLst>
          </p:cNvPr>
          <p:cNvSpPr/>
          <p:nvPr/>
        </p:nvSpPr>
        <p:spPr>
          <a:xfrm>
            <a:off x="3019425" y="2144713"/>
            <a:ext cx="282575" cy="606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394" name="Группа 31">
            <a:extLst>
              <a:ext uri="{FF2B5EF4-FFF2-40B4-BE49-F238E27FC236}">
                <a16:creationId xmlns:a16="http://schemas.microsoft.com/office/drawing/2014/main" id="{46932C1C-7D20-4627-9915-25806DC701A8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845050"/>
            <a:ext cx="1143000" cy="804863"/>
            <a:chOff x="683568" y="2996952"/>
            <a:chExt cx="1143000" cy="804664"/>
          </a:xfrm>
        </p:grpSpPr>
        <p:sp>
          <p:nvSpPr>
            <p:cNvPr id="16413" name="Rectangle 25" descr="25%">
              <a:extLst>
                <a:ext uri="{FF2B5EF4-FFF2-40B4-BE49-F238E27FC236}">
                  <a16:creationId xmlns:a16="http://schemas.microsoft.com/office/drawing/2014/main" id="{31229ED0-4F3F-435E-8132-5336C1A6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284984"/>
              <a:ext cx="454025" cy="223837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800"/>
            </a:p>
          </p:txBody>
        </p:sp>
        <p:grpSp>
          <p:nvGrpSpPr>
            <p:cNvPr id="16414" name="Группа 30">
              <a:extLst>
                <a:ext uri="{FF2B5EF4-FFF2-40B4-BE49-F238E27FC236}">
                  <a16:creationId xmlns:a16="http://schemas.microsoft.com/office/drawing/2014/main" id="{37D0FD4D-0581-4209-B874-F7E04A0F9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568" y="2996952"/>
              <a:ext cx="1143000" cy="804664"/>
              <a:chOff x="683568" y="2996952"/>
              <a:chExt cx="1143000" cy="804664"/>
            </a:xfrm>
          </p:grpSpPr>
          <p:sp>
            <p:nvSpPr>
              <p:cNvPr id="16415" name="Oval 21">
                <a:extLst>
                  <a:ext uri="{FF2B5EF4-FFF2-40B4-BE49-F238E27FC236}">
                    <a16:creationId xmlns:a16="http://schemas.microsoft.com/office/drawing/2014/main" id="{5857022C-BB78-48E4-A6F7-91CDA1ACF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573016"/>
                <a:ext cx="1143000" cy="2286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6416" name="Oval 18">
                <a:extLst>
                  <a:ext uri="{FF2B5EF4-FFF2-40B4-BE49-F238E27FC236}">
                    <a16:creationId xmlns:a16="http://schemas.microsoft.com/office/drawing/2014/main" id="{5BE09740-9C18-4C24-B629-3FA8FE181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996952"/>
                <a:ext cx="1143000" cy="2286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6417" name="Oval 19">
                <a:extLst>
                  <a:ext uri="{FF2B5EF4-FFF2-40B4-BE49-F238E27FC236}">
                    <a16:creationId xmlns:a16="http://schemas.microsoft.com/office/drawing/2014/main" id="{AF41814A-C3F1-49B3-B713-879B0D6C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284984"/>
                <a:ext cx="1143000" cy="2286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6418" name="Oval 20">
                <a:extLst>
                  <a:ext uri="{FF2B5EF4-FFF2-40B4-BE49-F238E27FC236}">
                    <a16:creationId xmlns:a16="http://schemas.microsoft.com/office/drawing/2014/main" id="{1C47464A-E8B1-4ACF-9E6F-D7A503CF3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140968"/>
                <a:ext cx="1143000" cy="2286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6419" name="Oval 22">
                <a:extLst>
                  <a:ext uri="{FF2B5EF4-FFF2-40B4-BE49-F238E27FC236}">
                    <a16:creationId xmlns:a16="http://schemas.microsoft.com/office/drawing/2014/main" id="{F224E63B-EE7C-428D-BE66-E29832B37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429000"/>
                <a:ext cx="1143000" cy="2286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800"/>
              </a:p>
            </p:txBody>
          </p:sp>
        </p:grpSp>
      </p:grpSp>
      <p:sp>
        <p:nvSpPr>
          <p:cNvPr id="102" name="Стрелка: вправо 101">
            <a:extLst>
              <a:ext uri="{FF2B5EF4-FFF2-40B4-BE49-F238E27FC236}">
                <a16:creationId xmlns:a16="http://schemas.microsoft.com/office/drawing/2014/main" id="{A6315F87-9ADF-4B2D-9E3A-EDDDC6C01C1E}"/>
              </a:ext>
            </a:extLst>
          </p:cNvPr>
          <p:cNvSpPr/>
          <p:nvPr/>
        </p:nvSpPr>
        <p:spPr>
          <a:xfrm rot="5400000">
            <a:off x="5504657" y="2558256"/>
            <a:ext cx="617538" cy="606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E18BD22B-2549-4C67-8BEA-CAA008F2F685}"/>
              </a:ext>
            </a:extLst>
          </p:cNvPr>
          <p:cNvCxnSpPr/>
          <p:nvPr/>
        </p:nvCxnSpPr>
        <p:spPr bwMode="auto">
          <a:xfrm>
            <a:off x="6516688" y="4984750"/>
            <a:ext cx="0" cy="6477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трелка: вправо 103">
            <a:extLst>
              <a:ext uri="{FF2B5EF4-FFF2-40B4-BE49-F238E27FC236}">
                <a16:creationId xmlns:a16="http://schemas.microsoft.com/office/drawing/2014/main" id="{B7D0EA31-6626-40C8-8E4D-6E7019565BD0}"/>
              </a:ext>
            </a:extLst>
          </p:cNvPr>
          <p:cNvSpPr/>
          <p:nvPr/>
        </p:nvSpPr>
        <p:spPr>
          <a:xfrm rot="10800000">
            <a:off x="4425950" y="5003800"/>
            <a:ext cx="481013" cy="606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8" name="Picture 2" descr="Русская печь картинки, раскраски, рисунки из сказок какие? Где найти?">
            <a:extLst>
              <a:ext uri="{FF2B5EF4-FFF2-40B4-BE49-F238E27FC236}">
                <a16:creationId xmlns:a16="http://schemas.microsoft.com/office/drawing/2014/main" id="{4D79BF95-8E9E-4D19-86C9-BB2641D3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967163"/>
            <a:ext cx="184943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7">
            <a:extLst>
              <a:ext uri="{FF2B5EF4-FFF2-40B4-BE49-F238E27FC236}">
                <a16:creationId xmlns:a16="http://schemas.microsoft.com/office/drawing/2014/main" id="{CA26BA89-D12F-45CE-B3A1-11D03A8C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205288"/>
            <a:ext cx="101917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Спекание</a:t>
            </a:r>
            <a:endParaRPr lang="en-US" altLang="ru-RU" sz="12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dirty="0"/>
              <a:t>1030 – 1060</a:t>
            </a:r>
            <a:r>
              <a:rPr lang="en-US" altLang="ru-RU" sz="1200" baseline="30000" dirty="0"/>
              <a:t>o</a:t>
            </a:r>
            <a:r>
              <a:rPr lang="en-US" altLang="ru-RU" sz="1200" dirty="0"/>
              <a:t>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dirty="0" smtClean="0"/>
              <a:t>2</a:t>
            </a:r>
            <a:r>
              <a:rPr lang="ru-RU" altLang="ru-RU" sz="1200" dirty="0" smtClean="0"/>
              <a:t>ч</a:t>
            </a:r>
            <a:endParaRPr lang="ru-RU" altLang="ru-RU" sz="1200" dirty="0"/>
          </a:p>
        </p:txBody>
      </p:sp>
      <p:sp>
        <p:nvSpPr>
          <p:cNvPr id="108" name="Стрелка: вправо 107">
            <a:extLst>
              <a:ext uri="{FF2B5EF4-FFF2-40B4-BE49-F238E27FC236}">
                <a16:creationId xmlns:a16="http://schemas.microsoft.com/office/drawing/2014/main" id="{EF259A2A-3C97-4E9F-9D90-675BF4DA718B}"/>
              </a:ext>
            </a:extLst>
          </p:cNvPr>
          <p:cNvSpPr/>
          <p:nvPr/>
        </p:nvSpPr>
        <p:spPr>
          <a:xfrm rot="10800000">
            <a:off x="2282825" y="5003800"/>
            <a:ext cx="428625" cy="606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1" name="Picture 4" descr="Изостатический графит">
            <a:extLst>
              <a:ext uri="{FF2B5EF4-FFF2-40B4-BE49-F238E27FC236}">
                <a16:creationId xmlns:a16="http://schemas.microsoft.com/office/drawing/2014/main" id="{D0F1F3BF-5CD6-4374-AE44-C0E330E1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48"/>
          <a:stretch>
            <a:fillRect/>
          </a:stretch>
        </p:blipFill>
        <p:spPr bwMode="auto">
          <a:xfrm>
            <a:off x="2909888" y="4392613"/>
            <a:ext cx="12541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Box 110">
            <a:extLst>
              <a:ext uri="{FF2B5EF4-FFF2-40B4-BE49-F238E27FC236}">
                <a16:creationId xmlns:a16="http://schemas.microsoft.com/office/drawing/2014/main" id="{EAB6F894-2230-458F-82D3-32EECA6E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205163"/>
            <a:ext cx="1628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~2.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 мкм</a:t>
            </a:r>
            <a:endParaRPr lang="ru-RU" altLang="ru-RU" sz="1600" b="1" dirty="0"/>
          </a:p>
        </p:txBody>
      </p:sp>
      <p:sp>
        <p:nvSpPr>
          <p:cNvPr id="16403" name="TextBox 112">
            <a:extLst>
              <a:ext uri="{FF2B5EF4-FFF2-40B4-BE49-F238E27FC236}">
                <a16:creationId xmlns:a16="http://schemas.microsoft.com/office/drawing/2014/main" id="{57D5957B-6B29-4AF9-84CF-6812C06E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2733675"/>
            <a:ext cx="184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– 10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вес.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600" b="1" dirty="0"/>
          </a:p>
        </p:txBody>
      </p:sp>
      <p:sp>
        <p:nvSpPr>
          <p:cNvPr id="16404" name="TextBox 113">
            <a:extLst>
              <a:ext uri="{FF2B5EF4-FFF2-40B4-BE49-F238E27FC236}">
                <a16:creationId xmlns:a16="http://schemas.microsoft.com/office/drawing/2014/main" id="{047A879F-909C-438B-B921-A135F7EB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5821363"/>
            <a:ext cx="1847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  <p:sp>
        <p:nvSpPr>
          <p:cNvPr id="16405" name="TextBox 114">
            <a:extLst>
              <a:ext uri="{FF2B5EF4-FFF2-40B4-BE49-F238E27FC236}">
                <a16:creationId xmlns:a16="http://schemas.microsoft.com/office/drawing/2014/main" id="{DC044CDF-0728-45B7-B687-814903BC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88" y="5989638"/>
            <a:ext cx="1261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Термообработка</a:t>
            </a:r>
            <a:endParaRPr lang="en-US" altLang="ru-RU" sz="12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Т1= 880-920</a:t>
            </a:r>
            <a:r>
              <a:rPr lang="en-US" alt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°C, </a:t>
            </a:r>
            <a:r>
              <a:rPr lang="en-US" alt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alt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Т2 = 480-550</a:t>
            </a:r>
            <a:r>
              <a:rPr lang="en-US" alt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°C, </a:t>
            </a:r>
            <a:r>
              <a:rPr lang="ru-RU" alt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2ч</a:t>
            </a:r>
            <a:endParaRPr lang="en-US" altLang="ru-RU" sz="1200" dirty="0"/>
          </a:p>
        </p:txBody>
      </p:sp>
      <p:sp>
        <p:nvSpPr>
          <p:cNvPr id="16406" name="TextBox 115">
            <a:extLst>
              <a:ext uri="{FF2B5EF4-FFF2-40B4-BE49-F238E27FC236}">
                <a16:creationId xmlns:a16="http://schemas.microsoft.com/office/drawing/2014/main" id="{BBF0315B-4CDB-43C5-B015-CCE00AAC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143" y="3957638"/>
            <a:ext cx="138941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Гидростатическое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прессование</a:t>
            </a:r>
            <a:endParaRPr lang="ru-RU" altLang="ru-RU" sz="1200" dirty="0"/>
          </a:p>
        </p:txBody>
      </p:sp>
      <p:sp>
        <p:nvSpPr>
          <p:cNvPr id="16407" name="TextBox 116">
            <a:extLst>
              <a:ext uri="{FF2B5EF4-FFF2-40B4-BE49-F238E27FC236}">
                <a16:creationId xmlns:a16="http://schemas.microsoft.com/office/drawing/2014/main" id="{F03D5C5F-E0E1-47D9-8445-E1DD155F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4173538"/>
            <a:ext cx="1849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Текстурование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импульсным магнитным полем</a:t>
            </a:r>
            <a:endParaRPr lang="en-US" altLang="ru-RU" sz="1200" b="1" dirty="0">
              <a:latin typeface="Times New Roman" panose="02020603050405020304" pitchFamily="18" charset="0"/>
            </a:endParaRPr>
          </a:p>
        </p:txBody>
      </p:sp>
      <p:sp>
        <p:nvSpPr>
          <p:cNvPr id="118" name="Стрелка: вправо 117">
            <a:extLst>
              <a:ext uri="{FF2B5EF4-FFF2-40B4-BE49-F238E27FC236}">
                <a16:creationId xmlns:a16="http://schemas.microsoft.com/office/drawing/2014/main" id="{67DADEA9-E4F6-4538-B153-32E3791118A0}"/>
              </a:ext>
            </a:extLst>
          </p:cNvPr>
          <p:cNvSpPr/>
          <p:nvPr/>
        </p:nvSpPr>
        <p:spPr>
          <a:xfrm rot="5400000">
            <a:off x="5667375" y="3573463"/>
            <a:ext cx="282575" cy="606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9" name="TextBox 118">
            <a:extLst>
              <a:ext uri="{FF2B5EF4-FFF2-40B4-BE49-F238E27FC236}">
                <a16:creationId xmlns:a16="http://schemas.microsoft.com/office/drawing/2014/main" id="{F77C0DE7-28ED-4125-946C-445B861D8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139825"/>
            <a:ext cx="184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Casting</a:t>
            </a:r>
            <a:endParaRPr lang="en-US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16410" name="TextBox 119">
            <a:extLst>
              <a:ext uri="{FF2B5EF4-FFF2-40B4-BE49-F238E27FC236}">
                <a16:creationId xmlns:a16="http://schemas.microsoft.com/office/drawing/2014/main" id="{0331EFCB-DE39-4354-8FCA-41EFDCA5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913" y="1125521"/>
            <a:ext cx="1849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Гидрирование</a:t>
            </a:r>
            <a:endParaRPr lang="en-US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16411" name="TextBox 120">
            <a:extLst>
              <a:ext uri="{FF2B5EF4-FFF2-40B4-BE49-F238E27FC236}">
                <a16:creationId xmlns:a16="http://schemas.microsoft.com/office/drawing/2014/main" id="{B3618007-FD20-44FE-8A0F-25F774F8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4" y="1082675"/>
            <a:ext cx="2632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Струйное измельчение</a:t>
            </a:r>
            <a:endParaRPr lang="en-US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16412" name="TextBox 1">
            <a:extLst>
              <a:ext uri="{FF2B5EF4-FFF2-40B4-BE49-F238E27FC236}">
                <a16:creationId xmlns:a16="http://schemas.microsoft.com/office/drawing/2014/main" id="{242CDD3A-E003-4DBA-AA2E-F032BF6A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6326188"/>
            <a:ext cx="522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струйным измельчением и спеканием порошок перемещался в стальном контейнере, заполненном инертным газом с содержанием</a:t>
            </a:r>
            <a:r>
              <a:rPr lang="en-US" altLang="ru-RU" sz="1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 менее</a:t>
            </a:r>
            <a:r>
              <a:rPr lang="en-US" altLang="ru-RU" sz="1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ppm</a:t>
            </a:r>
            <a:endParaRPr lang="ru-RU" altLang="ru-RU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3F6BC87-AD42-4C05-B74B-A70D815B19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620713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Методика эксперимента</a:t>
            </a:r>
            <a:endParaRPr lang="ru-RU" altLang="ru-RU" sz="32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8B3D23CB-E551-4019-B25D-A662565A7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0EEEF4-C05F-4E8D-AC0D-E69024035C12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1196975"/>
            <a:ext cx="82296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ru-RU" sz="2400" kern="0" dirty="0" smtClean="0">
                <a:latin typeface="Times New Roman" pitchFamily="18" charset="0"/>
              </a:rPr>
              <a:t>Измерение гистерезисных характеристик на установке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itchFamily="18" charset="0"/>
              </a:rPr>
              <a:t>Permagraph_L</a:t>
            </a:r>
            <a:r>
              <a:rPr lang="en-US" sz="2400" kern="0" dirty="0" smtClean="0">
                <a:latin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</a:rPr>
              <a:t>при комнатной и повышенных температурах </a:t>
            </a:r>
            <a:r>
              <a:rPr lang="ru-RU" sz="2400" i="1" kern="0" dirty="0" smtClean="0">
                <a:solidFill>
                  <a:srgbClr val="00B050"/>
                </a:solidFill>
                <a:latin typeface="Times New Roman" pitchFamily="18" charset="0"/>
              </a:rPr>
              <a:t>(УЭМЗ)</a:t>
            </a:r>
            <a:endParaRPr lang="en-US" sz="2400" i="1" kern="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Анализ содержания кислорода восстановительным методом</a:t>
            </a:r>
            <a:r>
              <a:rPr lang="ru-RU" sz="2400" kern="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газоанализаторе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ONH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-836 </a:t>
            </a:r>
            <a:r>
              <a:rPr lang="ru-RU" sz="2400" i="1" kern="0" dirty="0" smtClean="0">
                <a:solidFill>
                  <a:srgbClr val="00B050"/>
                </a:solidFill>
                <a:latin typeface="Times New Roman" pitchFamily="18" charset="0"/>
              </a:rPr>
              <a:t>(УЭМЗ)</a:t>
            </a:r>
            <a:endParaRPr lang="ru-RU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Наблюдение микроструктуры и определение концентрации элементов в магнитах с применением сканирующего 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электронного микроскопа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TESCAN MIRA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i="1" kern="0" dirty="0" smtClean="0">
                <a:solidFill>
                  <a:srgbClr val="00B050"/>
                </a:solidFill>
                <a:latin typeface="Times New Roman" pitchFamily="18" charset="0"/>
              </a:rPr>
              <a:t>(УЭМЗ)</a:t>
            </a:r>
            <a:endParaRPr lang="ru-RU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Данные рентгеновской дифракции получены на рентгеновском </a:t>
            </a:r>
            <a:r>
              <a:rPr lang="ru-RU" sz="24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дифрактометре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Empyrean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kern="0" dirty="0" err="1" smtClean="0">
                <a:latin typeface="Times New Roman" pitchFamily="18" charset="0"/>
                <a:cs typeface="Times New Roman" pitchFamily="18" charset="0"/>
              </a:rPr>
              <a:t>PANanalytical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) в 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Kα излучении. </a:t>
            </a:r>
            <a:r>
              <a:rPr lang="ru-RU" sz="2400" i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(ИФМ)</a:t>
            </a:r>
          </a:p>
        </p:txBody>
      </p:sp>
    </p:spTree>
    <p:extLst>
      <p:ext uri="{BB962C8B-B14F-4D97-AF65-F5344CB8AC3E}">
        <p14:creationId xmlns:p14="http://schemas.microsoft.com/office/powerpoint/2010/main" val="3439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278F09E-C9FF-494E-B729-E7A3C0A0EB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205038"/>
            <a:ext cx="8229600" cy="1944687"/>
          </a:xfrm>
        </p:spPr>
        <p:txBody>
          <a:bodyPr/>
          <a:lstStyle/>
          <a:p>
            <a:pPr algn="ctr"/>
            <a:r>
              <a:rPr lang="ru-RU" altLang="ru-RU" sz="6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alt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Номер слайда 2">
            <a:extLst>
              <a:ext uri="{FF2B5EF4-FFF2-40B4-BE49-F238E27FC236}">
                <a16:creationId xmlns:a16="http://schemas.microsoft.com/office/drawing/2014/main" id="{3ADC1FBB-92C2-46D4-9C0A-6AC8CFEC1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7FA477-25DD-4C05-BADD-A68DABBAA08D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652F9-E78D-4242-8374-B6EEC3731252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11188" y="188913"/>
            <a:ext cx="8229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концентрации </a:t>
            </a:r>
            <a:r>
              <a:rPr lang="en-US" altLang="ru-RU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 </a:t>
            </a:r>
            <a:r>
              <a:rPr lang="ru-RU" altLang="ru-RU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свойства магнитов</a:t>
            </a:r>
          </a:p>
        </p:txBody>
      </p:sp>
      <p:graphicFrame>
        <p:nvGraphicFramePr>
          <p:cNvPr id="317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11276"/>
              </p:ext>
            </p:extLst>
          </p:nvPr>
        </p:nvGraphicFramePr>
        <p:xfrm>
          <a:off x="555625" y="979313"/>
          <a:ext cx="4089400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Graph" r:id="rId4" imgW="4269996" imgH="3020037" progId="Origin50.Graph">
                  <p:embed/>
                </p:oleObj>
              </mc:Choice>
              <mc:Fallback>
                <p:oleObj name="Graph" r:id="rId4" imgW="4269996" imgH="3020037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4" t="7381" r="11784" b="5238"/>
                      <a:stretch>
                        <a:fillRect/>
                      </a:stretch>
                    </p:blipFill>
                    <p:spPr bwMode="auto">
                      <a:xfrm>
                        <a:off x="555625" y="979313"/>
                        <a:ext cx="4089400" cy="310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4645025" y="971550"/>
          <a:ext cx="4751388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Graph" r:id="rId6" imgW="2608118" imgH="4468091" progId="Origin50.Graph">
                  <p:embed/>
                </p:oleObj>
              </mc:Choice>
              <mc:Fallback>
                <p:oleObj name="Graph" r:id="rId6" imgW="2608118" imgH="4468091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372" b="9479"/>
                      <a:stretch>
                        <a:fillRect/>
                      </a:stretch>
                    </p:blipFill>
                    <p:spPr bwMode="auto">
                      <a:xfrm>
                        <a:off x="4645025" y="971550"/>
                        <a:ext cx="4751388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5678C7C6-7050-427D-AD2F-0752A1B8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5105400"/>
            <a:ext cx="492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i="1"/>
              <a:t>B</a:t>
            </a:r>
            <a:r>
              <a:rPr lang="en-US" altLang="ru-RU" sz="1600" i="1"/>
              <a:t>r</a:t>
            </a:r>
            <a:endParaRPr lang="ru-RU" altLang="ru-RU" sz="16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5C2C8-B9C2-4479-8943-906A5189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995988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i="1"/>
              <a:t>H</a:t>
            </a:r>
            <a:r>
              <a:rPr lang="en-US" altLang="ru-RU" sz="1600" i="1"/>
              <a:t>c</a:t>
            </a:r>
            <a:endParaRPr lang="ru-RU" altLang="ru-RU" sz="16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50810-8618-4949-B819-0EF8C2D2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105400"/>
            <a:ext cx="623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/>
              <a:t>Dy</a:t>
            </a:r>
            <a:endParaRPr lang="ru-RU" altLang="ru-RU" sz="160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B87C2FB-3F87-4311-ABBE-49F04ECD4D82}"/>
              </a:ext>
            </a:extLst>
          </p:cNvPr>
          <p:cNvCxnSpPr/>
          <p:nvPr/>
        </p:nvCxnSpPr>
        <p:spPr>
          <a:xfrm flipV="1">
            <a:off x="1917700" y="5105400"/>
            <a:ext cx="0" cy="5746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50C826D-2FF8-493D-9988-BA44643653B0}"/>
              </a:ext>
            </a:extLst>
          </p:cNvPr>
          <p:cNvCxnSpPr>
            <a:cxnSpLocks/>
          </p:cNvCxnSpPr>
          <p:nvPr/>
        </p:nvCxnSpPr>
        <p:spPr>
          <a:xfrm>
            <a:off x="3573463" y="5221288"/>
            <a:ext cx="0" cy="325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E1DCD3-F83C-4656-AC76-E55D248AA028}"/>
              </a:ext>
            </a:extLst>
          </p:cNvPr>
          <p:cNvCxnSpPr/>
          <p:nvPr/>
        </p:nvCxnSpPr>
        <p:spPr>
          <a:xfrm flipV="1">
            <a:off x="3573463" y="5969000"/>
            <a:ext cx="0" cy="5762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4C9C7-9842-4773-83BC-7528FD8BC9D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10259" y="209978"/>
            <a:ext cx="87137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Микроструктура спеченных магнитов </a:t>
            </a:r>
            <a:r>
              <a:rPr lang="ru-RU" alt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488" name="Группа 6"/>
          <p:cNvGrpSpPr>
            <a:grpSpLocks/>
          </p:cNvGrpSpPr>
          <p:nvPr/>
        </p:nvGrpSpPr>
        <p:grpSpPr bwMode="auto">
          <a:xfrm>
            <a:off x="374426" y="958850"/>
            <a:ext cx="7725966" cy="3766294"/>
            <a:chOff x="825499" y="2176463"/>
            <a:chExt cx="7597775" cy="3773487"/>
          </a:xfrm>
        </p:grpSpPr>
        <p:pic>
          <p:nvPicPr>
            <p:cNvPr id="20496" name="Picture 8" descr="Fig8_LotY_рус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99" y="2176463"/>
              <a:ext cx="7597775" cy="377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1"/>
            <p:cNvSpPr txBox="1">
              <a:spLocks noChangeArrowheads="1"/>
            </p:cNvSpPr>
            <p:nvPr/>
          </p:nvSpPr>
          <p:spPr bwMode="auto">
            <a:xfrm>
              <a:off x="7393016" y="3183359"/>
              <a:ext cx="275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chemeClr val="bg1"/>
                  </a:solidFill>
                  <a:cs typeface="Arial" panose="020B0604020202020204" pitchFamily="34" charset="0"/>
                </a:rPr>
                <a:t>С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7583543" y="2883858"/>
              <a:ext cx="13400" cy="34617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7277577" y="3010715"/>
              <a:ext cx="234500" cy="27306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1230386" y="5727272"/>
            <a:ext cx="182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3.8-4.2 мкм</a:t>
            </a:r>
          </a:p>
        </p:txBody>
      </p:sp>
      <p:sp>
        <p:nvSpPr>
          <p:cNvPr id="20490" name="Прямоугольник 7"/>
          <p:cNvSpPr>
            <a:spLocks noChangeArrowheads="1"/>
          </p:cNvSpPr>
          <p:nvPr/>
        </p:nvSpPr>
        <p:spPr bwMode="auto">
          <a:xfrm>
            <a:off x="4788024" y="5113176"/>
            <a:ext cx="3168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(А)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(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)O</a:t>
            </a:r>
            <a:r>
              <a:rPr lang="en-US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ГЦК</a:t>
            </a:r>
            <a:endParaRPr lang="en-US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(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1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1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 </a:t>
            </a:r>
            <a:endParaRPr lang="en-US" altLang="ru-RU" sz="1600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(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1475656" y="5008562"/>
            <a:ext cx="1330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8.4%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54BFFD-2A45-499F-9BDE-582BDB2E2C3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4213" y="260350"/>
            <a:ext cx="8229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микроструктуры и фазового состава магнита </a:t>
            </a:r>
            <a:r>
              <a:rPr lang="en-US" alt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10.3 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6" name="Группа 13"/>
          <p:cNvGrpSpPr>
            <a:grpSpLocks/>
          </p:cNvGrpSpPr>
          <p:nvPr/>
        </p:nvGrpSpPr>
        <p:grpSpPr bwMode="auto">
          <a:xfrm>
            <a:off x="2160588" y="1506538"/>
            <a:ext cx="4822825" cy="4873625"/>
            <a:chOff x="2339752" y="1484784"/>
            <a:chExt cx="4824536" cy="4872837"/>
          </a:xfrm>
        </p:grpSpPr>
        <p:pic>
          <p:nvPicPr>
            <p:cNvPr id="33810" name="Picture 4" descr="C:\Users\shitov\Desktop\Для презентации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503" b="75346"/>
            <a:stretch>
              <a:fillRect/>
            </a:stretch>
          </p:blipFill>
          <p:spPr bwMode="auto">
            <a:xfrm>
              <a:off x="2339752" y="1484784"/>
              <a:ext cx="4824536" cy="487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1" name="Группа 12"/>
            <p:cNvGrpSpPr>
              <a:grpSpLocks/>
            </p:cNvGrpSpPr>
            <p:nvPr/>
          </p:nvGrpSpPr>
          <p:grpSpPr bwMode="auto">
            <a:xfrm>
              <a:off x="2771800" y="2492897"/>
              <a:ext cx="3456384" cy="2035968"/>
              <a:chOff x="2771800" y="2492897"/>
              <a:chExt cx="3456384" cy="203596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212078" y="2492683"/>
                <a:ext cx="1513425" cy="307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Arial" charset="0"/>
                  </a:rPr>
                  <a:t>(</a:t>
                </a:r>
                <a:r>
                  <a:rPr lang="en-US" sz="1400" b="1" dirty="0" err="1">
                    <a:latin typeface="Arial" charset="0"/>
                  </a:rPr>
                  <a:t>Nd,Dy</a:t>
                </a:r>
                <a:r>
                  <a:rPr lang="en-US" sz="1400" b="1" dirty="0">
                    <a:latin typeface="Arial" charset="0"/>
                  </a:rPr>
                  <a:t>)</a:t>
                </a:r>
                <a:r>
                  <a:rPr lang="en-US" sz="1400" b="1" baseline="-25000" dirty="0">
                    <a:latin typeface="Arial" charset="0"/>
                  </a:rPr>
                  <a:t>2</a:t>
                </a:r>
                <a:r>
                  <a:rPr lang="en-US" sz="1400" b="1" dirty="0">
                    <a:latin typeface="Arial" charset="0"/>
                  </a:rPr>
                  <a:t>-Fe</a:t>
                </a:r>
                <a:r>
                  <a:rPr lang="en-US" sz="1400" b="1" baseline="-25000" dirty="0">
                    <a:latin typeface="Arial" charset="0"/>
                  </a:rPr>
                  <a:t>14</a:t>
                </a:r>
                <a:r>
                  <a:rPr lang="en-US" sz="1400" b="1" dirty="0">
                    <a:latin typeface="Arial" charset="0"/>
                  </a:rPr>
                  <a:t>-B</a:t>
                </a:r>
                <a:endParaRPr lang="ru-RU" sz="1400" b="1" dirty="0"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71705" y="3429157"/>
                <a:ext cx="1511836" cy="307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Arial" charset="0"/>
                  </a:rPr>
                  <a:t>(</a:t>
                </a:r>
                <a:r>
                  <a:rPr lang="en-US" sz="1400" b="1" dirty="0" err="1">
                    <a:latin typeface="Arial" charset="0"/>
                  </a:rPr>
                  <a:t>Nd,Dy</a:t>
                </a:r>
                <a:r>
                  <a:rPr lang="en-US" sz="1400" b="1" dirty="0">
                    <a:latin typeface="Arial" charset="0"/>
                  </a:rPr>
                  <a:t>)</a:t>
                </a:r>
                <a:r>
                  <a:rPr lang="en-US" sz="1400" b="1" baseline="-25000" dirty="0">
                    <a:latin typeface="Arial" charset="0"/>
                  </a:rPr>
                  <a:t>2</a:t>
                </a:r>
                <a:r>
                  <a:rPr lang="en-US" sz="1400" b="1" dirty="0">
                    <a:latin typeface="Arial" charset="0"/>
                  </a:rPr>
                  <a:t>-Fe</a:t>
                </a:r>
                <a:r>
                  <a:rPr lang="en-US" sz="1400" b="1" baseline="-25000" dirty="0">
                    <a:latin typeface="Arial" charset="0"/>
                  </a:rPr>
                  <a:t>14</a:t>
                </a:r>
                <a:r>
                  <a:rPr lang="en-US" sz="1400" b="1" dirty="0">
                    <a:latin typeface="Arial" charset="0"/>
                  </a:rPr>
                  <a:t>-B</a:t>
                </a:r>
                <a:endParaRPr lang="ru-RU" sz="1400" b="1" dirty="0"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17082" y="4221192"/>
                <a:ext cx="1511836" cy="307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Arial" charset="0"/>
                  </a:rPr>
                  <a:t>(</a:t>
                </a:r>
                <a:r>
                  <a:rPr lang="en-US" sz="1400" b="1" dirty="0" err="1">
                    <a:latin typeface="Arial" charset="0"/>
                  </a:rPr>
                  <a:t>Nd,Dy</a:t>
                </a:r>
                <a:r>
                  <a:rPr lang="en-US" sz="1400" b="1" dirty="0">
                    <a:latin typeface="Arial" charset="0"/>
                  </a:rPr>
                  <a:t>)</a:t>
                </a:r>
                <a:r>
                  <a:rPr lang="en-US" sz="1400" b="1" baseline="-25000" dirty="0">
                    <a:latin typeface="Arial" charset="0"/>
                  </a:rPr>
                  <a:t>2</a:t>
                </a:r>
                <a:r>
                  <a:rPr lang="en-US" sz="1400" b="1" dirty="0">
                    <a:latin typeface="Arial" charset="0"/>
                  </a:rPr>
                  <a:t>-Fe</a:t>
                </a:r>
                <a:r>
                  <a:rPr lang="en-US" sz="1400" b="1" baseline="-25000" dirty="0">
                    <a:latin typeface="Arial" charset="0"/>
                  </a:rPr>
                  <a:t>14</a:t>
                </a:r>
                <a:r>
                  <a:rPr lang="en-US" sz="1400" b="1" dirty="0">
                    <a:latin typeface="Arial" charset="0"/>
                  </a:rPr>
                  <a:t>-B</a:t>
                </a:r>
                <a:endParaRPr lang="ru-RU" sz="1400" b="1" dirty="0">
                  <a:latin typeface="Arial" charset="0"/>
                </a:endParaRPr>
              </a:p>
            </p:txBody>
          </p:sp>
        </p:grpSp>
      </p:grpSp>
      <p:grpSp>
        <p:nvGrpSpPr>
          <p:cNvPr id="33797" name="Группа 16"/>
          <p:cNvGrpSpPr>
            <a:grpSpLocks/>
          </p:cNvGrpSpPr>
          <p:nvPr/>
        </p:nvGrpSpPr>
        <p:grpSpPr bwMode="auto">
          <a:xfrm>
            <a:off x="3101975" y="4868863"/>
            <a:ext cx="1398588" cy="812800"/>
            <a:chOff x="3173786" y="4869456"/>
            <a:chExt cx="1396423" cy="810435"/>
          </a:xfrm>
        </p:grpSpPr>
        <p:sp>
          <p:nvSpPr>
            <p:cNvPr id="16396" name="TextBox 14"/>
            <p:cNvSpPr txBox="1">
              <a:spLocks noChangeArrowheads="1"/>
            </p:cNvSpPr>
            <p:nvPr/>
          </p:nvSpPr>
          <p:spPr bwMode="auto">
            <a:xfrm>
              <a:off x="3275229" y="4869456"/>
              <a:ext cx="908230" cy="3688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altLang="ru-RU" sz="12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Фаза (</a:t>
              </a:r>
              <a:r>
                <a:rPr lang="en-US" altLang="ru-RU" sz="12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C</a:t>
              </a:r>
              <a:r>
                <a:rPr lang="ru-RU" altLang="ru-RU" sz="12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altLang="ru-RU" sz="1200" b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200" dirty="0" err="1"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altLang="ru-RU" sz="1200" dirty="0" err="1">
                  <a:latin typeface="Times New Roman" pitchFamily="18" charset="0"/>
                  <a:cs typeface="Times New Roman" pitchFamily="18" charset="0"/>
                </a:rPr>
                <a:t>Dy</a:t>
              </a:r>
              <a:r>
                <a:rPr lang="en-US" altLang="ru-RU" sz="12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ru-RU" sz="1200" dirty="0"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-М</a:t>
              </a:r>
              <a:endParaRPr lang="ru-RU" altLang="ru-RU" sz="1200" dirty="0">
                <a:latin typeface="+mj-lt"/>
              </a:endParaRPr>
            </a:p>
          </p:txBody>
        </p:sp>
        <p:sp>
          <p:nvSpPr>
            <p:cNvPr id="16397" name="TextBox 15"/>
            <p:cNvSpPr txBox="1">
              <a:spLocks noChangeArrowheads="1"/>
            </p:cNvSpPr>
            <p:nvPr/>
          </p:nvSpPr>
          <p:spPr bwMode="auto">
            <a:xfrm>
              <a:off x="3173786" y="5372812"/>
              <a:ext cx="1396423" cy="3070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Фаза (</a:t>
              </a:r>
              <a:r>
                <a:rPr lang="en-US" altLang="ru-RU" sz="14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B</a:t>
              </a:r>
              <a:r>
                <a:rPr lang="ru-RU" altLang="ru-RU" sz="14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)</a:t>
              </a:r>
              <a:r>
                <a:rPr lang="en-US" alt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1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NdO</a:t>
              </a:r>
              <a:r>
                <a:rPr lang="en-US" altLang="ru-RU" sz="1400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altLang="ru-RU" sz="1400" dirty="0">
                <a:latin typeface="+mj-lt"/>
              </a:endParaRPr>
            </a:p>
          </p:txBody>
        </p:sp>
      </p:grpSp>
      <p:sp>
        <p:nvSpPr>
          <p:cNvPr id="33798" name="TextBox 15"/>
          <p:cNvSpPr txBox="1">
            <a:spLocks noChangeArrowheads="1"/>
          </p:cNvSpPr>
          <p:nvPr/>
        </p:nvSpPr>
        <p:spPr bwMode="auto">
          <a:xfrm>
            <a:off x="3203575" y="5683250"/>
            <a:ext cx="863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/>
              <a:t>Cu-rich</a:t>
            </a:r>
            <a:endParaRPr lang="ru-RU" altLang="ru-RU" sz="1400" b="1" baseline="-2500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84438" y="6216650"/>
            <a:ext cx="647700" cy="0"/>
          </a:xfrm>
          <a:prstGeom prst="line">
            <a:avLst/>
          </a:prstGeom>
          <a:ln w="635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84438" y="6543675"/>
            <a:ext cx="647700" cy="0"/>
          </a:xfrm>
          <a:prstGeom prst="line">
            <a:avLst/>
          </a:prstGeom>
          <a:ln w="63500">
            <a:solidFill>
              <a:srgbClr val="00E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84438" y="5876925"/>
            <a:ext cx="6477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255963" y="6453188"/>
            <a:ext cx="16764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МЗГ</a:t>
            </a:r>
            <a:r>
              <a:rPr lang="ru-RU" altLang="ru-RU" sz="1400" dirty="0">
                <a:solidFill>
                  <a:srgbClr val="B0744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rgbClr val="00EE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Nd,Dy</a:t>
            </a:r>
            <a:r>
              <a:rPr lang="en-US" altLang="ru-RU" sz="1400" b="1" dirty="0">
                <a:solidFill>
                  <a:srgbClr val="00EE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00EE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r>
              <a:rPr lang="ru-RU" alt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Fe↓</a:t>
            </a:r>
            <a:endParaRPr lang="ru-RU" altLang="ru-RU" sz="1400" baseline="-25000" dirty="0">
              <a:latin typeface="+mn-lt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132138" y="6021388"/>
            <a:ext cx="1631950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МЗГ</a:t>
            </a:r>
            <a:r>
              <a:rPr lang="ru-RU" altLang="ru-RU" sz="1400" dirty="0">
                <a:solidFill>
                  <a:srgbClr val="B0744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Nd,Dy</a:t>
            </a:r>
            <a:r>
              <a:rPr lang="en-US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↓ </a:t>
            </a:r>
            <a:r>
              <a:rPr lang="en-US" altLang="ru-RU" sz="1400" b="1" dirty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altLang="ru-RU" sz="1400" b="1" dirty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↑</a:t>
            </a:r>
            <a:endParaRPr lang="ru-RU" altLang="ru-RU" sz="1400" b="1" baseline="-25000" dirty="0">
              <a:solidFill>
                <a:srgbClr val="0033CC"/>
              </a:solidFill>
              <a:latin typeface="+mn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284663" y="2924175"/>
            <a:ext cx="1727200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356100" y="3789363"/>
            <a:ext cx="244792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084888" y="2565400"/>
            <a:ext cx="1676400" cy="65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Фаза (С1)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EE6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600" b="1" dirty="0" err="1" smtClean="0">
                <a:solidFill>
                  <a:srgbClr val="00EE6C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altLang="ru-RU" sz="1600" b="1" dirty="0" smtClean="0">
                <a:solidFill>
                  <a:srgbClr val="00EE6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b="1" dirty="0" err="1" smtClean="0">
                <a:solidFill>
                  <a:srgbClr val="00EE6C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altLang="ru-RU" sz="1600" b="1" dirty="0" smtClean="0">
                <a:solidFill>
                  <a:srgbClr val="00EE6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b="1" dirty="0" smtClean="0">
                <a:solidFill>
                  <a:srgbClr val="00EE6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-М</a:t>
            </a:r>
            <a:endParaRPr lang="ru-RU" altLang="ru-RU" sz="1600" dirty="0" smtClean="0"/>
          </a:p>
          <a:p>
            <a:pPr>
              <a:defRPr/>
            </a:pPr>
            <a:endParaRPr lang="ru-RU" altLang="ru-RU" sz="1600" baseline="-25000" dirty="0">
              <a:latin typeface="+mn-lt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804025" y="3573463"/>
            <a:ext cx="1676400" cy="49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Фаза (С2)</a:t>
            </a:r>
          </a:p>
          <a:p>
            <a:pPr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-М </a:t>
            </a:r>
            <a:r>
              <a:rPr lang="ru-RU" altLang="ru-RU" sz="1600" b="1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altLang="ru-RU" sz="16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09688"/>
            <a:ext cx="8496300" cy="4999037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 Г. Попов, Д. Ю. Василенко,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А. В. Шитов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Т.З.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Пузанова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В. Власюга, Влияние диффузионного отжига на гистерезисные свойства спеченных магнитов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dirty="0">
                <a:latin typeface="Times New Roman" panose="02020603050405020304" pitchFamily="18" charset="0"/>
              </a:rPr>
              <a:t>// Физика металлов и металловедение — 2011. — №5. — с. 493—501. 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58775" indent="-358775" algn="just">
              <a:defRPr/>
            </a:pP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А.Г. Попов, Е.Г. Герасимов, Д.Ю. Василенко,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А. В. Шитов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М.Ю. Говорков, Д.Ю. Братушев, В.П.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Вяткин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К.Ю.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Шуняев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Т.Л. Михайлова,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Получение спеченных магнитов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процесса прессования порошков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2000" kern="1200" dirty="0">
                <a:latin typeface="Times New Roman" panose="02020603050405020304" pitchFamily="18" charset="0"/>
              </a:rPr>
              <a:t>Физика металлов и металловедение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 — 2012. — №4. — с. 352.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000" kern="1200" dirty="0">
              <a:latin typeface="Times New Roman" panose="02020603050405020304" pitchFamily="18" charset="0"/>
            </a:endParaRPr>
          </a:p>
          <a:p>
            <a:pPr marL="358775" indent="-358775" algn="just">
              <a:defRPr/>
            </a:pP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Д.Ю. Василенко,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А.В. Шитов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А.В. Власюга, А.Г. Попов, Н.В. Кудреватых, Н.В.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Печищева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Микроструктура и свойства сплавов состава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полученных методом 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Strip Casting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и изготовленных их них постоянных магнитов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Металловедение и термическая обработка. 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— 20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№11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93DB1-B331-417A-8CB9-ABAE07505E2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Аспирант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2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года обучения Шитов Александр Владимирович</a:t>
            </a:r>
            <a:b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лаборатории </a:t>
            </a:r>
            <a:r>
              <a:rPr lang="ru-RU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ферромагнитных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сплавов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зависимости температурных коэффициентов остаточной индукции (α) и коэрцитивной силы</a:t>
            </a:r>
            <a:r>
              <a:rPr lang="ru-RU" altLang="ru-RU" sz="2000" b="1">
                <a:solidFill>
                  <a:srgbClr val="0033CC"/>
                </a:solidFill>
              </a:rPr>
              <a:t> </a:t>
            </a: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(β)</a:t>
            </a:r>
          </a:p>
        </p:txBody>
      </p:sp>
      <p:sp>
        <p:nvSpPr>
          <p:cNvPr id="3584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01186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2DE083-912D-46BE-8D0D-91085262BF7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35844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5849" name="Object 4"/>
          <p:cNvGraphicFramePr>
            <a:graphicFrameLocks noChangeAspect="1"/>
          </p:cNvGraphicFramePr>
          <p:nvPr/>
        </p:nvGraphicFramePr>
        <p:xfrm>
          <a:off x="341313" y="1049338"/>
          <a:ext cx="8431212" cy="510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Graph" r:id="rId4" imgW="3625327" imgH="3324113" progId="Origin50.Graph">
                  <p:embed/>
                </p:oleObj>
              </mc:Choice>
              <mc:Fallback>
                <p:oleObj name="Graph" r:id="rId4" imgW="3625327" imgH="3324113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788" b="11716"/>
                      <a:stretch>
                        <a:fillRect/>
                      </a:stretch>
                    </p:blipFill>
                    <p:spPr bwMode="auto">
                      <a:xfrm>
                        <a:off x="341313" y="1049338"/>
                        <a:ext cx="8431212" cy="510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5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115050"/>
            <a:ext cx="1582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18"/>
          <p:cNvSpPr txBox="1">
            <a:spLocks noChangeArrowheads="1"/>
          </p:cNvSpPr>
          <p:nvPr/>
        </p:nvSpPr>
        <p:spPr bwMode="auto">
          <a:xfrm>
            <a:off x="3132138" y="6219825"/>
            <a:ext cx="73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* 100%</a:t>
            </a:r>
          </a:p>
        </p:txBody>
      </p:sp>
      <p:pic>
        <p:nvPicPr>
          <p:cNvPr id="35852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149975"/>
            <a:ext cx="148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TextBox 19"/>
          <p:cNvSpPr txBox="1">
            <a:spLocks noChangeArrowheads="1"/>
          </p:cNvSpPr>
          <p:nvPr/>
        </p:nvSpPr>
        <p:spPr bwMode="auto">
          <a:xfrm>
            <a:off x="6548438" y="6216650"/>
            <a:ext cx="738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* 100%</a:t>
            </a:r>
          </a:p>
        </p:txBody>
      </p:sp>
      <p:sp>
        <p:nvSpPr>
          <p:cNvPr id="35854" name="TextBox 13"/>
          <p:cNvSpPr txBox="1">
            <a:spLocks noChangeArrowheads="1"/>
          </p:cNvSpPr>
          <p:nvPr/>
        </p:nvSpPr>
        <p:spPr bwMode="auto">
          <a:xfrm>
            <a:off x="4902200" y="6092825"/>
            <a:ext cx="317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ru-RU" sz="1800"/>
              <a:t>β</a:t>
            </a:r>
            <a:endParaRPr lang="ru-RU" altLang="ru-RU" sz="1800"/>
          </a:p>
        </p:txBody>
      </p:sp>
      <p:sp>
        <p:nvSpPr>
          <p:cNvPr id="35855" name="TextBox 14"/>
          <p:cNvSpPr txBox="1">
            <a:spLocks noChangeArrowheads="1"/>
          </p:cNvSpPr>
          <p:nvPr/>
        </p:nvSpPr>
        <p:spPr bwMode="auto">
          <a:xfrm>
            <a:off x="1446213" y="6154738"/>
            <a:ext cx="317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α</a:t>
            </a:r>
            <a:endParaRPr lang="ru-RU" altLang="ru-RU" sz="180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9E03E21-36C2-4102-AF3C-E46F32EEA610}"/>
              </a:ext>
            </a:extLst>
          </p:cNvPr>
          <p:cNvCxnSpPr>
            <a:cxnSpLocks/>
          </p:cNvCxnSpPr>
          <p:nvPr/>
        </p:nvCxnSpPr>
        <p:spPr>
          <a:xfrm flipH="1" flipV="1">
            <a:off x="3829385" y="2348880"/>
            <a:ext cx="22535" cy="3413070"/>
          </a:xfrm>
          <a:prstGeom prst="line">
            <a:avLst/>
          </a:prstGeom>
          <a:ln w="25400">
            <a:solidFill>
              <a:srgbClr val="00B05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45DD824-736B-45E4-9D37-01FDA413399D}"/>
              </a:ext>
            </a:extLst>
          </p:cNvPr>
          <p:cNvCxnSpPr>
            <a:cxnSpLocks/>
          </p:cNvCxnSpPr>
          <p:nvPr/>
        </p:nvCxnSpPr>
        <p:spPr>
          <a:xfrm flipV="1">
            <a:off x="7812360" y="2420888"/>
            <a:ext cx="0" cy="3313113"/>
          </a:xfrm>
          <a:prstGeom prst="line">
            <a:avLst/>
          </a:prstGeom>
          <a:ln w="25400">
            <a:solidFill>
              <a:srgbClr val="00B05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>
            <a:extLst>
              <a:ext uri="{FF2B5EF4-FFF2-40B4-BE49-F238E27FC236}">
                <a16:creationId xmlns:a16="http://schemas.microsoft.com/office/drawing/2014/main" id="{620B0C29-224D-4561-9E50-97364686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345" y="5761950"/>
            <a:ext cx="10775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 smtClean="0">
                <a:solidFill>
                  <a:srgbClr val="00B050"/>
                </a:solidFill>
              </a:rPr>
              <a:t>Рабочая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 smtClean="0">
                <a:solidFill>
                  <a:srgbClr val="00B050"/>
                </a:solidFill>
              </a:rPr>
              <a:t>температура</a:t>
            </a:r>
            <a:endParaRPr lang="ru-RU" altLang="ru-RU" sz="1100" b="1" dirty="0">
              <a:solidFill>
                <a:srgbClr val="00B050"/>
              </a:solidFill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620B0C29-224D-4561-9E50-97364686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580" y="5765919"/>
            <a:ext cx="10775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 smtClean="0">
                <a:solidFill>
                  <a:srgbClr val="00B050"/>
                </a:solidFill>
              </a:rPr>
              <a:t>Рабочая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 smtClean="0">
                <a:solidFill>
                  <a:srgbClr val="00B050"/>
                </a:solidFill>
              </a:rPr>
              <a:t>температура</a:t>
            </a:r>
            <a:endParaRPr lang="ru-RU" altLang="ru-RU" sz="1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72072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E6434473-FD30-493B-86C1-C6E02B59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600599"/>
            <a:ext cx="8713787" cy="369331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180975" indent="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концентрации </a:t>
            </a:r>
            <a:r>
              <a:rPr lang="en-US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сплаве приводит к росту коэрцитивной силы магнитов 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Fe-B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незначительному снижению остаточной индукции.</a:t>
            </a:r>
            <a:endParaRPr lang="en-US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  <a:defRPr/>
            </a:pP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  <a:defRPr/>
            </a:pP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оптимизации микроструктуры и фазового состава были получены магниты с высокими гистерезисными характеристиками.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кислорода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этих магнитах не превышает </a:t>
            </a:r>
            <a:r>
              <a:rPr lang="en-US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вес.</a:t>
            </a:r>
            <a:r>
              <a:rPr lang="en-US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зерен основной фазы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ru-RU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магнитах составляет около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3.8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мкм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дополнительных фаз, таких как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 </a:t>
            </a:r>
            <a:r>
              <a:rPr lang="en-US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NdO</a:t>
            </a:r>
            <a:r>
              <a:rPr lang="en-US" altLang="ru-RU" sz="1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ru-RU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  <a:defRPr/>
            </a:pPr>
            <a:endParaRPr lang="en-US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Получены высококоэрцитивные магниты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)-Fe-B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содержанием </a:t>
            </a:r>
            <a:r>
              <a:rPr lang="en-US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вес.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магнитными свойствами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BH)</a:t>
            </a:r>
            <a:r>
              <a:rPr lang="en-US" altLang="ru-RU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35 </a:t>
            </a: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МГсЭ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baseline="-25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30 </a:t>
            </a:r>
            <a:r>
              <a:rPr lang="en-US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температура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</a:t>
            </a:r>
            <a:r>
              <a:rPr lang="en-US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180°C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 eaLnBrk="1" hangingPunct="1">
              <a:defRPr/>
            </a:pPr>
            <a:endParaRPr lang="en-US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9596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44205F5-8045-4E86-BAAF-EFBF8ACDB35B}" type="slidenum">
              <a:rPr lang="ru-RU" altLang="ru-RU" sz="1200" smtClean="0"/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1834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>
            <a:extLst>
              <a:ext uri="{FF2B5EF4-FFF2-40B4-BE49-F238E27FC236}">
                <a16:creationId xmlns:a16="http://schemas.microsoft.com/office/drawing/2014/main" id="{FED2C591-22D4-48E2-AF0D-DCE45A253D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19672" y="2852936"/>
            <a:ext cx="6840760" cy="647899"/>
          </a:xfrm>
        </p:spPr>
        <p:txBody>
          <a:bodyPr anchor="b"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4000" b="1" i="1" dirty="0" smtClean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4000" b="1" i="1" dirty="0">
              <a:solidFill>
                <a:srgbClr val="0000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Номер слайда 2">
            <a:extLst>
              <a:ext uri="{FF2B5EF4-FFF2-40B4-BE49-F238E27FC236}">
                <a16:creationId xmlns:a16="http://schemas.microsoft.com/office/drawing/2014/main" id="{22545798-3020-4D68-B74D-1330AC183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DE95D3-D813-4040-B1D7-FED1D13E2A99}" type="slidenum">
              <a:rPr lang="ru-RU" altLang="ru-RU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4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72072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85738" y="1785938"/>
            <a:ext cx="871378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80975" indent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термообработки (спекание, высокотемпературный отжиг, низкотемпературный отжиг) на состояние фазы (С) в магнитах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Fe,Co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)-B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изотропных и текстурованных образцов магнитов (</a:t>
            </a:r>
            <a:r>
              <a:rPr lang="en-US" alt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en-US" alt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Fe,Co</a:t>
            </a:r>
            <a:r>
              <a:rPr lang="en-US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)-B</a:t>
            </a: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степени текстуры в спеченных магнитах 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Fe,Co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методу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Givord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магнитных измерений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Ферненгеля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9596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D95DF-5D6D-48CD-A70D-BCDDCDBD874B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9750" y="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Порошковые рентгеновские дифрактограммы магнитов с разным содержанием диспрозия в диапазоне углов 30-36°</a:t>
            </a:r>
          </a:p>
        </p:txBody>
      </p:sp>
      <p:sp>
        <p:nvSpPr>
          <p:cNvPr id="3993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40450" y="63373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9940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3082" y="1196752"/>
          <a:ext cx="4830918" cy="5406588"/>
        </p:xfrm>
        <a:graphic>
          <a:graphicData uri="http://schemas.openxmlformats.org/drawingml/2006/table">
            <a:tbl>
              <a:tblPr/>
              <a:tblGrid>
                <a:gridCol w="56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5793">
                <a:tc>
                  <a:txBody>
                    <a:bodyPr/>
                    <a:lstStyle/>
                    <a:p>
                      <a:pPr indent="-920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indent="-920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сплава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Dy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%)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%)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Фаза (номер группы симметрии)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 (Å)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(Å)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Доля фаз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. %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300" baseline="-25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8.802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12.196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99.5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NdO</a:t>
                      </a:r>
                      <a:r>
                        <a:rPr lang="en-US" sz="1300" i="1" baseline="-250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5.098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5B9BD5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300" baseline="-25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8.807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12.201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97.6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NdO</a:t>
                      </a:r>
                      <a:r>
                        <a:rPr lang="en-US" sz="1300" i="1" baseline="-250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5.105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5B9BD5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(225)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5.123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>
                        <a:solidFill>
                          <a:srgbClr val="C4591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300" baseline="-25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8.786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12.150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97.4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NdO</a:t>
                      </a:r>
                      <a:r>
                        <a:rPr lang="en-US" sz="1300" i="1" baseline="-250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5.066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5B9BD5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(225)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5.077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C4591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300" baseline="-25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8.782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12.133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7.1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NdO</a:t>
                      </a:r>
                      <a:r>
                        <a:rPr lang="en-US" sz="1300" i="1" baseline="-250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5.050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5B9BD5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5B9BD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300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(225)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5.063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C4591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C459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9944" name="Объект 2"/>
          <p:cNvGraphicFramePr>
            <a:graphicFrameLocks noChangeAspect="1"/>
          </p:cNvGraphicFramePr>
          <p:nvPr/>
        </p:nvGraphicFramePr>
        <p:xfrm>
          <a:off x="-200025" y="1916113"/>
          <a:ext cx="4525963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Graph" r:id="rId4" imgW="2885440" imgH="2590800" progId="Origin50.Graph">
                  <p:embed/>
                </p:oleObj>
              </mc:Choice>
              <mc:Fallback>
                <p:oleObj name="Graph" r:id="rId4" imgW="2885440" imgH="2590800" progId="Origin50.Graph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783" r="13748" b="5087"/>
                      <a:stretch>
                        <a:fillRect/>
                      </a:stretch>
                    </p:blipFill>
                    <p:spPr bwMode="auto">
                      <a:xfrm>
                        <a:off x="-200025" y="1916113"/>
                        <a:ext cx="4525963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0" y="6237288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Фаза (С) – (</a:t>
            </a:r>
            <a:r>
              <a:rPr lang="en-US" altLang="ru-RU" sz="2000">
                <a:solidFill>
                  <a:srgbClr val="FF0000"/>
                </a:solidFill>
              </a:rPr>
              <a:t>Nd,Dy,Fe,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FF0000"/>
                </a:solidFill>
              </a:rPr>
              <a:t>M)O</a:t>
            </a:r>
            <a:r>
              <a:rPr lang="el-GR" altLang="ru-RU" sz="2000" baseline="-25000">
                <a:solidFill>
                  <a:srgbClr val="FF0000"/>
                </a:solidFill>
              </a:rPr>
              <a:t>δ</a:t>
            </a:r>
            <a:r>
              <a:rPr lang="en-US" altLang="ru-RU" sz="2000">
                <a:solidFill>
                  <a:srgbClr val="FF0000"/>
                </a:solidFill>
              </a:rPr>
              <a:t>  - </a:t>
            </a:r>
            <a:r>
              <a:rPr lang="ru-RU" altLang="ru-RU" sz="2000">
                <a:solidFill>
                  <a:srgbClr val="FF0000"/>
                </a:solidFill>
              </a:rPr>
              <a:t>ГЦК</a:t>
            </a:r>
            <a:r>
              <a:rPr lang="en-US" altLang="ru-RU" sz="2000">
                <a:solidFill>
                  <a:srgbClr val="FF0000"/>
                </a:solidFill>
              </a:rPr>
              <a:t> Nd – Nd(225) </a:t>
            </a:r>
            <a:endParaRPr lang="ru-RU" alt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87375" y="331788"/>
            <a:ext cx="8229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микроанализа магнитов (</a:t>
            </a:r>
            <a:r>
              <a:rPr lang="en-US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Dy)</a:t>
            </a:r>
            <a:r>
              <a:rPr lang="ru-RU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1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084888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FB27C8-DB63-43E7-BF7A-F17C926EEB3E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41988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382588" y="1341438"/>
            <a:ext cx="8445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ru-RU" sz="1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ru-RU" sz="1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0.5% Dy</a:t>
            </a:r>
            <a:r>
              <a:rPr lang="en-US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	</a:t>
            </a:r>
            <a:r>
              <a:rPr lang="en-US" altLang="ru-RU" sz="1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10.3% Dy</a:t>
            </a:r>
            <a:endParaRPr lang="ru-RU" altLang="ru-RU" sz="18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(А)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(Nd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0.98</a:t>
            </a:r>
            <a:r>
              <a:rPr lang="en-US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0.02</a:t>
            </a:r>
            <a:r>
              <a:rPr lang="en-US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2.14</a:t>
            </a:r>
            <a:r>
              <a:rPr lang="en-US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(Fe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0.98</a:t>
            </a:r>
            <a:r>
              <a:rPr lang="en-US" altLang="ru-RU" sz="18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0.02</a:t>
            </a:r>
            <a:r>
              <a:rPr lang="en-US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ru-RU" sz="1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(Nd</a:t>
            </a:r>
            <a:r>
              <a:rPr lang="en-US" altLang="ru-RU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0.71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0.29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2.03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(Fe</a:t>
            </a:r>
            <a:r>
              <a:rPr lang="en-US" altLang="ru-RU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0.98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0.02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ru-RU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altLang="ru-RU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1800" b="1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(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(Nd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0.77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</a:t>
            </a:r>
            <a:r>
              <a:rPr lang="ru-RU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0.19</a:t>
            </a:r>
            <a:r>
              <a:rPr lang="en-US" altLang="ru-RU" sz="1800" b="1" i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</a:t>
            </a:r>
            <a:r>
              <a:rPr lang="ru-RU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)O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ru-RU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  <a:r>
              <a:rPr lang="ru-RU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(Nd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ru-RU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0.19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altLang="ru-RU" sz="1800" b="1" i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0.01</a:t>
            </a:r>
            <a:r>
              <a:rPr lang="en-US" altLang="ru-RU" sz="1800" b="1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)O</a:t>
            </a:r>
            <a:r>
              <a:rPr lang="en-US" altLang="ru-RU" sz="1800" b="1" baseline="-25000">
                <a:solidFill>
                  <a:srgbClr val="6565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0.58</a:t>
            </a:r>
            <a:endParaRPr lang="ru-RU" altLang="ru-RU" sz="1800" b="1">
              <a:solidFill>
                <a:srgbClr val="6565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(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(Nd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ru-RU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ru-RU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en-US" altLang="ru-RU" sz="1800" b="1" i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</a:t>
            </a:r>
            <a:r>
              <a:rPr lang="ru-RU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)O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ru-RU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(Nd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0.30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0.04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0.64</a:t>
            </a:r>
            <a:r>
              <a:rPr lang="en-US" altLang="ru-RU" sz="1800" b="1" i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0.03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)O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0.12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(C1)</a:t>
            </a:r>
            <a:r>
              <a:rPr lang="ru-RU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altLang="ru-RU" sz="1800" b="1">
              <a:solidFill>
                <a:srgbClr val="B0744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       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(Nd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0.42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0.03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0.46</a:t>
            </a:r>
            <a:r>
              <a:rPr lang="en-US" altLang="ru-RU" sz="1800" b="1" i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0.09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)O</a:t>
            </a:r>
            <a:r>
              <a:rPr lang="en-US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0.14</a:t>
            </a:r>
            <a:r>
              <a:rPr lang="en-US" altLang="ru-RU" sz="1800" b="1" baseline="-25000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(C2)</a:t>
            </a:r>
            <a:r>
              <a:rPr lang="ru-RU" altLang="ru-RU" sz="1800" b="1">
                <a:solidFill>
                  <a:srgbClr val="B074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altLang="ru-RU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en-US" altLang="ru-RU" sz="1800" baseline="-25000">
              <a:solidFill>
                <a:srgbClr val="C459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755650" y="3473450"/>
            <a:ext cx="224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Dy → O → Fe → </a:t>
            </a:r>
            <a:r>
              <a:rPr lang="en-US" altLang="ru-RU" sz="1800" i="1">
                <a:solidFill>
                  <a:srgbClr val="FF0000"/>
                </a:solidFill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 </a:t>
            </a: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419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57600"/>
            <a:ext cx="29829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468313" y="4508500"/>
            <a:ext cx="36242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</a:rPr>
              <a:t>Фаза С1 обеднила МЖГ железом и обогатила</a:t>
            </a:r>
            <a:r>
              <a:rPr lang="en-US" altLang="ru-RU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ru-RU" sz="1600" b="1" dirty="0" err="1">
                <a:solidFill>
                  <a:srgbClr val="FF0000"/>
                </a:solidFill>
                <a:latin typeface="+mn-lt"/>
              </a:rPr>
              <a:t>Nd</a:t>
            </a:r>
            <a:r>
              <a:rPr lang="ru-RU" altLang="ru-RU" sz="1600" b="1" dirty="0">
                <a:solidFill>
                  <a:srgbClr val="FF0000"/>
                </a:solidFill>
                <a:latin typeface="+mn-lt"/>
              </a:rPr>
              <a:t> и элементами </a:t>
            </a:r>
            <a:r>
              <a:rPr lang="ru-RU" altLang="ru-RU" sz="1600" b="1" i="1" dirty="0">
                <a:solidFill>
                  <a:srgbClr val="FF0000"/>
                </a:solidFill>
                <a:latin typeface="+mn-lt"/>
              </a:rPr>
              <a:t>М</a:t>
            </a:r>
            <a:r>
              <a:rPr lang="ru-RU" altLang="ru-RU" sz="1600" b="1" dirty="0">
                <a:solidFill>
                  <a:srgbClr val="FF0000"/>
                </a:solidFill>
                <a:latin typeface="+mn-lt"/>
              </a:rPr>
              <a:t>. В результате в области таких зерен  происходит повышение </a:t>
            </a:r>
            <a:r>
              <a:rPr lang="ru-RU" altLang="ru-RU" sz="1600" b="1" i="1" dirty="0" err="1">
                <a:solidFill>
                  <a:srgbClr val="FF0000"/>
                </a:solidFill>
                <a:latin typeface="+mn-lt"/>
              </a:rPr>
              <a:t>Н</a:t>
            </a:r>
            <a:r>
              <a:rPr lang="ru-RU" altLang="ru-RU" sz="1600" b="1" i="1" baseline="-25000" dirty="0" err="1">
                <a:solidFill>
                  <a:srgbClr val="FF0000"/>
                </a:solidFill>
                <a:latin typeface="+mn-lt"/>
              </a:rPr>
              <a:t>с</a:t>
            </a:r>
            <a:r>
              <a:rPr lang="ru-RU" altLang="ru-RU" sz="1600" b="1" dirty="0">
                <a:solidFill>
                  <a:srgbClr val="FF0000"/>
                </a:solidFill>
                <a:latin typeface="+mn-lt"/>
              </a:rPr>
              <a:t>. Обратная ситуация реализуется для фазы С2. 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09688"/>
            <a:ext cx="8496300" cy="4999037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</a:t>
            </a:r>
          </a:p>
          <a:p>
            <a:pPr marL="342900" indent="-342900"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	А. Г. Попов, Д.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Колодкин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В. 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Гавико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Д. Ю. Василенко,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 В. Шитов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Власюга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М. Ю. Говорков, Д. 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kern="1200" dirty="0">
                <a:latin typeface="Times New Roman" panose="02020603050405020304" pitchFamily="18" charset="0"/>
              </a:rPr>
              <a:t> Высокоэнергоемкие магниты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Nd,Dy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)-(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Fe,Co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)-B с пониженным температурным коэффициентом индукции</a:t>
            </a:r>
            <a:r>
              <a:rPr lang="ru-RU" sz="2000" kern="1200" dirty="0">
                <a:latin typeface="Times New Roman" panose="02020603050405020304" pitchFamily="18" charset="0"/>
              </a:rPr>
              <a:t>// Физика металлов и металловедение — 2017. — №10. — с. 935—945. 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algn="just">
              <a:defRPr/>
            </a:pPr>
            <a:r>
              <a:rPr lang="ru-RU" sz="2000" kern="1200" dirty="0">
                <a:latin typeface="Times New Roman" panose="02020603050405020304" pitchFamily="18" charset="0"/>
              </a:rPr>
              <a:t>5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 Ю. Василенко, Д.Ю.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А. В. Шитов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 Г. Попов, Д.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Колодкин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и свойства постоянных магнитов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 низким температурным коэффициентом индукции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// Металловедение и термическая обработка. — 2018. — №8. — с. 42—44.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000" kern="1200" dirty="0">
              <a:latin typeface="Times New Roman" panose="02020603050405020304" pitchFamily="18" charset="0"/>
            </a:endParaRPr>
          </a:p>
          <a:p>
            <a:pPr marL="342900" indent="-342900" algn="just">
              <a:defRPr/>
            </a:pPr>
            <a:r>
              <a:rPr lang="ru-RU" sz="2000" kern="1200" dirty="0">
                <a:latin typeface="Times New Roman" panose="02020603050405020304" pitchFamily="18" charset="0"/>
              </a:rPr>
              <a:t>6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Д.Ю. Василенко, Д.Ю.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А.В, Шитов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Колодкин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А.Г. Попов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Управление свойствами магнитов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методом смеси порошков</a:t>
            </a: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// </a:t>
            </a:r>
            <a:r>
              <a:rPr lang="ru-RU" sz="2000" kern="1200" dirty="0">
                <a:latin typeface="Times New Roman" pitchFamily="18" charset="0"/>
                <a:cs typeface="Times New Roman" pitchFamily="18" charset="0"/>
              </a:rPr>
              <a:t>Металловедение и термическая обработка. </a:t>
            </a:r>
            <a:r>
              <a:rPr lang="en-US" sz="2000" kern="1200" dirty="0">
                <a:latin typeface="Times New Roman" panose="02020603050405020304" pitchFamily="18" charset="0"/>
              </a:rPr>
              <a:t>— 20</a:t>
            </a:r>
            <a:r>
              <a:rPr lang="ru-RU" sz="2000" kern="1200" dirty="0">
                <a:latin typeface="Times New Roman" panose="02020603050405020304" pitchFamily="18" charset="0"/>
              </a:rPr>
              <a:t>21</a:t>
            </a:r>
            <a:r>
              <a:rPr lang="en-US" sz="2000" kern="1200" dirty="0">
                <a:latin typeface="Times New Roman" panose="02020603050405020304" pitchFamily="18" charset="0"/>
              </a:rPr>
              <a:t>. — </a:t>
            </a:r>
            <a:r>
              <a:rPr lang="ru-RU" sz="2000" kern="1200" dirty="0">
                <a:latin typeface="Times New Roman" panose="02020603050405020304" pitchFamily="18" charset="0"/>
              </a:rPr>
              <a:t>№9-10</a:t>
            </a:r>
            <a:r>
              <a:rPr lang="en-US" sz="2000" kern="1200" dirty="0">
                <a:latin typeface="Times New Roman" panose="02020603050405020304" pitchFamily="18" charset="0"/>
              </a:rPr>
              <a:t> — </a:t>
            </a:r>
            <a:r>
              <a:rPr lang="ru-RU" sz="2000" kern="1200" dirty="0">
                <a:latin typeface="Times New Roman" panose="02020603050405020304" pitchFamily="18" charset="0"/>
              </a:rPr>
              <a:t>с</a:t>
            </a:r>
            <a:r>
              <a:rPr lang="en-US" sz="2000" kern="1200" dirty="0">
                <a:latin typeface="Times New Roman" panose="02020603050405020304" pitchFamily="18" charset="0"/>
              </a:rPr>
              <a:t>. </a:t>
            </a:r>
            <a:r>
              <a:rPr lang="ru-RU" sz="2000" kern="1200" dirty="0">
                <a:latin typeface="Times New Roman" panose="02020603050405020304" pitchFamily="18" charset="0"/>
              </a:rPr>
              <a:t>560</a:t>
            </a:r>
            <a:r>
              <a:rPr lang="en-US" sz="2000" kern="1200" dirty="0">
                <a:latin typeface="Times New Roman" panose="02020603050405020304" pitchFamily="18" charset="0"/>
              </a:rPr>
              <a:t>—</a:t>
            </a:r>
            <a:r>
              <a:rPr lang="ru-RU" sz="2000" kern="1200" dirty="0">
                <a:latin typeface="Times New Roman" panose="02020603050405020304" pitchFamily="18" charset="0"/>
              </a:rPr>
              <a:t>565</a:t>
            </a:r>
            <a:r>
              <a:rPr lang="en-US" sz="2000" kern="1200" dirty="0">
                <a:latin typeface="Times New Roman" panose="02020603050405020304" pitchFamily="18" charset="0"/>
              </a:rPr>
              <a:t>.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9727E-779E-40A1-BEE8-38E1CCE69458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Аспирант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2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года обучения Шитов Александр Владимирович</a:t>
            </a:r>
            <a:b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лаборатории </a:t>
            </a:r>
            <a:r>
              <a:rPr lang="ru-RU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ферромагнитных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сплавов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09688"/>
            <a:ext cx="8496300" cy="4999037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</a:t>
            </a:r>
          </a:p>
          <a:p>
            <a:pPr marL="342900" indent="-3429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Д. Ю.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Василенко, </a:t>
            </a:r>
            <a:r>
              <a:rPr lang="ru-RU" sz="2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 В. Шитов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Ю.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К. И.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Подкорытов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     В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Гавико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О.А. Головня, А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Попов.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Магнитные гистерезисные свойства и микроструктура высокоэнергоемких магнитов (</a:t>
            </a:r>
            <a:r>
              <a:rPr lang="en-US" sz="2000" kern="12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Nd,Dy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-Fe-B c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низким содержанием кислорода// 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Физика металлов и металловедение —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2022. — том 122, №12. 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— с.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1261—1270. 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algn="just">
              <a:defRPr/>
            </a:pPr>
            <a:r>
              <a:rPr lang="ru-RU" sz="2000" kern="1200" dirty="0" smtClean="0">
                <a:latin typeface="Times New Roman" panose="02020603050405020304" pitchFamily="18" charset="0"/>
              </a:rPr>
              <a:t>8</a:t>
            </a:r>
            <a:r>
              <a:rPr lang="ru-RU" sz="2000" kern="1200" dirty="0">
                <a:latin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Д. Ю. Василенко, </a:t>
            </a:r>
            <a:r>
              <a:rPr lang="ru-RU" sz="2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 В. Шитов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А. Г.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Попов, В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Гавико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                     Д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Ю.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К. И.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Подкорытов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О.А. Головня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,.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 Магнитные гистерезисные свойства и микроструктура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высококоэрцитивных 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магнитов (</a:t>
            </a:r>
            <a:r>
              <a:rPr lang="en-US" sz="2000" kern="12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Nd,Dy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-Fe-B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с концентрацией </a:t>
            </a:r>
            <a:r>
              <a:rPr lang="en-US" sz="2000" kern="12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Dy</a:t>
            </a:r>
            <a:r>
              <a:rPr lang="en-US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до 10 вес.% и</a:t>
            </a:r>
            <a:r>
              <a:rPr lang="en-US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низким содержанием кислорода// Физика металлов и металловедение — 2022. — том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123, №2</a:t>
            </a:r>
            <a:r>
              <a:rPr lang="ru-RU" sz="2000" kern="1200" dirty="0">
                <a:solidFill>
                  <a:srgbClr val="00B050"/>
                </a:solidFill>
                <a:latin typeface="Times New Roman" panose="02020603050405020304" pitchFamily="18" charset="0"/>
              </a:rPr>
              <a:t>. — с. </a:t>
            </a:r>
            <a:r>
              <a:rPr lang="ru-RU" sz="2000" kern="12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158—168.</a:t>
            </a:r>
            <a:r>
              <a:rPr lang="ru-RU" sz="2000" kern="1200" dirty="0" smtClean="0">
                <a:latin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Web of Science</a:t>
            </a:r>
            <a:r>
              <a:rPr lang="ru-RU" sz="2000" kern="12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DAB77-3FF7-4D03-93C8-3F76B311FA0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Аспирант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2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года обучения Шитов Александр Владимирович</a:t>
            </a:r>
            <a:b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лаборатории </a:t>
            </a:r>
            <a:r>
              <a:rPr lang="ru-RU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ферромагнитных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сплавов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309688"/>
            <a:ext cx="8496300" cy="5287962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Тезисы докладов на международных конференциях </a:t>
            </a:r>
          </a:p>
          <a:p>
            <a:pPr algn="just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1. Д.Ю. Василенко, М.Ю. Говорков, В.П.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Вяткин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А.В. Власюга,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А.В. Шитов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А.Г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Попов, Н.В.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Печищева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Исследование микроструктуры и свойств сплавов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типа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Strip Casting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получаемых из них постоянных магнитов. Сборник материалов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международной конференции по постоянным магнитам. Суздаль, 2013. с.126-127</a:t>
            </a:r>
            <a:r>
              <a:rPr lang="ru-RU" sz="1800" kern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Д.Ю. Василенко, М.Ю. Говорков, В.П.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Вяткин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А.В. Шитов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А.Г. Попов. Получение высококоэрцитивных магнитов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 низкокислородной технологии. Сборник материалов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международной конференции по постоянным магнитам. Суздаль, 2015. с.92-93.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Д.Ю. Василенко, М.Ю. Говорков, Д.Ю.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А.В. Шитов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Д.А.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Колодкин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А.Г. Попов</a:t>
            </a:r>
            <a:r>
              <a:rPr lang="ru-RU" sz="1800" kern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Высокоэнергоемкие постоянные магниты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рабочей температурой до 180°С</a:t>
            </a:r>
            <a:r>
              <a:rPr lang="ru-RU" sz="1800" kern="1200" dirty="0">
                <a:latin typeface="Times New Roman" pitchFamily="18" charset="0"/>
                <a:cs typeface="Times New Roman" pitchFamily="18" charset="0"/>
              </a:rPr>
              <a:t>. Сборник 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атериалов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международной конференции по постоянным магнитам. Суздаль, 2017</a:t>
            </a:r>
            <a:r>
              <a:rPr lang="ru-RU" sz="1800" kern="1200" dirty="0">
                <a:latin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800" kern="1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Д.Ю. Василенко, Д.Ю.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Братушев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А.В,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Шитов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Д.А.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Колодкин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А.Г. Попов. Управление свойствами магнитов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методом смеси порошков. Сборник материалов 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международной конференции по постоянным магнитам. Суздаль, 2019. с.108-109.</a:t>
            </a:r>
          </a:p>
          <a:p>
            <a:pPr algn="just">
              <a:defRPr/>
            </a:pP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42E638-5640-4794-8841-FB263090746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Аспирант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2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года обучения Шитов Александр Владимирович</a:t>
            </a:r>
            <a:b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лаборатории </a:t>
            </a:r>
            <a:r>
              <a:rPr lang="ru-RU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ферромагнитных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сплавов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7"/>
          <p:cNvSpPr>
            <a:spLocks noChangeArrowheads="1"/>
          </p:cNvSpPr>
          <p:nvPr/>
        </p:nvSpPr>
        <p:spPr bwMode="auto">
          <a:xfrm>
            <a:off x="250825" y="865188"/>
            <a:ext cx="86423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Тезисы докладов на российских конференциях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Times New Roman" panose="02020603050405020304" pitchFamily="18" charset="0"/>
              </a:rPr>
              <a:t>1.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Д.Ю. Василенко, М.Ю. Говорков, Д.Ю.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Братушев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Шитов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Д.А.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Колодкин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А.Г. Попов. Высокоэнергоемкие магниты(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пониженным температурным коэффициентом индукции. Сборник материалов  конференции ФНМ2016 Функциональные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высокочистые вещества. Суздаль, 2016. с.56.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2</a:t>
            </a:r>
            <a:r>
              <a:rPr lang="en-US" altLang="ru-RU" sz="2000" dirty="0">
                <a:latin typeface="Times New Roman" panose="02020603050405020304" pitchFamily="18" charset="0"/>
              </a:rPr>
              <a:t>.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Д.Ю. Василенко, Д.Ю.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Братушев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Шитов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Д.А.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Колодкин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А.Г. Попов. Влияние технологических параметров на магнитные гистерезисные свойства спеченных магнитов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содержанием железа до 20 вес.%. Сборник материалов конференции ФНМ2018 Функциональные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высокочистые вещества. Суздаль, 2018.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Д.Ю. Василенко,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Шитов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Д.Ю.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Братушев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М.Ю. Говорков, О.А. Головня, А.Г. Попов. Магнитные свойства магнитов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низким содержанием кислорода. Сборник материалов конференции ФНМ2020 Функциональные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высокочистые вещества. Суздаль, 2020. с.23.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100D6-83CE-4697-A473-325F51E9B343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Аспирант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2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года обучения Шитов Александр Владимирович</a:t>
            </a:r>
            <a:b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лаборатории </a:t>
            </a:r>
            <a:r>
              <a:rPr lang="ru-RU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ферромагнитных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сплавов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8496300" cy="72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Экзамен по истории философии и науки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u="sng" dirty="0" smtClean="0">
                <a:latin typeface="Times New Roman" panose="02020603050405020304" pitchFamily="18" charset="0"/>
              </a:rPr>
              <a:t>Сдан – «Отлично»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071563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Экзамены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11188" y="4292600"/>
            <a:ext cx="8064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Участие в грантах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Нет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46100" y="1989138"/>
            <a:ext cx="8496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Экзамен по иностранному языку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Сдан – «Отлично»</a:t>
            </a:r>
            <a:endParaRPr lang="ru-RU" altLang="ru-RU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39750" y="5373688"/>
            <a:ext cx="8496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Выступления на конференциях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Сделано докладов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устных – 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стендовых  –  0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46100" y="2665413"/>
            <a:ext cx="8496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Экзамен по специальности 0</a:t>
            </a:r>
            <a:r>
              <a:rPr lang="en-US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Июнь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2000" dirty="0">
                <a:latin typeface="Times New Roman" panose="02020603050405020304" pitchFamily="18" charset="0"/>
              </a:rPr>
              <a:t>года</a:t>
            </a:r>
          </a:p>
        </p:txBody>
      </p:sp>
      <p:sp>
        <p:nvSpPr>
          <p:cNvPr id="14344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E966B0-CCDE-4080-9F21-4171550FEEDB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Аспирант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2 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года обучения Шитов Александр Владимирович</a:t>
            </a:r>
            <a:b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лаборатории </a:t>
            </a:r>
            <a:r>
              <a:rPr lang="ru-RU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ферромагнитных</a:t>
            </a:r>
            <a:r>
              <a:rPr 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сплавов</a:t>
            </a:r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539750" y="3357563"/>
            <a:ext cx="8496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Зачет по методологии преподавания в высшей школе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Times New Roman" panose="02020603050405020304" pitchFamily="18" charset="0"/>
              </a:rPr>
              <a:t>Сдан – «Зачтено»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</a:rPr>
              <a:t>Аспирант 2 года обучения Шитов Александр Владимирович</a:t>
            </a:r>
            <a:br>
              <a:rPr lang="ru-RU" altLang="ru-RU" sz="1800" b="1" dirty="0" smtClean="0">
                <a:latin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</a:rPr>
              <a:t>лаборатория </a:t>
            </a:r>
            <a:r>
              <a:rPr lang="ru-RU" altLang="ru-RU" sz="1800" b="1" dirty="0" err="1" smtClean="0">
                <a:latin typeface="Times New Roman" panose="02020603050405020304" pitchFamily="18" charset="0"/>
              </a:rPr>
              <a:t>ферромагнитных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 сплавов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25550" y="549275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Таблица показателей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69" name="Group 4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50532"/>
              </p:ext>
            </p:extLst>
          </p:nvPr>
        </p:nvGraphicFramePr>
        <p:xfrm>
          <a:off x="467544" y="981075"/>
          <a:ext cx="8352928" cy="5656931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004321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2021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(вышедшие из печати)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(принятые в печать)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соавторство в монографии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оформленное ноу-хау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других изданиях (не тезисы)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международной конференции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российской конференции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 устным докладом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со стендовым докладом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«отлично» кандидатский экзамен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«хорошо» кандидатский экзамен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«удовлетворительно» кандидатский экзамен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исполнителя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руководителя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баллов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63423E5-74E2-4F21-98A3-1BE412604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2276475"/>
            <a:ext cx="8229600" cy="2016125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гистерезисные свойства и микроструктура высококоэрцитивных магнитов </a:t>
            </a:r>
            <a:r>
              <a:rPr lang="en-US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Nd,Dy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)–Fe–B </a:t>
            </a:r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содержанием</a:t>
            </a:r>
            <a:r>
              <a:rPr lang="en-US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менее,</a:t>
            </a:r>
            <a:b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en-US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  <a:r>
              <a:rPr lang="en-US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alt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низким содержанием кислорода</a:t>
            </a:r>
            <a:endParaRPr lang="ru-RU" alt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3452</Words>
  <Application>Microsoft Office PowerPoint</Application>
  <PresentationFormat>Экран (4:3)</PresentationFormat>
  <Paragraphs>455</Paragraphs>
  <Slides>25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MS PGothic</vt:lpstr>
      <vt:lpstr>游ゴシック</vt:lpstr>
      <vt:lpstr>Arial</vt:lpstr>
      <vt:lpstr>Arial Black</vt:lpstr>
      <vt:lpstr>Calibri</vt:lpstr>
      <vt:lpstr>MS Mincho</vt:lpstr>
      <vt:lpstr>Symbol</vt:lpstr>
      <vt:lpstr>Times New Roman</vt:lpstr>
      <vt:lpstr>Wingdings</vt:lpstr>
      <vt:lpstr>Оформление по умолчанию</vt:lpstr>
      <vt:lpstr>Graph</vt:lpstr>
      <vt:lpstr>Аспирант 2 года обучения Шитов Александр Владимирович лаборатории ферромагнитных сплавов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Аспирант 2 года обучения Шитов Александр Владимирович лаборатория ферромагнитных сплавов</vt:lpstr>
      <vt:lpstr>Магнитные гистерезисные свойства и микроструктура высококоэрцитивных магнитов (Nd,Dy)–Fe–B с содержанием Dy менее, чем 10 вес. % и низким содержанием кислорода</vt:lpstr>
      <vt:lpstr>Основные применения магнитов Nd-Fe-B</vt:lpstr>
      <vt:lpstr>(BH)max и MHc  магнитов (Nd,Dy)-Fe-B</vt:lpstr>
      <vt:lpstr>Цели</vt:lpstr>
      <vt:lpstr>Сплавы Strip Casting, использованные в работе</vt:lpstr>
      <vt:lpstr>Низкокислородная технология изготовления магнитов (Nd,Dy)-Fe-B</vt:lpstr>
      <vt:lpstr>Методика эксперимента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План работ</vt:lpstr>
      <vt:lpstr>Презентация PowerPoint</vt:lpstr>
      <vt:lpstr>Презентация PowerPoint</vt:lpstr>
    </vt:vector>
  </TitlesOfParts>
  <Company>ИФМ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Аспирант 1 года обучения Ежов И.В.</dc:title>
  <dc:creator>Ежов И.В.</dc:creator>
  <cp:lastModifiedBy>пр-во 82 Шитов Александр Владимирович</cp:lastModifiedBy>
  <cp:revision>329</cp:revision>
  <dcterms:created xsi:type="dcterms:W3CDTF">2012-04-17T05:54:14Z</dcterms:created>
  <dcterms:modified xsi:type="dcterms:W3CDTF">2022-06-06T06:12:00Z</dcterms:modified>
</cp:coreProperties>
</file>