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87" r:id="rId3"/>
    <p:sldId id="258" r:id="rId4"/>
    <p:sldId id="266" r:id="rId5"/>
    <p:sldId id="277" r:id="rId6"/>
    <p:sldId id="259" r:id="rId7"/>
    <p:sldId id="261" r:id="rId8"/>
    <p:sldId id="282" r:id="rId9"/>
    <p:sldId id="286" r:id="rId10"/>
    <p:sldId id="288" r:id="rId11"/>
    <p:sldId id="269" r:id="rId12"/>
    <p:sldId id="284" r:id="rId13"/>
    <p:sldId id="283" r:id="rId14"/>
    <p:sldId id="278" r:id="rId15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FD4443E-F989-4FC4-A0C8-D5A2AF1F390B}" styleName="Темный стиль 1 —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Темный стиль 1 —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77224" autoAdjust="0"/>
  </p:normalViewPr>
  <p:slideViewPr>
    <p:cSldViewPr>
      <p:cViewPr varScale="1">
        <p:scale>
          <a:sx n="114" d="100"/>
          <a:sy n="114" d="100"/>
        </p:scale>
        <p:origin x="153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C6B3D23-E20A-49CC-AEA8-E957F7E4F0C7}" type="datetimeFigureOut">
              <a:rPr lang="ru-RU"/>
              <a:pPr>
                <a:defRPr/>
              </a:pPr>
              <a:t>19.12.2022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E13FC63-D919-4F6D-8355-0DE44CF7BE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6482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440314E-9F87-4E6A-A1DC-887243B44143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8530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925FEBA9-5062-4B4A-8317-C8923386B45D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294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1016B-D32B-4B3C-9B0E-BA2447EED9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109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6313BE-A266-4868-9A1D-627499B7BF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96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2AAE95-8326-4269-8EA6-143B7D2D12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205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650DD9-EE07-4B29-9F47-E317C09F89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672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A84D4-65E1-48D7-8BEF-3EC812B8D5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759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4B982-8FC0-41FE-91E3-A53BBE3AE6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094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D63666-0EE4-4AE5-93EF-29CDBE6945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247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183ADD-0622-4645-A64B-EE3CCB7093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737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2E8BB9-2BFF-4AF8-975B-52AF8793F1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302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337337-6218-4D6F-AE06-7DE4E7E9C7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829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316F1F-D56F-42DA-BA75-AE59E542C8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719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55CF68D0-6A27-4B57-B30A-8CE3E7548F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tiff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tif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tiff"/><Relationship Id="rId3" Type="http://schemas.openxmlformats.org/officeDocument/2006/relationships/image" Target="../media/image19.tiff"/><Relationship Id="rId7" Type="http://schemas.openxmlformats.org/officeDocument/2006/relationships/image" Target="../media/image23.tiff"/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tiff"/><Relationship Id="rId5" Type="http://schemas.openxmlformats.org/officeDocument/2006/relationships/image" Target="../media/image21.tiff"/><Relationship Id="rId10" Type="http://schemas.openxmlformats.org/officeDocument/2006/relationships/image" Target="../media/image26.tiff"/><Relationship Id="rId4" Type="http://schemas.openxmlformats.org/officeDocument/2006/relationships/image" Target="../media/image20.tiff"/><Relationship Id="rId9" Type="http://schemas.openxmlformats.org/officeDocument/2006/relationships/image" Target="../media/image25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20725" y="117003"/>
            <a:ext cx="7772400" cy="647701"/>
          </a:xfrm>
        </p:spPr>
        <p:txBody>
          <a:bodyPr/>
          <a:lstStyle/>
          <a:p>
            <a:pPr eaLnBrk="1" hangingPunct="1"/>
            <a:r>
              <a:rPr lang="ru-RU" sz="1800" b="1" dirty="0">
                <a:latin typeface="Times New Roman" pitchFamily="18" charset="0"/>
              </a:rPr>
              <a:t>Аспирант 2 года обучения </a:t>
            </a:r>
            <a:r>
              <a:rPr lang="ru-RU" sz="1800" b="1" dirty="0" err="1">
                <a:latin typeface="Times New Roman" pitchFamily="18" charset="0"/>
              </a:rPr>
              <a:t>Заварзина</a:t>
            </a:r>
            <a:r>
              <a:rPr lang="ru-RU" sz="1800" b="1" dirty="0">
                <a:latin typeface="Times New Roman" pitchFamily="18" charset="0"/>
              </a:rPr>
              <a:t> Екатерина Павловна</a:t>
            </a:r>
            <a:br>
              <a:rPr lang="ru-RU" sz="1800" b="1" dirty="0">
                <a:latin typeface="Times New Roman" pitchFamily="18" charset="0"/>
              </a:rPr>
            </a:br>
            <a:r>
              <a:rPr lang="ru-RU" sz="1800" b="1" dirty="0">
                <a:latin typeface="Times New Roman" pitchFamily="18" charset="0"/>
              </a:rPr>
              <a:t>лаборатории лазерной и плазменной обработки</a:t>
            </a:r>
          </a:p>
        </p:txBody>
      </p:sp>
      <p:sp>
        <p:nvSpPr>
          <p:cNvPr id="2051" name="Rectangle 4"/>
          <p:cNvSpPr>
            <a:spLocks noChangeArrowheads="1"/>
          </p:cNvSpPr>
          <p:nvPr/>
        </p:nvSpPr>
        <p:spPr bwMode="auto">
          <a:xfrm>
            <a:off x="250825" y="835967"/>
            <a:ext cx="8642350" cy="5689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sz="2000" dirty="0">
                <a:solidFill>
                  <a:srgbClr val="0033CC"/>
                </a:solidFill>
                <a:latin typeface="Times New Roman" pitchFamily="18" charset="0"/>
              </a:rPr>
              <a:t>Научный руководитель</a:t>
            </a:r>
            <a:r>
              <a:rPr lang="ru-RU" sz="2000" dirty="0">
                <a:latin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</a:rPr>
              <a:t>– член корр. РАН, д.т.н. Макаров Алексей Викторович </a:t>
            </a:r>
          </a:p>
          <a:p>
            <a:pPr eaLnBrk="1" hangingPunct="1"/>
            <a:r>
              <a:rPr lang="ru-RU" sz="2000" dirty="0">
                <a:solidFill>
                  <a:srgbClr val="0033CC"/>
                </a:solidFill>
                <a:latin typeface="Times New Roman" pitchFamily="18" charset="0"/>
              </a:rPr>
              <a:t>Специальность</a:t>
            </a:r>
            <a:r>
              <a:rPr lang="ru-RU" sz="2000" dirty="0">
                <a:latin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</a:rPr>
              <a:t>05.16.01 – металловедение и термическая обработка металлов и сплавов. </a:t>
            </a:r>
          </a:p>
          <a:p>
            <a:pPr algn="just" eaLnBrk="1" hangingPunct="1"/>
            <a:r>
              <a:rPr lang="ru-RU" sz="2000" dirty="0">
                <a:solidFill>
                  <a:srgbClr val="0033CC"/>
                </a:solidFill>
                <a:latin typeface="Times New Roman" pitchFamily="18" charset="0"/>
              </a:rPr>
              <a:t>Тема работы  </a:t>
            </a:r>
            <a:r>
              <a:rPr lang="ru-RU" dirty="0">
                <a:latin typeface="Times New Roman" pitchFamily="18" charset="0"/>
              </a:rPr>
              <a:t>–  Совершенствование составов и способов формирования наплавленных лазером износостойких композиционных покрытий на никелевой основе. </a:t>
            </a:r>
          </a:p>
          <a:p>
            <a:pPr algn="just" eaLnBrk="1" hangingPunct="1"/>
            <a:r>
              <a:rPr lang="ru-RU" sz="2000" dirty="0">
                <a:solidFill>
                  <a:srgbClr val="0033CC"/>
                </a:solidFill>
                <a:latin typeface="Times New Roman" pitchFamily="18" charset="0"/>
              </a:rPr>
              <a:t>Задача текущего года:</a:t>
            </a:r>
          </a:p>
          <a:p>
            <a:pPr indent="450850" algn="just" eaLnBrk="1" hangingPunct="1"/>
            <a:r>
              <a:rPr lang="ru-RU" dirty="0">
                <a:latin typeface="Times New Roman" pitchFamily="18" charset="0"/>
              </a:rPr>
              <a:t>Изучение научно-технической литературы по теме: «лазерная наплавка никелевых сплавов на медь и ее сплавы». По литературе изучить используемые режимы лазерной наплавки и технологические способы, применяемые для улучшения поглощательной способности лазерного излучения медной основой; особенности структурно-фазового состояния и свойств формируемых покрытий.</a:t>
            </a:r>
          </a:p>
          <a:p>
            <a:pPr indent="450850" algn="just" eaLnBrk="1" hangingPunct="1"/>
            <a:r>
              <a:rPr lang="ru-RU" dirty="0">
                <a:latin typeface="Times New Roman" pitchFamily="18" charset="0"/>
              </a:rPr>
              <a:t>Участие в подготовке образцов медных сплавов и проведении лазерной наплавки на образцы композиционных покрытий; изучение структуры, химического и фазового составов наплавленных покрытий, качества переходной зоны от покрытия к медной основе и механических характеристик </a:t>
            </a:r>
            <a:r>
              <a:rPr lang="ru-RU" dirty="0" err="1">
                <a:latin typeface="Times New Roman" pitchFamily="18" charset="0"/>
              </a:rPr>
              <a:t>сиситемы</a:t>
            </a:r>
            <a:r>
              <a:rPr lang="ru-RU" dirty="0">
                <a:latin typeface="Times New Roman" pitchFamily="18" charset="0"/>
              </a:rPr>
              <a:t> «композиционное покрытие – медный сплав». </a:t>
            </a:r>
          </a:p>
        </p:txBody>
      </p:sp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534988" y="1962150"/>
            <a:ext cx="8143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lnSpc>
                <a:spcPct val="90000"/>
              </a:lnSpc>
              <a:spcBef>
                <a:spcPct val="20000"/>
              </a:spcBef>
            </a:pPr>
            <a:endParaRPr lang="ru-RU" sz="2000">
              <a:latin typeface="Times New Roman" pitchFamily="18" charset="0"/>
            </a:endParaRPr>
          </a:p>
        </p:txBody>
      </p:sp>
      <p:sp>
        <p:nvSpPr>
          <p:cNvPr id="2053" name="Rectangle 6"/>
          <p:cNvSpPr>
            <a:spLocks noChangeArrowheads="1"/>
          </p:cNvSpPr>
          <p:nvPr/>
        </p:nvSpPr>
        <p:spPr bwMode="auto">
          <a:xfrm>
            <a:off x="534988" y="2897188"/>
            <a:ext cx="803433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ru-RU" sz="200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/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Лазерная наплавка покрытия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Ni-3B-3Si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на медные плиты кристаллизаторов </a:t>
            </a:r>
            <a:endParaRPr lang="ru-RU" sz="32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1970625"/>
            <a:ext cx="4038600" cy="3494335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14B982-8FC0-41FE-91E3-A53BBE3AE6E6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pic>
        <p:nvPicPr>
          <p:cNvPr id="14" name="Объект 13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491" y="1628800"/>
            <a:ext cx="3765477" cy="4351974"/>
          </a:xfrm>
        </p:spPr>
      </p:pic>
      <p:sp>
        <p:nvSpPr>
          <p:cNvPr id="15" name="TextBox 14"/>
          <p:cNvSpPr txBox="1"/>
          <p:nvPr/>
        </p:nvSpPr>
        <p:spPr>
          <a:xfrm>
            <a:off x="5433571" y="5481135"/>
            <a:ext cx="26396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Микроструктура лазерной 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наплавки покрытия 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Ni-3B-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Si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34888" y="5994490"/>
            <a:ext cx="23961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Микрохимический анализ </a:t>
            </a:r>
          </a:p>
        </p:txBody>
      </p:sp>
    </p:spTree>
    <p:extLst>
      <p:ext uri="{BB962C8B-B14F-4D97-AF65-F5344CB8AC3E}">
        <p14:creationId xmlns:p14="http://schemas.microsoft.com/office/powerpoint/2010/main" val="37621992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Заголовок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14401"/>
          </a:xfrm>
        </p:spPr>
        <p:txBody>
          <a:bodyPr/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Формирование покрытия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ПГ-СР2+Cr</a:t>
            </a:r>
            <a:r>
              <a:rPr lang="ru-RU" sz="32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3200" baseline="-250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и его структура</a:t>
            </a:r>
          </a:p>
        </p:txBody>
      </p:sp>
      <p:pic>
        <p:nvPicPr>
          <p:cNvPr id="8197" name="Picture 4" descr="Document (171)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82784" y="1362710"/>
            <a:ext cx="2465680" cy="2498338"/>
          </a:xfrm>
        </p:spPr>
      </p:pic>
      <p:sp>
        <p:nvSpPr>
          <p:cNvPr id="8198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A6B5B171-AD58-43CB-99D4-064F0EB0B098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8199" name="Picture 3" descr="Описание: порошок ПГ-СР2 63-160 мкм фото 5 х500 полка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380431"/>
            <a:ext cx="1758950" cy="176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Рисунок 3" descr="Описание: C:\Users\PC\Desktop\Роману статья по контролю Cr3C2 2017\порошок Cr3C2 фото 6 х500 полка.t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3600" y="1380431"/>
            <a:ext cx="1752619" cy="17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1" name="TextBox 8"/>
          <p:cNvSpPr txBox="1">
            <a:spLocks noChangeArrowheads="1"/>
          </p:cNvSpPr>
          <p:nvPr/>
        </p:nvSpPr>
        <p:spPr bwMode="auto">
          <a:xfrm>
            <a:off x="1979613" y="1628081"/>
            <a:ext cx="14239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ПГ-СР2</a:t>
            </a:r>
          </a:p>
          <a:p>
            <a:pPr algn="ctr" eaLnBrk="1" hangingPunct="1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40-160 мкм</a:t>
            </a:r>
          </a:p>
        </p:txBody>
      </p:sp>
      <p:sp>
        <p:nvSpPr>
          <p:cNvPr id="8202" name="Прямоугольник 9"/>
          <p:cNvSpPr>
            <a:spLocks noChangeArrowheads="1"/>
          </p:cNvSpPr>
          <p:nvPr/>
        </p:nvSpPr>
        <p:spPr bwMode="auto">
          <a:xfrm>
            <a:off x="5220072" y="1533822"/>
            <a:ext cx="1358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Cr</a:t>
            </a:r>
            <a:r>
              <a:rPr lang="ru-RU" sz="20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000" baseline="-25000" dirty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algn="ctr" eaLnBrk="1" hangingPunct="1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50-150мкм</a:t>
            </a:r>
          </a:p>
        </p:txBody>
      </p:sp>
      <p:sp>
        <p:nvSpPr>
          <p:cNvPr id="8203" name="TextBox 11"/>
          <p:cNvSpPr txBox="1">
            <a:spLocks noChangeArrowheads="1"/>
          </p:cNvSpPr>
          <p:nvPr/>
        </p:nvSpPr>
        <p:spPr bwMode="auto">
          <a:xfrm>
            <a:off x="2279650" y="2252960"/>
            <a:ext cx="6556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000">
                <a:latin typeface="Times New Roman" pitchFamily="18" charset="0"/>
                <a:cs typeface="Times New Roman" pitchFamily="18" charset="0"/>
              </a:rPr>
              <a:t>85%</a:t>
            </a:r>
          </a:p>
        </p:txBody>
      </p:sp>
      <p:sp>
        <p:nvSpPr>
          <p:cNvPr id="8204" name="TextBox 12"/>
          <p:cNvSpPr txBox="1">
            <a:spLocks noChangeArrowheads="1"/>
          </p:cNvSpPr>
          <p:nvPr/>
        </p:nvSpPr>
        <p:spPr bwMode="auto">
          <a:xfrm>
            <a:off x="5508104" y="2181522"/>
            <a:ext cx="654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15%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3084165"/>
              </p:ext>
            </p:extLst>
          </p:nvPr>
        </p:nvGraphicFramePr>
        <p:xfrm>
          <a:off x="250825" y="3312408"/>
          <a:ext cx="5180922" cy="54864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8634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34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34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34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34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34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876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8" marR="51438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8" marR="51438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8" marR="51438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8" marR="51438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8" marR="51438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8" marR="51438" marT="0" marB="0"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05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8" marR="514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14,8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8" marR="514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2,1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8" marR="514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2,9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8" marR="514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0,48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8" marR="514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2,6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8" marR="51438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Текст 2"/>
          <p:cNvSpPr txBox="1">
            <a:spLocks/>
          </p:cNvSpPr>
          <p:nvPr/>
        </p:nvSpPr>
        <p:spPr bwMode="auto">
          <a:xfrm>
            <a:off x="3379242" y="6309320"/>
            <a:ext cx="1804962" cy="324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2000" kern="0" dirty="0">
                <a:latin typeface="Times New Roman" pitchFamily="18" charset="0"/>
                <a:cs typeface="Times New Roman" pitchFamily="18" charset="0"/>
              </a:rPr>
              <a:t>Общий вид </a:t>
            </a:r>
          </a:p>
        </p:txBody>
      </p:sp>
      <p:pic>
        <p:nvPicPr>
          <p:cNvPr id="16" name="Рисунок 9" descr="C:\Users\PC\Desktop\Роману статья по контролю Cr3C2 2017\ПГ-СР2+15%Cr3C2 попер шлиф, фото 16, х140 2.tif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15381" y="4076589"/>
            <a:ext cx="1904691" cy="2300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Текст 6"/>
          <p:cNvSpPr txBox="1">
            <a:spLocks/>
          </p:cNvSpPr>
          <p:nvPr/>
        </p:nvSpPr>
        <p:spPr bwMode="auto">
          <a:xfrm>
            <a:off x="179512" y="6411877"/>
            <a:ext cx="2311845" cy="329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ru-RU" sz="2000" kern="0" dirty="0">
                <a:latin typeface="Times New Roman" pitchFamily="18" charset="0"/>
                <a:cs typeface="Times New Roman" pitchFamily="18" charset="0"/>
              </a:rPr>
              <a:t>Микроструктура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2227" y="4221088"/>
            <a:ext cx="2850253" cy="1801249"/>
          </a:xfrm>
        </p:spPr>
      </p:pic>
      <p:sp>
        <p:nvSpPr>
          <p:cNvPr id="28" name="Текст 6"/>
          <p:cNvSpPr txBox="1">
            <a:spLocks/>
          </p:cNvSpPr>
          <p:nvPr/>
        </p:nvSpPr>
        <p:spPr bwMode="auto">
          <a:xfrm>
            <a:off x="6300192" y="3911843"/>
            <a:ext cx="2311845" cy="329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ru-RU" sz="2000" kern="0" dirty="0">
                <a:latin typeface="Times New Roman" pitchFamily="18" charset="0"/>
                <a:cs typeface="Times New Roman" pitchFamily="18" charset="0"/>
              </a:rPr>
              <a:t>Лазерная наплавка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Текст 6"/>
          <p:cNvSpPr txBox="1">
            <a:spLocks/>
          </p:cNvSpPr>
          <p:nvPr/>
        </p:nvSpPr>
        <p:spPr bwMode="auto">
          <a:xfrm>
            <a:off x="5724128" y="5979829"/>
            <a:ext cx="3561406" cy="329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ru-RU" sz="2000" kern="0" dirty="0">
                <a:latin typeface="Times New Roman" pitchFamily="18" charset="0"/>
                <a:cs typeface="Times New Roman" pitchFamily="18" charset="0"/>
              </a:rPr>
              <a:t>Фрикционная обработка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880" y="4182935"/>
            <a:ext cx="2087880" cy="208788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96144"/>
          </a:xfrm>
        </p:spPr>
        <p:txBody>
          <a:bodyPr/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Влияние коэффициента трения 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при фрикционной обработке 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на качество поверхностей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183ADD-0622-4645-A64B-EE3CCB70930A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3645024"/>
            <a:ext cx="2520696" cy="25206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7156" y="3654317"/>
            <a:ext cx="2510988" cy="25109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184" y="3645024"/>
            <a:ext cx="2520696" cy="2520696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0971475"/>
              </p:ext>
            </p:extLst>
          </p:nvPr>
        </p:nvGraphicFramePr>
        <p:xfrm>
          <a:off x="1184673" y="1556792"/>
          <a:ext cx="6846246" cy="1524000"/>
        </p:xfrm>
        <a:graphic>
          <a:graphicData uri="http://schemas.openxmlformats.org/drawingml/2006/table">
            <a:tbl>
              <a:tblPr firstRow="1" firstCol="1" bandRow="1">
                <a:tableStyleId>{C4B1156A-380E-4F78-BDF5-A606A8083BF9}</a:tableStyleId>
              </a:tblPr>
              <a:tblGrid>
                <a:gridCol w="4836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47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51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Обработка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HV</a:t>
                      </a:r>
                      <a:r>
                        <a:rPr lang="ru-RU" sz="1800">
                          <a:effectLst/>
                        </a:rPr>
                        <a:t> 0,025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Фрикционная обработка </a:t>
                      </a:r>
                      <a:r>
                        <a:rPr lang="ru-RU" sz="1600" b="0" dirty="0" err="1">
                          <a:effectLst/>
                        </a:rPr>
                        <a:t>индентором</a:t>
                      </a:r>
                      <a:r>
                        <a:rPr lang="ru-RU" sz="1600" b="0" dirty="0">
                          <a:effectLst/>
                        </a:rPr>
                        <a:t> из </a:t>
                      </a:r>
                      <a:r>
                        <a:rPr lang="ru-RU" sz="1600" b="1" kern="1200" dirty="0">
                          <a:effectLst/>
                        </a:rPr>
                        <a:t>синтетического </a:t>
                      </a:r>
                      <a:r>
                        <a:rPr lang="ru-RU" sz="1600" b="1" dirty="0">
                          <a:effectLst/>
                        </a:rPr>
                        <a:t>алмаза </a:t>
                      </a:r>
                      <a:r>
                        <a:rPr lang="ru-RU" sz="1600" b="0" dirty="0">
                          <a:effectLst/>
                        </a:rPr>
                        <a:t>при нагрузке 500 Н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0,19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880±30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Фрикционная обработка </a:t>
                      </a:r>
                      <a:r>
                        <a:rPr lang="ru-RU" sz="1600" b="0" dirty="0" err="1">
                          <a:effectLst/>
                        </a:rPr>
                        <a:t>индентором</a:t>
                      </a:r>
                      <a:r>
                        <a:rPr lang="ru-RU" sz="1600" b="0" dirty="0">
                          <a:effectLst/>
                        </a:rPr>
                        <a:t> из </a:t>
                      </a:r>
                      <a:r>
                        <a:rPr lang="ru-RU" sz="1600" b="1" dirty="0">
                          <a:effectLst/>
                        </a:rPr>
                        <a:t>кубического нитрида бора </a:t>
                      </a:r>
                      <a:r>
                        <a:rPr lang="ru-RU" sz="1600" b="0" dirty="0">
                          <a:effectLst/>
                        </a:rPr>
                        <a:t>при нагрузке 500 Н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0,33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960±70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Шлифовка 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–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890±70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302245" y="3284984"/>
            <a:ext cx="65101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Изображения (РЭМ) поверхности образцов с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NiCrBSi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–Cr</a:t>
            </a:r>
            <a:r>
              <a:rPr lang="ru-RU" sz="16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16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покрытием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0395" y="6174984"/>
            <a:ext cx="27014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после фрикционной обработки</a:t>
            </a:r>
          </a:p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из синтетического алмаза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41392" y="6165304"/>
            <a:ext cx="27014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после фрикционной обработки</a:t>
            </a:r>
          </a:p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кубического нитрида бора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32240" y="6217567"/>
            <a:ext cx="15555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после шлифовки</a:t>
            </a:r>
          </a:p>
        </p:txBody>
      </p:sp>
    </p:spTree>
    <p:extLst>
      <p:ext uri="{BB962C8B-B14F-4D97-AF65-F5344CB8AC3E}">
        <p14:creationId xmlns:p14="http://schemas.microsoft.com/office/powerpoint/2010/main" val="25888131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и 2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профилограммы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поверхностей покрытия ПГ-СР2+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Cr</a:t>
            </a:r>
            <a:r>
              <a:rPr lang="en-US" sz="32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14B982-8FC0-41FE-91E3-A53BBE3AE6E6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pic>
        <p:nvPicPr>
          <p:cNvPr id="2050" name="Picture 2" descr="E:\ЛПО\статьи\статья ФММ\картинки цвет. мет\3д-шлиф-цвет.t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763" y="1556855"/>
            <a:ext cx="2879725" cy="197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ЛПО\статьи\статья ФММ\картинки цвет. мет\3д-Алмаз500Н-цвет..t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556855"/>
            <a:ext cx="2879725" cy="197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1840" y="3635597"/>
            <a:ext cx="2980642" cy="111813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1840" y="4977134"/>
            <a:ext cx="2980642" cy="111655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55" y="3635597"/>
            <a:ext cx="3096385" cy="116155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55" y="4932138"/>
            <a:ext cx="3096385" cy="116155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4127" y="3635597"/>
            <a:ext cx="3024339" cy="113452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0468" y="4974268"/>
            <a:ext cx="3024339" cy="113452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253" y="1556792"/>
            <a:ext cx="2880360" cy="197967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55959" y="6103372"/>
            <a:ext cx="29038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после фрикционной обработки</a:t>
            </a:r>
          </a:p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из синтетического алмаза (500 Н)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118891" y="6093692"/>
            <a:ext cx="29464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после фрикционной обработки</a:t>
            </a:r>
          </a:p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кубического нитрида бора (500 Н)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732240" y="6145955"/>
            <a:ext cx="15555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после шлифовки</a:t>
            </a:r>
          </a:p>
        </p:txBody>
      </p:sp>
    </p:spTree>
    <p:extLst>
      <p:ext uri="{BB962C8B-B14F-4D97-AF65-F5344CB8AC3E}">
        <p14:creationId xmlns:p14="http://schemas.microsoft.com/office/powerpoint/2010/main" val="28321492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68313" y="2852738"/>
            <a:ext cx="8229600" cy="1143000"/>
          </a:xfrm>
        </p:spPr>
        <p:txBody>
          <a:bodyPr/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sp>
        <p:nvSpPr>
          <p:cNvPr id="17411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73267132-AE38-4C17-96A0-2CD0313B292A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51520" y="44624"/>
            <a:ext cx="8640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Соболева Н.Н.,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Заварзина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Е.П., Макаров</a:t>
            </a:r>
            <a:r>
              <a:rPr lang="ru-RU" sz="1400" i="1" baseline="30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А.В. Влияние материала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индентора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при фрикционной обработке на качество поверхности и микромеханические характеристики композиционного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NiCrBSi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–Cr</a:t>
            </a:r>
            <a:r>
              <a:rPr lang="ru-RU" sz="14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14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покрытия // Физика металлов и металловедение.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79512" y="764704"/>
            <a:ext cx="88569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764704"/>
            <a:ext cx="8435280" cy="5976664"/>
          </a:xfrm>
        </p:spPr>
        <p:txBody>
          <a:bodyPr/>
          <a:lstStyle/>
          <a:p>
            <a:pPr marL="0" indent="0" algn="just" eaLnBrk="1" hangingPunct="1">
              <a:spcBef>
                <a:spcPts val="0"/>
              </a:spcBef>
              <a:buNone/>
            </a:pPr>
            <a:r>
              <a:rPr lang="ru-RU" sz="2000" dirty="0">
                <a:solidFill>
                  <a:srgbClr val="0033CC"/>
                </a:solidFill>
                <a:latin typeface="Times New Roman" pitchFamily="18" charset="0"/>
              </a:rPr>
              <a:t>Результаты, полученные в текущем году: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На основе анализа научно-технической литературы подобраны технологические способы предварительной подготовки образцов из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Cu-Cr-Zr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бронзы, обеспечивающие повышение поглощательной способности лазерного излучения наплавляемой поверхностью: нанесение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газотермического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покрытия и выбор режимов лазерной наплавки с подогревом образца до 200-250°С. 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Подготовлены и переданы 5 образцов из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Cu-Cr-Zr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бронзы размером 100х200х40 мм для отработки режимов лазерной наплавки порошка Ni-3B-3Si. На первом пробном образце проведен анализ качества покрытия, микрохимический анализ, изучено распределение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микротвердости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покрытия по глубине.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Изучено влияние материала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индентора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(кубический нитрид бора и синтетический алмаз)  при фрикционной обработке (нагрузка на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индентор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– 500Н)  на качество поверхности и микромеханические характеристики композиционного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BS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i–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18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18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покрытия. Установлено, что обработка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индентором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из кубического нитрида бора, проведенная при большем значении коэффициента трения, в большей степени деформировала поверхность, что подтверждается наличием на профиле поверхности следов сдвига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индентора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в процессе проведения обработки. Это привело к формированию поверхностей с повышенными значениями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микротвердости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650DD9-EE07-4B29-9F47-E317C09F8901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4988"/>
            <a:ext cx="8229600" cy="821724"/>
          </a:xfrm>
        </p:spPr>
        <p:txBody>
          <a:bodyPr/>
          <a:lstStyle/>
          <a:p>
            <a:pPr eaLnBrk="1" hangingPunct="1"/>
            <a:r>
              <a:rPr lang="ru-RU" sz="1800" b="1" dirty="0">
                <a:latin typeface="Times New Roman" pitchFamily="18" charset="0"/>
              </a:rPr>
              <a:t>Аспирант 2 года обучения </a:t>
            </a:r>
            <a:r>
              <a:rPr lang="ru-RU" sz="1800" b="1" dirty="0" err="1">
                <a:latin typeface="Times New Roman" pitchFamily="18" charset="0"/>
              </a:rPr>
              <a:t>Заварзина</a:t>
            </a:r>
            <a:r>
              <a:rPr lang="ru-RU" sz="1800" b="1" dirty="0">
                <a:latin typeface="Times New Roman" pitchFamily="18" charset="0"/>
              </a:rPr>
              <a:t> Екатерина Павловна</a:t>
            </a:r>
            <a:br>
              <a:rPr lang="ru-RU" sz="1800" b="1" dirty="0">
                <a:latin typeface="Times New Roman" pitchFamily="18" charset="0"/>
              </a:rPr>
            </a:br>
            <a:r>
              <a:rPr lang="ru-RU" sz="1800" b="1" dirty="0">
                <a:latin typeface="Times New Roman" pitchFamily="18" charset="0"/>
              </a:rPr>
              <a:t>лаборатории лазерной и плазменной обработки</a:t>
            </a:r>
          </a:p>
        </p:txBody>
      </p:sp>
    </p:spTree>
    <p:extLst>
      <p:ext uri="{BB962C8B-B14F-4D97-AF65-F5344CB8AC3E}">
        <p14:creationId xmlns:p14="http://schemas.microsoft.com/office/powerpoint/2010/main" val="666015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188913"/>
            <a:ext cx="7772400" cy="647700"/>
          </a:xfrm>
        </p:spPr>
        <p:txBody>
          <a:bodyPr/>
          <a:lstStyle/>
          <a:p>
            <a:pPr eaLnBrk="1" hangingPunct="1"/>
            <a:r>
              <a:rPr lang="ru-RU" sz="1800" b="1" dirty="0">
                <a:latin typeface="Times New Roman" pitchFamily="18" charset="0"/>
              </a:rPr>
              <a:t>Аспирант 2 года обучения </a:t>
            </a:r>
            <a:r>
              <a:rPr lang="ru-RU" sz="1800" b="1" dirty="0" err="1">
                <a:latin typeface="Times New Roman" pitchFamily="18" charset="0"/>
              </a:rPr>
              <a:t>Заварзина</a:t>
            </a:r>
            <a:r>
              <a:rPr lang="ru-RU" sz="1800" b="1" dirty="0">
                <a:latin typeface="Times New Roman" pitchFamily="18" charset="0"/>
              </a:rPr>
              <a:t> Екатерина Павловна</a:t>
            </a:r>
            <a:br>
              <a:rPr lang="ru-RU" sz="1800" b="1" dirty="0">
                <a:latin typeface="Times New Roman" pitchFamily="18" charset="0"/>
              </a:rPr>
            </a:br>
            <a:r>
              <a:rPr lang="ru-RU" sz="1800" b="1" dirty="0">
                <a:latin typeface="Times New Roman" pitchFamily="18" charset="0"/>
              </a:rPr>
              <a:t>лаборатории лазерной и плазменной обработки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155" y="877093"/>
            <a:ext cx="8569325" cy="4856163"/>
          </a:xfrm>
        </p:spPr>
        <p:txBody>
          <a:bodyPr/>
          <a:lstStyle/>
          <a:p>
            <a:pPr>
              <a:defRPr/>
            </a:pPr>
            <a:r>
              <a:rPr lang="ru-RU" sz="2000" dirty="0">
                <a:solidFill>
                  <a:srgbClr val="0033CC"/>
                </a:solidFill>
                <a:latin typeface="Times New Roman" pitchFamily="18" charset="0"/>
              </a:rPr>
              <a:t>Апробация работы</a:t>
            </a:r>
            <a:endParaRPr lang="ru-RU" sz="2000" dirty="0">
              <a:latin typeface="Times New Roman" pitchFamily="18" charset="0"/>
            </a:endParaRPr>
          </a:p>
          <a:p>
            <a:pPr algn="just">
              <a:defRPr/>
            </a:pPr>
            <a:r>
              <a:rPr lang="ru-RU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Статьи</a:t>
            </a:r>
          </a:p>
          <a:p>
            <a:pPr marL="361950" indent="-361950" algn="just">
              <a:buFontTx/>
              <a:buAutoNum type="arabicPeriod"/>
              <a:defRPr/>
            </a:pPr>
            <a:r>
              <a:rPr lang="en-US" sz="1600" kern="1200" dirty="0" err="1">
                <a:latin typeface="Times New Roman" panose="02020603050405020304" pitchFamily="18" charset="0"/>
              </a:rPr>
              <a:t>Soboleva</a:t>
            </a:r>
            <a:r>
              <a:rPr lang="en-US" sz="1600" kern="1200" dirty="0">
                <a:latin typeface="Times New Roman" panose="02020603050405020304" pitchFamily="18" charset="0"/>
              </a:rPr>
              <a:t> N.N., Makarov A.V., </a:t>
            </a:r>
            <a:r>
              <a:rPr lang="en-US" sz="1600" kern="1200" dirty="0" err="1">
                <a:latin typeface="Times New Roman" panose="02020603050405020304" pitchFamily="18" charset="0"/>
              </a:rPr>
              <a:t>Skorynina</a:t>
            </a:r>
            <a:r>
              <a:rPr lang="en-US" sz="1600" kern="1200" dirty="0">
                <a:latin typeface="Times New Roman" panose="02020603050405020304" pitchFamily="18" charset="0"/>
              </a:rPr>
              <a:t> P.A., </a:t>
            </a:r>
            <a:r>
              <a:rPr lang="en-US" sz="1600" kern="1200" dirty="0" err="1">
                <a:latin typeface="Times New Roman" panose="02020603050405020304" pitchFamily="18" charset="0"/>
              </a:rPr>
              <a:t>Nikolaeva</a:t>
            </a:r>
            <a:r>
              <a:rPr lang="en-US" sz="1600" kern="1200" dirty="0">
                <a:latin typeface="Times New Roman" panose="02020603050405020304" pitchFamily="18" charset="0"/>
              </a:rPr>
              <a:t> E.P., </a:t>
            </a:r>
            <a:r>
              <a:rPr lang="en-US" sz="1600" kern="1200" dirty="0" err="1">
                <a:latin typeface="Times New Roman" panose="02020603050405020304" pitchFamily="18" charset="0"/>
              </a:rPr>
              <a:t>Malygina</a:t>
            </a:r>
            <a:r>
              <a:rPr lang="en-US" sz="1600" kern="1200" dirty="0">
                <a:latin typeface="Times New Roman" panose="02020603050405020304" pitchFamily="18" charset="0"/>
              </a:rPr>
              <a:t> </a:t>
            </a:r>
            <a:r>
              <a:rPr lang="en-US" sz="1600" kern="1200" dirty="0" err="1">
                <a:latin typeface="Times New Roman" panose="02020603050405020304" pitchFamily="18" charset="0"/>
              </a:rPr>
              <a:t>I.Yu</a:t>
            </a:r>
            <a:r>
              <a:rPr lang="en-US" sz="1600" kern="1200" dirty="0">
                <a:latin typeface="Times New Roman" panose="02020603050405020304" pitchFamily="18" charset="0"/>
              </a:rPr>
              <a:t>. The effect of load during frictional treatment with a DBN indenter on the surface finish of the </a:t>
            </a:r>
            <a:r>
              <a:rPr lang="en-US" sz="1600" kern="1200" dirty="0" err="1">
                <a:latin typeface="Times New Roman" panose="02020603050405020304" pitchFamily="18" charset="0"/>
              </a:rPr>
              <a:t>NiCrBSi</a:t>
            </a:r>
            <a:r>
              <a:rPr lang="en-US" sz="1600" kern="1200" dirty="0">
                <a:latin typeface="Times New Roman" panose="02020603050405020304" pitchFamily="18" charset="0"/>
              </a:rPr>
              <a:t>–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Cr</a:t>
            </a:r>
            <a:r>
              <a:rPr lang="ru-RU" sz="16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16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 kern="1200" dirty="0">
                <a:latin typeface="Times New Roman" panose="02020603050405020304" pitchFamily="18" charset="0"/>
              </a:rPr>
              <a:t> laser clad coating // AIP Conference Proceedings </a:t>
            </a:r>
            <a:r>
              <a:rPr lang="ru-RU" sz="1600" kern="1200" dirty="0">
                <a:latin typeface="Times New Roman" panose="02020603050405020304" pitchFamily="18" charset="0"/>
              </a:rPr>
              <a:t>—</a:t>
            </a:r>
            <a:r>
              <a:rPr lang="en-US" sz="1600" kern="1200" dirty="0">
                <a:latin typeface="Times New Roman" panose="02020603050405020304" pitchFamily="18" charset="0"/>
              </a:rPr>
              <a:t> 2019. </a:t>
            </a:r>
            <a:r>
              <a:rPr lang="ru-RU" sz="1600" kern="1200" dirty="0">
                <a:latin typeface="Times New Roman" panose="02020603050405020304" pitchFamily="18" charset="0"/>
              </a:rPr>
              <a:t>—</a:t>
            </a:r>
            <a:r>
              <a:rPr lang="en-US" sz="1600" kern="1200" dirty="0">
                <a:latin typeface="Times New Roman" panose="02020603050405020304" pitchFamily="18" charset="0"/>
              </a:rPr>
              <a:t> V. 2167. </a:t>
            </a:r>
            <a:r>
              <a:rPr lang="ru-RU" sz="1600" kern="1200" dirty="0">
                <a:latin typeface="Times New Roman" panose="02020603050405020304" pitchFamily="18" charset="0"/>
              </a:rPr>
              <a:t>—</a:t>
            </a:r>
            <a:r>
              <a:rPr lang="en-US" sz="1600" kern="1200" dirty="0">
                <a:latin typeface="Times New Roman" panose="02020603050405020304" pitchFamily="18" charset="0"/>
              </a:rPr>
              <a:t> P. 020345 (5).</a:t>
            </a:r>
            <a:endParaRPr lang="ru-RU" sz="1600" kern="1200" dirty="0">
              <a:latin typeface="Times New Roman" panose="02020603050405020304" pitchFamily="18" charset="0"/>
            </a:endParaRPr>
          </a:p>
          <a:p>
            <a:pPr marL="361950" indent="-361950" algn="just">
              <a:buFontTx/>
              <a:buAutoNum type="arabicPeriod"/>
              <a:defRPr/>
            </a:pPr>
            <a:r>
              <a:rPr lang="ru-RU" sz="1600" kern="1200" dirty="0">
                <a:latin typeface="Times New Roman" panose="02020603050405020304" pitchFamily="18" charset="0"/>
              </a:rPr>
              <a:t>Соболева Н.Н., Николаева Е.П., Макаров А.В., Малыгина И.Ю. Влияние добавки карбида хрома на структуру и абразивную износостойкость </a:t>
            </a:r>
            <a:r>
              <a:rPr lang="en-US" sz="1600" kern="1200" dirty="0" err="1">
                <a:latin typeface="Times New Roman" panose="02020603050405020304" pitchFamily="18" charset="0"/>
              </a:rPr>
              <a:t>NiCrBSi</a:t>
            </a:r>
            <a:r>
              <a:rPr lang="en-US" sz="1600" kern="1200" dirty="0">
                <a:latin typeface="Times New Roman" panose="02020603050405020304" pitchFamily="18" charset="0"/>
              </a:rPr>
              <a:t> </a:t>
            </a:r>
            <a:r>
              <a:rPr lang="ru-RU" sz="1600" kern="1200" dirty="0">
                <a:latin typeface="Times New Roman" panose="02020603050405020304" pitchFamily="18" charset="0"/>
              </a:rPr>
              <a:t>покрытия, сформированного лазерной наплавкой // Вектор науки Тольяттинского государственного университета</a:t>
            </a:r>
            <a:r>
              <a:rPr lang="en-US" sz="1600" kern="1200" dirty="0">
                <a:latin typeface="Times New Roman" panose="02020603050405020304" pitchFamily="18" charset="0"/>
              </a:rPr>
              <a:t> </a:t>
            </a:r>
            <a:r>
              <a:rPr lang="ru-RU" sz="1600" kern="1200" dirty="0">
                <a:latin typeface="Times New Roman" panose="02020603050405020304" pitchFamily="18" charset="0"/>
              </a:rPr>
              <a:t>— 2020. — </a:t>
            </a:r>
            <a:r>
              <a:rPr lang="en-US" sz="1600" kern="1200" dirty="0">
                <a:latin typeface="Times New Roman" panose="02020603050405020304" pitchFamily="18" charset="0"/>
              </a:rPr>
              <a:t> </a:t>
            </a:r>
            <a:r>
              <a:rPr lang="ru-RU" sz="1600" kern="1200" dirty="0">
                <a:latin typeface="Times New Roman" panose="02020603050405020304" pitchFamily="18" charset="0"/>
              </a:rPr>
              <a:t>№ 1 (51). — </a:t>
            </a:r>
            <a:r>
              <a:rPr lang="en-US" sz="1600" kern="1200" dirty="0">
                <a:latin typeface="Times New Roman" panose="02020603050405020304" pitchFamily="18" charset="0"/>
              </a:rPr>
              <a:t> </a:t>
            </a:r>
            <a:r>
              <a:rPr lang="ru-RU" sz="1600" kern="1200" dirty="0">
                <a:latin typeface="Times New Roman" panose="02020603050405020304" pitchFamily="18" charset="0"/>
              </a:rPr>
              <a:t>С. 68-76.</a:t>
            </a:r>
          </a:p>
          <a:p>
            <a:pPr marL="361950" indent="-361950" algn="just">
              <a:buFontTx/>
              <a:buAutoNum type="arabicPeriod"/>
              <a:defRPr/>
            </a:pPr>
            <a:r>
              <a:rPr lang="en-US" sz="1600" dirty="0" err="1">
                <a:latin typeface="Times New Roman" panose="02020603050405020304" pitchFamily="18" charset="0"/>
              </a:rPr>
              <a:t>Soboleva</a:t>
            </a:r>
            <a:r>
              <a:rPr lang="en-US" sz="1600" dirty="0">
                <a:latin typeface="Times New Roman" panose="02020603050405020304" pitchFamily="18" charset="0"/>
              </a:rPr>
              <a:t> N.N., Makarov A.V., </a:t>
            </a:r>
            <a:r>
              <a:rPr lang="en-US" sz="1600" dirty="0" err="1">
                <a:latin typeface="Times New Roman" panose="02020603050405020304" pitchFamily="18" charset="0"/>
              </a:rPr>
              <a:t>Nikolaeva</a:t>
            </a:r>
            <a:r>
              <a:rPr lang="en-US" sz="1600" dirty="0">
                <a:latin typeface="Times New Roman" panose="02020603050405020304" pitchFamily="18" charset="0"/>
              </a:rPr>
              <a:t> E.P., </a:t>
            </a:r>
            <a:r>
              <a:rPr lang="en-US" sz="1600" dirty="0" err="1">
                <a:latin typeface="Times New Roman" panose="02020603050405020304" pitchFamily="18" charset="0"/>
              </a:rPr>
              <a:t>Skorynina</a:t>
            </a:r>
            <a:r>
              <a:rPr lang="en-US" sz="1600" dirty="0">
                <a:latin typeface="Times New Roman" panose="02020603050405020304" pitchFamily="18" charset="0"/>
              </a:rPr>
              <a:t> P.A., and </a:t>
            </a:r>
            <a:r>
              <a:rPr lang="en-US" sz="1600" dirty="0" err="1">
                <a:latin typeface="Times New Roman" panose="02020603050405020304" pitchFamily="18" charset="0"/>
              </a:rPr>
              <a:t>Malygina</a:t>
            </a:r>
            <a:r>
              <a:rPr lang="en-US" sz="1600" dirty="0">
                <a:latin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</a:rPr>
              <a:t>I.Yu</a:t>
            </a:r>
            <a:r>
              <a:rPr lang="en-US" sz="1600" dirty="0">
                <a:latin typeface="Times New Roman" panose="02020603050405020304" pitchFamily="18" charset="0"/>
              </a:rPr>
              <a:t>. Effect of frictional treatment with a dense cubic boron nitride indenter on the micromechanical properties of the </a:t>
            </a:r>
            <a:r>
              <a:rPr lang="en-US" sz="1600" dirty="0" err="1">
                <a:latin typeface="Times New Roman" panose="02020603050405020304" pitchFamily="18" charset="0"/>
              </a:rPr>
              <a:t>NiCrBSi</a:t>
            </a:r>
            <a:r>
              <a:rPr lang="en-US" sz="1600" dirty="0">
                <a:latin typeface="Times New Roman" panose="02020603050405020304" pitchFamily="18" charset="0"/>
              </a:rPr>
              <a:t>–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Cr</a:t>
            </a:r>
            <a:r>
              <a:rPr lang="ru-RU" sz="16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16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 dirty="0">
                <a:latin typeface="Times New Roman" panose="02020603050405020304" pitchFamily="18" charset="0"/>
              </a:rPr>
              <a:t> coating // IOP Conference Series: Materials Science and Engineering. </a:t>
            </a:r>
            <a:r>
              <a:rPr lang="ru-RU" sz="1600" dirty="0">
                <a:latin typeface="Times New Roman" panose="02020603050405020304" pitchFamily="18" charset="0"/>
              </a:rPr>
              <a:t>— </a:t>
            </a:r>
            <a:r>
              <a:rPr lang="en-US" sz="1600" dirty="0">
                <a:latin typeface="Times New Roman" panose="02020603050405020304" pitchFamily="18" charset="0"/>
              </a:rPr>
              <a:t>2020</a:t>
            </a:r>
            <a:r>
              <a:rPr lang="ru-RU" sz="1600" dirty="0">
                <a:latin typeface="Times New Roman" panose="02020603050405020304" pitchFamily="18" charset="0"/>
              </a:rPr>
              <a:t>.</a:t>
            </a:r>
            <a:r>
              <a:rPr lang="en-US" sz="1600" dirty="0">
                <a:latin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</a:rPr>
              <a:t>—</a:t>
            </a:r>
            <a:r>
              <a:rPr lang="en-US" sz="1600" dirty="0">
                <a:latin typeface="Times New Roman" panose="02020603050405020304" pitchFamily="18" charset="0"/>
              </a:rPr>
              <a:t> V. 966. </a:t>
            </a:r>
            <a:r>
              <a:rPr lang="ru-RU" sz="1600" dirty="0">
                <a:latin typeface="Times New Roman" panose="02020603050405020304" pitchFamily="18" charset="0"/>
              </a:rPr>
              <a:t>—</a:t>
            </a:r>
            <a:r>
              <a:rPr lang="en-US" sz="1600" dirty="0">
                <a:latin typeface="Times New Roman" panose="02020603050405020304" pitchFamily="18" charset="0"/>
              </a:rPr>
              <a:t> P. 012050 (6).</a:t>
            </a:r>
            <a:endParaRPr lang="ru-RU" sz="1600" dirty="0">
              <a:latin typeface="Times New Roman" panose="02020603050405020304" pitchFamily="18" charset="0"/>
            </a:endParaRPr>
          </a:p>
          <a:p>
            <a:pPr marL="361950" indent="-361950" algn="just">
              <a:buFontTx/>
              <a:buAutoNum type="arabicPeriod"/>
              <a:defRPr/>
            </a:pPr>
            <a:r>
              <a:rPr lang="en-US" sz="1600" dirty="0" err="1">
                <a:latin typeface="Times New Roman" panose="02020603050405020304" pitchFamily="18" charset="0"/>
              </a:rPr>
              <a:t>Soboleva</a:t>
            </a:r>
            <a:r>
              <a:rPr lang="ru-RU" sz="1600" dirty="0">
                <a:latin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</a:rPr>
              <a:t>N.N., </a:t>
            </a:r>
            <a:r>
              <a:rPr lang="en-US" sz="1600" dirty="0" err="1">
                <a:latin typeface="Times New Roman" panose="02020603050405020304" pitchFamily="18" charset="0"/>
              </a:rPr>
              <a:t>Makarov</a:t>
            </a:r>
            <a:r>
              <a:rPr lang="ru-RU" sz="1600" dirty="0">
                <a:latin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</a:rPr>
              <a:t>A.V., </a:t>
            </a:r>
            <a:r>
              <a:rPr lang="en-US" sz="1600" dirty="0" err="1">
                <a:latin typeface="Times New Roman" panose="02020603050405020304" pitchFamily="18" charset="0"/>
              </a:rPr>
              <a:t>Zavarzina</a:t>
            </a:r>
            <a:r>
              <a:rPr lang="ru-RU" sz="1600" dirty="0">
                <a:latin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</a:rPr>
              <a:t>E.P., </a:t>
            </a:r>
            <a:r>
              <a:rPr lang="en-US" sz="1600" dirty="0" err="1">
                <a:latin typeface="Times New Roman" panose="02020603050405020304" pitchFamily="18" charset="0"/>
              </a:rPr>
              <a:t>Skorynina</a:t>
            </a:r>
            <a:r>
              <a:rPr lang="ru-RU" sz="1600" dirty="0">
                <a:latin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</a:rPr>
              <a:t>P.A., </a:t>
            </a:r>
            <a:r>
              <a:rPr lang="en-US" sz="1600" dirty="0" err="1">
                <a:latin typeface="Times New Roman" panose="02020603050405020304" pitchFamily="18" charset="0"/>
              </a:rPr>
              <a:t>Malygina</a:t>
            </a:r>
            <a:r>
              <a:rPr lang="ru-RU" sz="1600" dirty="0">
                <a:latin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</a:rPr>
              <a:t>I.Y. Features of frictional treatment of the composite </a:t>
            </a:r>
            <a:r>
              <a:rPr lang="en-US" sz="1600" dirty="0" err="1">
                <a:latin typeface="Times New Roman" panose="02020603050405020304" pitchFamily="18" charset="0"/>
              </a:rPr>
              <a:t>NiCrBSi</a:t>
            </a:r>
            <a:r>
              <a:rPr lang="en-US" sz="1600" dirty="0">
                <a:latin typeface="Times New Roman" panose="02020603050405020304" pitchFamily="18" charset="0"/>
              </a:rPr>
              <a:t>-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Cr</a:t>
            </a:r>
            <a:r>
              <a:rPr lang="ru-RU" sz="16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1600" baseline="-250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1600" dirty="0">
                <a:latin typeface="Times New Roman" panose="02020603050405020304" pitchFamily="18" charset="0"/>
              </a:rPr>
              <a:t>laser clad coating //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</a:rPr>
              <a:t>Letters on Materials. – 2020. – V. 10. – Is. 4. – P. </a:t>
            </a:r>
            <a:r>
              <a:rPr lang="en-US" sz="1600">
                <a:latin typeface="Times New Roman" panose="02020603050405020304" pitchFamily="18" charset="0"/>
              </a:rPr>
              <a:t>506-511. </a:t>
            </a:r>
            <a:endParaRPr lang="ru-RU" sz="1600" dirty="0">
              <a:latin typeface="Times New Roman" panose="02020603050405020304" pitchFamily="18" charset="0"/>
            </a:endParaRPr>
          </a:p>
          <a:p>
            <a:pPr marL="361950" indent="-361950" algn="just">
              <a:buFontTx/>
              <a:buAutoNum type="arabicPeriod"/>
              <a:defRPr/>
            </a:pPr>
            <a:endParaRPr lang="ru-RU" sz="2000" kern="1200" dirty="0">
              <a:latin typeface="Times New Roman" panose="02020603050405020304" pitchFamily="18" charset="0"/>
            </a:endParaRPr>
          </a:p>
          <a:p>
            <a:pPr algn="l" eaLnBrk="1" hangingPunct="1">
              <a:lnSpc>
                <a:spcPct val="80000"/>
              </a:lnSpc>
              <a:defRPr/>
            </a:pPr>
            <a:endParaRPr lang="en-US" sz="2000" kern="1200" dirty="0">
              <a:latin typeface="Times New Roman" panose="02020603050405020304" pitchFamily="18" charset="0"/>
            </a:endParaRPr>
          </a:p>
          <a:p>
            <a:pPr algn="l" eaLnBrk="1" hangingPunct="1">
              <a:lnSpc>
                <a:spcPct val="80000"/>
              </a:lnSpc>
              <a:defRPr/>
            </a:pPr>
            <a:r>
              <a:rPr lang="ru-RU" sz="2000" kern="1200" dirty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000125" y="857250"/>
            <a:ext cx="6400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endParaRPr lang="ru-RU" sz="2000" dirty="0">
              <a:latin typeface="Times New Roman" pitchFamily="18" charset="0"/>
            </a:endParaRPr>
          </a:p>
        </p:txBody>
      </p:sp>
      <p:sp>
        <p:nvSpPr>
          <p:cNvPr id="3077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F7F48017-A246-4688-9AC3-A0C20A0C4DD9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7388" y="44624"/>
            <a:ext cx="7772400" cy="647700"/>
          </a:xfrm>
        </p:spPr>
        <p:txBody>
          <a:bodyPr/>
          <a:lstStyle/>
          <a:p>
            <a:pPr eaLnBrk="1" hangingPunct="1"/>
            <a:r>
              <a:rPr lang="ru-RU" sz="1800" b="1" dirty="0">
                <a:latin typeface="Times New Roman" pitchFamily="18" charset="0"/>
              </a:rPr>
              <a:t>Аспирант 2 года обучения </a:t>
            </a:r>
            <a:r>
              <a:rPr lang="ru-RU" sz="1800" b="1" dirty="0" err="1">
                <a:latin typeface="Times New Roman" pitchFamily="18" charset="0"/>
              </a:rPr>
              <a:t>Заварзина</a:t>
            </a:r>
            <a:r>
              <a:rPr lang="ru-RU" sz="1800" b="1" dirty="0">
                <a:latin typeface="Times New Roman" pitchFamily="18" charset="0"/>
              </a:rPr>
              <a:t> Екатерина Павловна</a:t>
            </a:r>
            <a:br>
              <a:rPr lang="ru-RU" sz="1800" b="1" dirty="0">
                <a:latin typeface="Times New Roman" pitchFamily="18" charset="0"/>
              </a:rPr>
            </a:br>
            <a:r>
              <a:rPr lang="ru-RU" sz="1800" b="1" dirty="0">
                <a:latin typeface="Times New Roman" pitchFamily="18" charset="0"/>
              </a:rPr>
              <a:t>лаборатории лазерной и плазменной обработки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496912"/>
            <a:ext cx="8642350" cy="5740400"/>
          </a:xfr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ru-RU" sz="2000" dirty="0">
                <a:solidFill>
                  <a:srgbClr val="0033CC"/>
                </a:solidFill>
                <a:latin typeface="Times New Roman" pitchFamily="18" charset="0"/>
              </a:rPr>
              <a:t>Апробация работы</a:t>
            </a:r>
            <a:endParaRPr lang="ru-RU" sz="2000" dirty="0">
              <a:latin typeface="Times New Roman" pitchFamily="18" charset="0"/>
            </a:endParaRPr>
          </a:p>
          <a:p>
            <a:pPr algn="just">
              <a:spcBef>
                <a:spcPct val="0"/>
              </a:spcBef>
              <a:defRPr/>
            </a:pPr>
            <a:r>
              <a:rPr lang="ru-RU" sz="2000" dirty="0">
                <a:solidFill>
                  <a:srgbClr val="0033CC"/>
                </a:solidFill>
                <a:latin typeface="Times New Roman" pitchFamily="18" charset="0"/>
              </a:rPr>
              <a:t>Тезисы докладов на международных конференциях</a:t>
            </a:r>
            <a:r>
              <a:rPr lang="ru-RU" sz="2400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</a:p>
          <a:p>
            <a:pPr indent="361950" algn="just">
              <a:buFontTx/>
              <a:buAutoNum type="arabicPeriod"/>
              <a:defRPr/>
            </a:pPr>
            <a:r>
              <a:rPr lang="ru-RU" sz="1600" dirty="0">
                <a:latin typeface="Times New Roman" pitchFamily="18" charset="0"/>
              </a:rPr>
              <a:t>Соболева Н.Н., Николаева Е.П., Макаров А.В., Малыгина И.Ю. Фазовый состав, микромеханические и </a:t>
            </a:r>
            <a:r>
              <a:rPr lang="ru-RU" sz="1600" dirty="0" err="1">
                <a:latin typeface="Times New Roman" pitchFamily="18" charset="0"/>
              </a:rPr>
              <a:t>трибологические</a:t>
            </a:r>
            <a:r>
              <a:rPr lang="ru-RU" sz="1600" dirty="0">
                <a:latin typeface="Times New Roman" pitchFamily="18" charset="0"/>
              </a:rPr>
              <a:t> свойства композиционного покрытия </a:t>
            </a:r>
            <a:r>
              <a:rPr lang="en-US" sz="1600" dirty="0" err="1">
                <a:latin typeface="Times New Roman" pitchFamily="18" charset="0"/>
              </a:rPr>
              <a:t>NiCrBSi</a:t>
            </a:r>
            <a:r>
              <a:rPr lang="en-US" sz="1600" dirty="0">
                <a:latin typeface="Times New Roman" pitchFamily="18" charset="0"/>
              </a:rPr>
              <a:t>-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Cr</a:t>
            </a:r>
            <a:r>
              <a:rPr lang="ru-RU" sz="16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16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dirty="0">
                <a:latin typeface="Times New Roman" pitchFamily="18" charset="0"/>
              </a:rPr>
              <a:t>,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</a:rPr>
              <a:t>полученного газопорошковой лазерной наплавкой // Сборник тезисов докладов </a:t>
            </a:r>
            <a:r>
              <a:rPr lang="en-US" sz="1600" dirty="0">
                <a:latin typeface="Times New Roman" pitchFamily="18" charset="0"/>
              </a:rPr>
              <a:t>VIII </a:t>
            </a:r>
            <a:r>
              <a:rPr lang="ru-RU" sz="1600" dirty="0">
                <a:latin typeface="Times New Roman" pitchFamily="18" charset="0"/>
              </a:rPr>
              <a:t>Международной конференции «Кристаллизация: компьютерные модели, эксперимент, технологии», Ижевск, 11-12 апреля, 2019. – Ижевск: Изд-во </a:t>
            </a:r>
            <a:r>
              <a:rPr lang="ru-RU" sz="1600" dirty="0" err="1">
                <a:latin typeface="Times New Roman" pitchFamily="18" charset="0"/>
              </a:rPr>
              <a:t>Удм</a:t>
            </a:r>
            <a:r>
              <a:rPr lang="ru-RU" sz="1600" dirty="0">
                <a:latin typeface="Times New Roman" pitchFamily="18" charset="0"/>
              </a:rPr>
              <a:t> ФИЦ </a:t>
            </a:r>
            <a:r>
              <a:rPr lang="ru-RU" sz="1600" dirty="0" err="1">
                <a:latin typeface="Times New Roman" pitchFamily="18" charset="0"/>
              </a:rPr>
              <a:t>УрО</a:t>
            </a:r>
            <a:r>
              <a:rPr lang="ru-RU" sz="1600" dirty="0">
                <a:latin typeface="Times New Roman" pitchFamily="18" charset="0"/>
              </a:rPr>
              <a:t> РАН, 2019. – С. 177-180. </a:t>
            </a:r>
          </a:p>
          <a:p>
            <a:pPr indent="361950" algn="just">
              <a:buFontTx/>
              <a:buAutoNum type="arabicPeriod"/>
              <a:defRPr/>
            </a:pPr>
            <a:r>
              <a:rPr lang="ru-RU" sz="1600" dirty="0">
                <a:latin typeface="Times New Roman" pitchFamily="18" charset="0"/>
              </a:rPr>
              <a:t>Соболева Н.Н., Николаева Е.П., Макаров А.В. Влияние добавки карбида хрома на структуру и абразивную износостойкость </a:t>
            </a:r>
            <a:r>
              <a:rPr lang="ru-RU" sz="1600" dirty="0" err="1">
                <a:latin typeface="Times New Roman" pitchFamily="18" charset="0"/>
              </a:rPr>
              <a:t>NiCrBSi</a:t>
            </a:r>
            <a:r>
              <a:rPr lang="ru-RU" sz="1600" dirty="0">
                <a:latin typeface="Times New Roman" pitchFamily="18" charset="0"/>
              </a:rPr>
              <a:t> покрытия, сформированного лазерной наплавкой // Сб. трудов IX Межд. школы «Физическое материаловедение» с элементами научной школы для молодежи (ШФМ-2019). Тольятти, 9-13 сентября 2019.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–  </a:t>
            </a:r>
            <a:r>
              <a:rPr lang="ru-RU" sz="1600" dirty="0">
                <a:latin typeface="Times New Roman" pitchFamily="18" charset="0"/>
              </a:rPr>
              <a:t>Тольятти: Издательство ТГУ, 2019.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dirty="0">
                <a:latin typeface="Times New Roman" pitchFamily="18" charset="0"/>
              </a:rPr>
              <a:t>С. 115.</a:t>
            </a:r>
          </a:p>
          <a:p>
            <a:pPr indent="361950" algn="just">
              <a:buFontTx/>
              <a:buAutoNum type="arabicPeriod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Соболева Н.Н., Макаров А.В., Николаева Е.П.,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Скорынина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П.А., Малыгина И.Ю. Влияние фрикционной обработки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индентором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из DBN на микромеханические свойства NiCrBSi-Cr3C2 покрытия // Материалы международной научно-технической конференции «Промышленное производство и металлургия», Нижний Тагил, 18-19 июня 2020 года. – Нижний Тагил: НТИ (филиал)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УрФУ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2020. – С. 273-279.</a:t>
            </a:r>
          </a:p>
          <a:p>
            <a:pPr indent="361950" algn="just">
              <a:buFontTx/>
              <a:buAutoNum type="arabicPeriod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Николаева Е.П., Соболева Н.Н., Макаров А.В.  Влияние фрикционной обработки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индентором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из DBN на микромеханические характеристики и качество поверхности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NiCrBSi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Cr</a:t>
            </a:r>
            <a:r>
              <a:rPr lang="ru-RU" sz="16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16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// Сборник материалов XX Международной научно-технической Уральской школы-семинара металловедов-молодых ученых, г. Екатеринбург, 3-7 февраля, 2020 – Екатеринбург: Издательство Уральского университета, 2020 – С. 171-173.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1000125" y="857250"/>
            <a:ext cx="6400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4101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DB861271-68CF-4B0C-B783-2D0154140A16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ъект 2"/>
          <p:cNvSpPr>
            <a:spLocks noGrp="1"/>
          </p:cNvSpPr>
          <p:nvPr>
            <p:ph idx="1"/>
          </p:nvPr>
        </p:nvSpPr>
        <p:spPr>
          <a:xfrm>
            <a:off x="250825" y="692696"/>
            <a:ext cx="8713788" cy="5289550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ru-RU" sz="2000" dirty="0">
                <a:solidFill>
                  <a:srgbClr val="0033CC"/>
                </a:solidFill>
                <a:latin typeface="Times New Roman" pitchFamily="18" charset="0"/>
              </a:rPr>
              <a:t>Апробация работы</a:t>
            </a:r>
            <a:endParaRPr lang="ru-RU" sz="2000" dirty="0">
              <a:latin typeface="Times New Roman" pitchFamily="18" charset="0"/>
            </a:endParaRPr>
          </a:p>
          <a:p>
            <a:pPr marL="0" indent="0">
              <a:buFontTx/>
              <a:buNone/>
              <a:defRPr/>
            </a:pPr>
            <a:r>
              <a:rPr lang="ru-RU" sz="2000" dirty="0">
                <a:solidFill>
                  <a:srgbClr val="0033CC"/>
                </a:solidFill>
                <a:latin typeface="Times New Roman" pitchFamily="18" charset="0"/>
              </a:rPr>
              <a:t>Тезисы докладов на международных конференциях</a:t>
            </a:r>
          </a:p>
          <a:p>
            <a:pPr algn="just">
              <a:buFont typeface="+mj-lt"/>
              <a:buAutoNum type="arabicPeriod" startAt="5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Соболева Н.Н., Макаров А.В., Николаева Е.П.,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Скорынина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П.А., Малыгина И.Ю.  Характеристики композиционного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NiCrBSiFeC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Cr</a:t>
            </a:r>
            <a:r>
              <a:rPr lang="ru-RU" sz="16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1600" baseline="-250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покрытия после фрикционной обработки // Тезисы международной конференции и школы молодых ученых «Получение, структура и свойства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высокоэнтропийных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материалов», г. Белгород, 14-16 октября, 2020 – Белгород: ООО «Эпицентр», 2020. – С. 97.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Font typeface="+mj-lt"/>
              <a:buAutoNum type="arabicPeriod" startAt="5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Николаева Е.П., Соболева Н.Н., Макаров А.В. Влияние материала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индентора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при фрикционной обработке покрытия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NiCrBSi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Cr</a:t>
            </a:r>
            <a:r>
              <a:rPr lang="ru-RU" sz="16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16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на его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микротвердость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и шероховатость поверхности // Сборник материалов XIV Международной конференции «Механика, ресурс и диагностика материалов и конструкций», г. Екатеринбург, 09-13 ноября, 2020. – Екатеринбург: ИМАШ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УрО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РАН, 2020. – С. 270.</a:t>
            </a:r>
          </a:p>
          <a:p>
            <a:pPr algn="just">
              <a:buFont typeface="+mj-lt"/>
              <a:buAutoNum type="arabicPeriod" startAt="5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Макаров А.В., Котельников А.Б.,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Лежнин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Н.В.,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Вопнерук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А.А., Коробов Ю.С.,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Валиуллин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А.И.,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Сирош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В.А.,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Заварзина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Е.П., Степченков А.К., Волков Е.Г. Разработка технологий наплавки на медные плиты кристаллизаторов машин непрерывного литья заготовок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//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Сборник тезисов «Передовые производственные технологии и материалы» г. Екатеринбург, 3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4 марта, 202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– Екатеринбург: УМНОЦ, 2022. – С. 42-43.</a:t>
            </a:r>
          </a:p>
          <a:p>
            <a:pPr algn="just">
              <a:buFont typeface="+mj-lt"/>
              <a:buAutoNum type="arabicPeriod" startAt="5"/>
              <a:defRPr/>
            </a:pP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Заварзина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Е.П., Соболева Н.Н., Макаров А.В.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Характеристики поверхностного слоя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NiCrBSi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–Cr</a:t>
            </a:r>
            <a:r>
              <a:rPr lang="ru-RU" sz="16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16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покрытия после фрикционной обработки различными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инденторами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// Сборник материалов XX Международной научно-технической Уральской школы-семинара металловедов-молодых ученых, г. Екатеринбург, 7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-11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февраля, 202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(в печати)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8266"/>
            <a:ext cx="8229600" cy="706438"/>
          </a:xfrm>
        </p:spPr>
        <p:txBody>
          <a:bodyPr/>
          <a:lstStyle/>
          <a:p>
            <a:pPr eaLnBrk="1" hangingPunct="1"/>
            <a:r>
              <a:rPr lang="ru-RU" sz="1800" b="1" dirty="0">
                <a:latin typeface="Times New Roman" pitchFamily="18" charset="0"/>
              </a:rPr>
              <a:t>Аспирант 2 года обучения </a:t>
            </a:r>
            <a:r>
              <a:rPr lang="ru-RU" sz="1800" b="1" dirty="0" err="1">
                <a:latin typeface="Times New Roman" pitchFamily="18" charset="0"/>
              </a:rPr>
              <a:t>Заварзина</a:t>
            </a:r>
            <a:r>
              <a:rPr lang="ru-RU" sz="1800" b="1" dirty="0">
                <a:latin typeface="Times New Roman" pitchFamily="18" charset="0"/>
              </a:rPr>
              <a:t> Екатерина Павловна</a:t>
            </a:r>
            <a:br>
              <a:rPr lang="ru-RU" sz="1800" b="1" dirty="0">
                <a:latin typeface="Times New Roman" pitchFamily="18" charset="0"/>
              </a:rPr>
            </a:br>
            <a:r>
              <a:rPr lang="ru-RU" sz="1800" b="1" dirty="0">
                <a:latin typeface="Times New Roman" pitchFamily="18" charset="0"/>
              </a:rPr>
              <a:t>лаборатории лазерной и плазменной обработки</a:t>
            </a:r>
          </a:p>
        </p:txBody>
      </p:sp>
      <p:sp>
        <p:nvSpPr>
          <p:cNvPr id="5124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868CAA4A-297A-4F50-ACEF-C31251EA75A2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44624"/>
            <a:ext cx="7772400" cy="647700"/>
          </a:xfrm>
        </p:spPr>
        <p:txBody>
          <a:bodyPr/>
          <a:lstStyle/>
          <a:p>
            <a:pPr eaLnBrk="1" hangingPunct="1"/>
            <a:r>
              <a:rPr lang="ru-RU" sz="1800" b="1" dirty="0">
                <a:latin typeface="Times New Roman" pitchFamily="18" charset="0"/>
              </a:rPr>
              <a:t>Аспирант 2 года обучения </a:t>
            </a:r>
            <a:r>
              <a:rPr lang="ru-RU" sz="1800" b="1" dirty="0" err="1">
                <a:latin typeface="Times New Roman" pitchFamily="18" charset="0"/>
              </a:rPr>
              <a:t>Заварзина</a:t>
            </a:r>
            <a:r>
              <a:rPr lang="ru-RU" sz="1800" b="1" dirty="0">
                <a:latin typeface="Times New Roman" pitchFamily="18" charset="0"/>
              </a:rPr>
              <a:t> Екатерина Павловна</a:t>
            </a:r>
            <a:br>
              <a:rPr lang="ru-RU" sz="1800" b="1" dirty="0">
                <a:latin typeface="Times New Roman" pitchFamily="18" charset="0"/>
              </a:rPr>
            </a:br>
            <a:r>
              <a:rPr lang="ru-RU" sz="1800" b="1" dirty="0">
                <a:latin typeface="Times New Roman" pitchFamily="18" charset="0"/>
              </a:rPr>
              <a:t>лаборатории лазерной и плазменной обработки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750" y="1771278"/>
            <a:ext cx="8496300" cy="100965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ru-RU" sz="2000" dirty="0">
                <a:solidFill>
                  <a:srgbClr val="0033CC"/>
                </a:solidFill>
                <a:latin typeface="Times New Roman" pitchFamily="18" charset="0"/>
              </a:rPr>
              <a:t>Экзамен по философии</a:t>
            </a:r>
            <a:r>
              <a:rPr lang="ru-RU" sz="2000" dirty="0">
                <a:latin typeface="Times New Roman" pitchFamily="18" charset="0"/>
              </a:rPr>
              <a:t>                          Сдан – «Отлично»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sz="2000" dirty="0">
                <a:solidFill>
                  <a:srgbClr val="0033CC"/>
                </a:solidFill>
                <a:latin typeface="Times New Roman" pitchFamily="18" charset="0"/>
              </a:rPr>
              <a:t>Экзамен по иностранному языку          </a:t>
            </a:r>
            <a:r>
              <a:rPr lang="ru-RU" sz="2000" dirty="0">
                <a:latin typeface="Times New Roman" pitchFamily="18" charset="0"/>
              </a:rPr>
              <a:t>Сдан – «Хорошо»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sz="2000" dirty="0">
                <a:solidFill>
                  <a:srgbClr val="0033CC"/>
                </a:solidFill>
                <a:latin typeface="Times New Roman" pitchFamily="18" charset="0"/>
              </a:rPr>
              <a:t>Экзамен по специальности 05.16.01     </a:t>
            </a:r>
            <a:r>
              <a:rPr lang="ru-RU" sz="2000" dirty="0">
                <a:latin typeface="Times New Roman" pitchFamily="18" charset="0"/>
              </a:rPr>
              <a:t>Июнь 2024 года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sz="2000" dirty="0">
                <a:latin typeface="Times New Roman" pitchFamily="18" charset="0"/>
              </a:rPr>
              <a:t> </a:t>
            </a:r>
          </a:p>
          <a:p>
            <a:pPr algn="just" eaLnBrk="1" hangingPunct="1">
              <a:lnSpc>
                <a:spcPct val="80000"/>
              </a:lnSpc>
            </a:pPr>
            <a:endParaRPr lang="ru-RU" sz="2000" dirty="0">
              <a:latin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</a:pPr>
            <a:endParaRPr lang="ru-RU" sz="2000" dirty="0">
              <a:latin typeface="Times New Roman" pitchFamily="18" charset="0"/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1071563" y="1124992"/>
            <a:ext cx="6400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r>
              <a:rPr lang="ru-RU" sz="2400" dirty="0">
                <a:solidFill>
                  <a:srgbClr val="0033CC"/>
                </a:solidFill>
                <a:latin typeface="Times New Roman" pitchFamily="18" charset="0"/>
              </a:rPr>
              <a:t>Экзамены</a:t>
            </a:r>
            <a:endParaRPr lang="ru-RU" sz="2400" dirty="0">
              <a:latin typeface="Times New Roman" pitchFamily="18" charset="0"/>
            </a:endParaRPr>
          </a:p>
        </p:txBody>
      </p:sp>
      <p:sp>
        <p:nvSpPr>
          <p:cNvPr id="6150" name="Rectangle 8"/>
          <p:cNvSpPr>
            <a:spLocks noChangeArrowheads="1"/>
          </p:cNvSpPr>
          <p:nvPr/>
        </p:nvSpPr>
        <p:spPr bwMode="auto">
          <a:xfrm>
            <a:off x="539750" y="3212976"/>
            <a:ext cx="84963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sz="2400" dirty="0">
                <a:solidFill>
                  <a:srgbClr val="0033CC"/>
                </a:solidFill>
                <a:latin typeface="Times New Roman" pitchFamily="18" charset="0"/>
              </a:rPr>
              <a:t>Выступления на конференциях</a:t>
            </a:r>
            <a:r>
              <a:rPr lang="ru-RU" sz="2400" dirty="0">
                <a:latin typeface="Times New Roman" pitchFamily="18" charset="0"/>
              </a:rPr>
              <a:t>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sz="2000" dirty="0">
                <a:latin typeface="Times New Roman" pitchFamily="18" charset="0"/>
              </a:rPr>
              <a:t>Сделано докладов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sz="2000" dirty="0">
                <a:latin typeface="Times New Roman" pitchFamily="18" charset="0"/>
              </a:rPr>
              <a:t>устных – 3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sz="2000" dirty="0">
                <a:latin typeface="Times New Roman" pitchFamily="18" charset="0"/>
              </a:rPr>
              <a:t>стендовых  –  4</a:t>
            </a:r>
          </a:p>
        </p:txBody>
      </p:sp>
      <p:sp>
        <p:nvSpPr>
          <p:cNvPr id="6151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094017A0-C5C6-4CEA-840F-7AB2D0009D64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0"/>
            <a:ext cx="7772400" cy="647700"/>
          </a:xfrm>
        </p:spPr>
        <p:txBody>
          <a:bodyPr/>
          <a:lstStyle/>
          <a:p>
            <a:pPr eaLnBrk="1" hangingPunct="1"/>
            <a:r>
              <a:rPr lang="ru-RU" sz="1800" b="1" dirty="0">
                <a:latin typeface="Times New Roman" pitchFamily="18" charset="0"/>
              </a:rPr>
              <a:t>Аспирант 2 года обучения </a:t>
            </a:r>
            <a:r>
              <a:rPr lang="ru-RU" sz="1800" b="1" dirty="0" err="1">
                <a:latin typeface="Times New Roman" pitchFamily="18" charset="0"/>
              </a:rPr>
              <a:t>Заварзина</a:t>
            </a:r>
            <a:r>
              <a:rPr lang="ru-RU" sz="1800" b="1" dirty="0">
                <a:latin typeface="Times New Roman" pitchFamily="18" charset="0"/>
              </a:rPr>
              <a:t> Екатерина Павловна</a:t>
            </a:r>
            <a:br>
              <a:rPr lang="ru-RU" sz="1800" b="1" dirty="0">
                <a:latin typeface="Times New Roman" pitchFamily="18" charset="0"/>
              </a:rPr>
            </a:br>
            <a:r>
              <a:rPr lang="ru-RU" sz="1800" b="1" dirty="0">
                <a:latin typeface="Times New Roman" pitchFamily="18" charset="0"/>
              </a:rPr>
              <a:t>лаборатории лазерной и плазменной обработки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1225550" y="476920"/>
            <a:ext cx="6400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r>
              <a:rPr lang="ru-RU" sz="2000" dirty="0">
                <a:solidFill>
                  <a:srgbClr val="0033CC"/>
                </a:solidFill>
                <a:latin typeface="Times New Roman" pitchFamily="18" charset="0"/>
              </a:rPr>
              <a:t>Таблица показателей</a:t>
            </a:r>
            <a:endParaRPr lang="ru-RU" sz="2000" dirty="0">
              <a:latin typeface="Times New Roman" pitchFamily="18" charset="0"/>
            </a:endParaRPr>
          </a:p>
        </p:txBody>
      </p:sp>
      <p:graphicFrame>
        <p:nvGraphicFramePr>
          <p:cNvPr id="8669" name="Group 4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9630773"/>
              </p:ext>
            </p:extLst>
          </p:nvPr>
        </p:nvGraphicFramePr>
        <p:xfrm>
          <a:off x="251522" y="836712"/>
          <a:ext cx="8587031" cy="5654633"/>
        </p:xfrm>
        <a:graphic>
          <a:graphicData uri="http://schemas.openxmlformats.org/drawingml/2006/table">
            <a:tbl>
              <a:tblPr/>
              <a:tblGrid>
                <a:gridCol w="58326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73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09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48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11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4016"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Баллы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Курс 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2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50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публикации в изданиях ВАК (вышедшие из печати)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79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публикации в изданиях ВАК (принятые в печать)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510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свидетельство о программах для ЭВМ, зарегистрированных в установленном порядке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537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патент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79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соавторство в монографии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79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оформленное ноу-хау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79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публикации в других изданиях (не тезисы)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79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тезисы доклада на международной конференции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635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тезисы доклада на российской конференции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79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участие в конференции с устным докладом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903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участие в конференции со стендовым докладом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332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сданный на «отлично» кандидатский экзамен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79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сданный на «хорошо» кандидатский экзамен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79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сданный на «удовлетворительно» кандидатский экзамен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79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участие в грантах в качестве: исполнителя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079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участие в грантах в качестве: руководителя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079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Общая сумма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144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Объект 13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9290" y="4662428"/>
            <a:ext cx="4085872" cy="2042936"/>
          </a:xfrm>
        </p:spPr>
      </p:pic>
      <p:sp>
        <p:nvSpPr>
          <p:cNvPr id="15" name="TextBox 14"/>
          <p:cNvSpPr txBox="1"/>
          <p:nvPr/>
        </p:nvSpPr>
        <p:spPr>
          <a:xfrm>
            <a:off x="4729290" y="4293096"/>
            <a:ext cx="423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Фото образцов до лазерной наплавки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538" y="1715906"/>
            <a:ext cx="3167796" cy="2577190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01702" y="1340768"/>
            <a:ext cx="4462786" cy="2509739"/>
          </a:xfrm>
        </p:spPr>
        <p:txBody>
          <a:bodyPr/>
          <a:lstStyle/>
          <a:p>
            <a:pPr marL="0" indent="0" algn="just">
              <a:buNone/>
            </a:pPr>
            <a:r>
              <a:rPr lang="ru-RU" sz="1800" b="1" kern="1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Преимущества лазерной наплавки 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на медную основу  в сравнении с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газотермическим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напылением: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лучшая адгезия покрытия;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низкий уровень пористости;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высокий коэффициент использования порошка (95%);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высокий уровень производительности.</a:t>
            </a:r>
          </a:p>
        </p:txBody>
      </p:sp>
      <p:sp>
        <p:nvSpPr>
          <p:cNvPr id="7" name="Прямоугольник 10"/>
          <p:cNvSpPr>
            <a:spLocks noChangeArrowheads="1"/>
          </p:cNvSpPr>
          <p:nvPr/>
        </p:nvSpPr>
        <p:spPr bwMode="auto">
          <a:xfrm>
            <a:off x="175522" y="1346574"/>
            <a:ext cx="35323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Конструкция кристаллизатора</a:t>
            </a:r>
          </a:p>
        </p:txBody>
      </p:sp>
      <p:pic>
        <p:nvPicPr>
          <p:cNvPr id="10" name="Рисунок 1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429" y="4672376"/>
            <a:ext cx="3975604" cy="203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6"/>
          <p:cNvSpPr>
            <a:spLocks noChangeArrowheads="1"/>
          </p:cNvSpPr>
          <p:nvPr/>
        </p:nvSpPr>
        <p:spPr bwMode="auto">
          <a:xfrm>
            <a:off x="107504" y="4293096"/>
            <a:ext cx="41433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Плита кристаллизатора с покрытием 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Лазерная наплавка на медные плиты кристаллизаторов </a:t>
            </a:r>
          </a:p>
        </p:txBody>
      </p:sp>
    </p:spTree>
    <p:extLst>
      <p:ext uri="{BB962C8B-B14F-4D97-AF65-F5344CB8AC3E}">
        <p14:creationId xmlns:p14="http://schemas.microsoft.com/office/powerpoint/2010/main" val="2718623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Лазерная наплавка покрытия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Ni-3B-3Si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на медные плиты кристаллизаторов </a:t>
            </a:r>
            <a:endParaRPr lang="ru-RU" sz="32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183ADD-0622-4645-A64B-EE3CCB70930A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3212976"/>
            <a:ext cx="4481621" cy="354735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1129" y="1907737"/>
            <a:ext cx="2865367" cy="333424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2986" y="1916831"/>
            <a:ext cx="2347165" cy="332515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3528" y="2304195"/>
            <a:ext cx="25202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Распределение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микротвердости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HV0,1 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по глубине  покрытия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20401" y="5241983"/>
            <a:ext cx="22508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Общий вид 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поперечного сечения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56548" y="5241983"/>
            <a:ext cx="21250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Фото наплавленной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пластины</a:t>
            </a:r>
          </a:p>
        </p:txBody>
      </p:sp>
    </p:spTree>
    <p:extLst>
      <p:ext uri="{BB962C8B-B14F-4D97-AF65-F5344CB8AC3E}">
        <p14:creationId xmlns:p14="http://schemas.microsoft.com/office/powerpoint/2010/main" val="3488655907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16407</TotalTime>
  <Words>1767</Words>
  <Application>Microsoft Office PowerPoint</Application>
  <PresentationFormat>Экран (4:3)</PresentationFormat>
  <Paragraphs>223</Paragraphs>
  <Slides>14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Оформление по умолчанию</vt:lpstr>
      <vt:lpstr>Аспирант 2 года обучения Заварзина Екатерина Павловна лаборатории лазерной и плазменной обработки</vt:lpstr>
      <vt:lpstr>Аспирант 2 года обучения Заварзина Екатерина Павловна лаборатории лазерной и плазменной обработки</vt:lpstr>
      <vt:lpstr>Аспирант 2 года обучения Заварзина Екатерина Павловна лаборатории лазерной и плазменной обработки</vt:lpstr>
      <vt:lpstr>Аспирант 2 года обучения Заварзина Екатерина Павловна лаборатории лазерной и плазменной обработки</vt:lpstr>
      <vt:lpstr>Аспирант 2 года обучения Заварзина Екатерина Павловна лаборатории лазерной и плазменной обработки</vt:lpstr>
      <vt:lpstr>Аспирант 2 года обучения Заварзина Екатерина Павловна лаборатории лазерной и плазменной обработки</vt:lpstr>
      <vt:lpstr>Аспирант 2 года обучения Заварзина Екатерина Павловна лаборатории лазерной и плазменной обработки</vt:lpstr>
      <vt:lpstr>Лазерная наплавка на медные плиты кристаллизаторов </vt:lpstr>
      <vt:lpstr>Лазерная наплавка покрытия Ni-3B-3Si на медные плиты кристаллизаторов </vt:lpstr>
      <vt:lpstr>Лазерная наплавка покрытия Ni-3B-3Si на медные плиты кристаллизаторов </vt:lpstr>
      <vt:lpstr>Формирование покрытия  ПГ-СР2+Cr3C2 и его структура</vt:lpstr>
      <vt:lpstr>Влияние коэффициента трения  при фрикционной обработке  на качество поверхностей</vt:lpstr>
      <vt:lpstr>3D и 2D профилограммы поверхностей покрытия ПГ-СР2+Cr3C2 </vt:lpstr>
      <vt:lpstr>Спасибо за внимание!</vt:lpstr>
    </vt:vector>
  </TitlesOfParts>
  <Company>ИФМ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Аспирант 1 года обучения Ежов И.В.</dc:title>
  <dc:creator>Ежов И.В.</dc:creator>
  <cp:lastModifiedBy>Меренцов Александр Ильич</cp:lastModifiedBy>
  <cp:revision>191</cp:revision>
  <dcterms:created xsi:type="dcterms:W3CDTF">2012-04-17T05:54:14Z</dcterms:created>
  <dcterms:modified xsi:type="dcterms:W3CDTF">2022-12-19T09:01:34Z</dcterms:modified>
</cp:coreProperties>
</file>