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75" r:id="rId4"/>
    <p:sldId id="262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33CC"/>
    <a:srgbClr val="969696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62" autoAdjust="0"/>
    <p:restoredTop sz="96552" autoAdjust="0"/>
  </p:normalViewPr>
  <p:slideViewPr>
    <p:cSldViewPr>
      <p:cViewPr varScale="1">
        <p:scale>
          <a:sx n="83" d="100"/>
          <a:sy n="83" d="100"/>
        </p:scale>
        <p:origin x="1570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077EACE-8367-49D2-8B83-38DD19D8EEE5}" type="datetimeFigureOut">
              <a:rPr lang="ru-RU"/>
              <a:pPr>
                <a:defRPr/>
              </a:pPr>
              <a:t>04.10.2024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FADD066-BBDC-4878-ADDD-CA34437B7BB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altLang="ru-RU" smtClean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C9A479E-86C2-48D4-8B0A-0558F180189A}" type="slidenum">
              <a:rPr lang="ru-RU" altLang="ru-RU" smtClean="0"/>
              <a:pPr/>
              <a:t>2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altLang="ru-RU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B4105E5-5866-46B6-A540-82EE97297374}" type="slidenum">
              <a:rPr lang="ru-RU" altLang="ru-RU" smtClean="0"/>
              <a:pPr/>
              <a:t>3</a:t>
            </a:fld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8F7DA6-5388-4D91-8D65-B6462BF5758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30027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B93F01-DE40-4331-A3AB-2B7687429DA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99614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69463C-1CC2-41D8-83A9-E4FADB24E36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70758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ED266-B520-4631-B4C3-8113F49CE7F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46888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F1BC3-2F74-47FE-8FFC-2DB87F0076C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08906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04E1A-3D48-40D7-A805-DC22A76278A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46204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67F45-F97E-42D8-9BA5-EB749B71104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73663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16FED-FEB4-40CF-9CE8-2351FD8BC24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58300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958798-6922-4DFA-AC67-C4EA19E6AB9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76333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E7EB1-D4A8-44BA-9DEE-9165E1D187D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37479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0DD12C-25CC-41CA-8354-4AD8EE5087A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07110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AAA1CAA-F770-4AD1-A782-EDBE65739FB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88913"/>
            <a:ext cx="7772400" cy="647700"/>
          </a:xfrm>
        </p:spPr>
        <p:txBody>
          <a:bodyPr/>
          <a:lstStyle/>
          <a:p>
            <a:pPr eaLnBrk="1" hangingPunct="1"/>
            <a:r>
              <a:rPr lang="ru-RU" altLang="ru-RU" sz="1800" b="1" smtClean="0">
                <a:latin typeface="Times New Roman" panose="02020603050405020304" pitchFamily="18" charset="0"/>
              </a:rPr>
              <a:t>Аспирант 1 года обучения Карамышев Константин Юрьевич</a:t>
            </a:r>
            <a:br>
              <a:rPr lang="ru-RU" altLang="ru-RU" sz="1800" b="1" smtClean="0">
                <a:latin typeface="Times New Roman" panose="02020603050405020304" pitchFamily="18" charset="0"/>
              </a:rPr>
            </a:br>
            <a:r>
              <a:rPr lang="ru-RU" altLang="ru-RU" sz="1800" b="1" smtClean="0">
                <a:latin typeface="Times New Roman" panose="02020603050405020304" pitchFamily="18" charset="0"/>
              </a:rPr>
              <a:t>лаборатории прецизионных сплавов и интерметаллидов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1322388"/>
            <a:ext cx="8029575" cy="4318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ru-RU" sz="2400" kern="1200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Специальность</a:t>
            </a:r>
            <a:r>
              <a:rPr lang="ru-RU" sz="2000" dirty="0" smtClean="0">
                <a:latin typeface="Times New Roman" panose="02020603050405020304" pitchFamily="18" charset="0"/>
              </a:rPr>
              <a:t> 1.3.8 – Физика конденсированного состояния </a:t>
            </a:r>
            <a:endParaRPr lang="ru-RU" sz="2000" dirty="0" smtClean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4988" y="831850"/>
            <a:ext cx="85010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buFontTx/>
              <a:buNone/>
            </a:pPr>
            <a:r>
              <a:rPr lang="ru-RU" altLang="ru-RU" sz="2400">
                <a:solidFill>
                  <a:srgbClr val="0033CC"/>
                </a:solidFill>
                <a:latin typeface="Times New Roman" panose="02020603050405020304" pitchFamily="18" charset="0"/>
              </a:rPr>
              <a:t>Научный руководитель</a:t>
            </a:r>
            <a:r>
              <a:rPr lang="ru-RU" altLang="ru-RU" sz="2400">
                <a:latin typeface="Times New Roman" panose="02020603050405020304" pitchFamily="18" charset="0"/>
              </a:rPr>
              <a:t> </a:t>
            </a:r>
            <a:r>
              <a:rPr lang="ru-RU" altLang="ru-RU" sz="2000">
                <a:latin typeface="Times New Roman" panose="02020603050405020304" pitchFamily="18" charset="0"/>
              </a:rPr>
              <a:t>– д.т.н. Дегтярев Михаил Васильевич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534988" y="1962150"/>
            <a:ext cx="81438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altLang="ru-RU" sz="2400">
                <a:solidFill>
                  <a:srgbClr val="0033CC"/>
                </a:solidFill>
                <a:latin typeface="Times New Roman" panose="02020603050405020304" pitchFamily="18" charset="0"/>
              </a:rPr>
              <a:t>Тема работы </a:t>
            </a:r>
            <a:r>
              <a:rPr lang="ru-RU" altLang="ru-RU" sz="2000">
                <a:latin typeface="Times New Roman" panose="02020603050405020304" pitchFamily="18" charset="0"/>
              </a:rPr>
              <a:t>– Влияние легирования и температуры деформации на термическую стабильность субмикрокристаллической структуры никеля.</a:t>
            </a:r>
            <a:endParaRPr lang="ru-RU" altLang="ru-RU" sz="200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534988" y="3141663"/>
            <a:ext cx="803433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400">
                <a:solidFill>
                  <a:srgbClr val="0033CC"/>
                </a:solidFill>
                <a:latin typeface="Times New Roman" panose="02020603050405020304" pitchFamily="18" charset="0"/>
              </a:rPr>
              <a:t>Задача текущего года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altLang="ru-RU" sz="2000">
                <a:latin typeface="Times New Roman" panose="02020603050405020304" pitchFamily="18" charset="0"/>
              </a:rPr>
              <a:t>Установить связь структуры и температурно-скоростных условий деформации, которые характеризуются параметром Холломона–Зенера (Z) в никеле. Исследовать возможность повышения термической стабильности СМК-никеля за счет легирования 2 ат. % </a:t>
            </a:r>
            <a:r>
              <a:rPr lang="en-US" altLang="ru-RU" sz="2000">
                <a:latin typeface="Times New Roman" panose="02020603050405020304" pitchFamily="18" charset="0"/>
              </a:rPr>
              <a:t>Cr.</a:t>
            </a:r>
            <a:endParaRPr lang="ru-RU" altLang="ru-RU" sz="2000">
              <a:latin typeface="Times New Roman" panose="02020603050405020304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534988" y="4797425"/>
            <a:ext cx="803433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400">
                <a:solidFill>
                  <a:srgbClr val="0033CC"/>
                </a:solidFill>
                <a:latin typeface="Times New Roman" panose="02020603050405020304" pitchFamily="18" charset="0"/>
              </a:rPr>
              <a:t>Результаты, полученные в текущем году</a:t>
            </a:r>
          </a:p>
          <a:p>
            <a:pPr algn="just">
              <a:buFontTx/>
              <a:buNone/>
            </a:pPr>
            <a:r>
              <a:rPr lang="ru-RU" altLang="ru-RU" sz="2000">
                <a:latin typeface="Times New Roman" panose="02020603050405020304" pitchFamily="18" charset="0"/>
              </a:rPr>
              <a:t>Приложение 1</a:t>
            </a:r>
          </a:p>
        </p:txBody>
      </p:sp>
      <p:sp>
        <p:nvSpPr>
          <p:cNvPr id="3080" name="TextBox 24"/>
          <p:cNvSpPr txBox="1">
            <a:spLocks noChangeArrowheads="1"/>
          </p:cNvSpPr>
          <p:nvPr/>
        </p:nvSpPr>
        <p:spPr bwMode="auto">
          <a:xfrm>
            <a:off x="8748713" y="34925"/>
            <a:ext cx="287337" cy="36988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ru-RU" sz="1800">
                <a:solidFill>
                  <a:srgbClr val="FF0000"/>
                </a:solidFill>
              </a:rPr>
              <a:t>1</a:t>
            </a:r>
            <a:endParaRPr lang="ru-RU" altLang="ru-RU" sz="1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1000125" y="857250"/>
            <a:ext cx="6400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2400">
                <a:solidFill>
                  <a:srgbClr val="0033CC"/>
                </a:solidFill>
                <a:latin typeface="Times New Roman" panose="02020603050405020304" pitchFamily="18" charset="0"/>
              </a:rPr>
              <a:t>Апробация работы</a:t>
            </a:r>
            <a:endParaRPr lang="ru-RU" altLang="ru-RU" sz="2400">
              <a:latin typeface="Times New Roman" panose="02020603050405020304" pitchFamily="18" charset="0"/>
            </a:endParaRPr>
          </a:p>
        </p:txBody>
      </p:sp>
      <p:sp>
        <p:nvSpPr>
          <p:cNvPr id="4099" name="Rectangle 3"/>
          <p:cNvSpPr txBox="1">
            <a:spLocks noChangeArrowheads="1"/>
          </p:cNvSpPr>
          <p:nvPr/>
        </p:nvSpPr>
        <p:spPr bwMode="auto">
          <a:xfrm>
            <a:off x="323850" y="1289050"/>
            <a:ext cx="8496300" cy="480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Tx/>
              <a:buNone/>
            </a:pPr>
            <a:r>
              <a:rPr lang="ru-RU" altLang="ru-RU" sz="2400">
                <a:solidFill>
                  <a:srgbClr val="0033CC"/>
                </a:solidFill>
                <a:latin typeface="Times New Roman" panose="02020603050405020304" pitchFamily="18" charset="0"/>
              </a:rPr>
              <a:t>Статьи</a:t>
            </a:r>
          </a:p>
          <a:p>
            <a:pPr algn="just">
              <a:spcBef>
                <a:spcPct val="0"/>
              </a:spcBef>
              <a:buFontTx/>
              <a:buAutoNum type="arabicPeriod"/>
            </a:pPr>
            <a:r>
              <a:rPr lang="ru-RU" altLang="ru-RU" sz="2000">
                <a:latin typeface="Times New Roman" panose="02020603050405020304" pitchFamily="18" charset="0"/>
              </a:rPr>
              <a:t>Температурно-скоростные условия деформации и структурообразующие процессы в никеле при сдвиге под давлением / К.Ю. Карамышев, Т.И. Чащухина, Л.М. Воронова, Дегтярев М.В., Пилюгин В.П. // Физика металлов и металловедение. – 2023. – Т. 124, № 1. – С. 106-113. </a:t>
            </a:r>
            <a:r>
              <a:rPr lang="en-US" altLang="ru-RU" sz="2000">
                <a:solidFill>
                  <a:srgbClr val="FF0000"/>
                </a:solidFill>
                <a:latin typeface="Times New Roman" panose="02020603050405020304" pitchFamily="18" charset="0"/>
              </a:rPr>
              <a:t>(Scopus, WoS, </a:t>
            </a:r>
            <a:r>
              <a:rPr lang="ru-RU" altLang="ru-RU" sz="2000">
                <a:solidFill>
                  <a:srgbClr val="FF0000"/>
                </a:solidFill>
                <a:latin typeface="Times New Roman" panose="02020603050405020304" pitchFamily="18" charset="0"/>
              </a:rPr>
              <a:t>РИНЦ</a:t>
            </a:r>
            <a:r>
              <a:rPr lang="en-US" altLang="ru-RU" sz="2000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  <a:endParaRPr lang="en-US" altLang="ru-RU" sz="2000">
              <a:latin typeface="Times New Roman" panose="02020603050405020304" pitchFamily="18" charset="0"/>
            </a:endParaRPr>
          </a:p>
          <a:p>
            <a:pPr algn="just">
              <a:buFontTx/>
              <a:buAutoNum type="arabicPeriod"/>
            </a:pPr>
            <a:r>
              <a:rPr lang="ru-RU" altLang="ru-RU" sz="2000">
                <a:latin typeface="Times New Roman" panose="02020603050405020304" pitchFamily="18" charset="0"/>
              </a:rPr>
              <a:t>Термическая стабильность субмикрокристаллической структуры, сфор-мированной методом «сдвиг под давлением» в Ni и сплаве Ni–2 % Cr  // FrontierMaterials&amp; Technologies.  2023. №4. С.41–51. </a:t>
            </a:r>
            <a:r>
              <a:rPr lang="en-US" altLang="ru-RU" sz="2000">
                <a:solidFill>
                  <a:srgbClr val="FF0000"/>
                </a:solidFill>
                <a:latin typeface="Times New Roman" panose="02020603050405020304" pitchFamily="18" charset="0"/>
              </a:rPr>
              <a:t>(Scopus, </a:t>
            </a:r>
            <a:r>
              <a:rPr lang="ru-RU" altLang="ru-RU" sz="2000">
                <a:solidFill>
                  <a:srgbClr val="FF0000"/>
                </a:solidFill>
                <a:latin typeface="Times New Roman" panose="02020603050405020304" pitchFamily="18" charset="0"/>
              </a:rPr>
              <a:t>РИНЦ)</a:t>
            </a:r>
            <a:endParaRPr lang="en-US" altLang="ru-RU" sz="200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just">
              <a:buFontTx/>
              <a:buNone/>
            </a:pPr>
            <a:r>
              <a:rPr lang="ru-RU" altLang="ru-RU" sz="2400">
                <a:solidFill>
                  <a:srgbClr val="0033CC"/>
                </a:solidFill>
                <a:latin typeface="Times New Roman" panose="02020603050405020304" pitchFamily="18" charset="0"/>
              </a:rPr>
              <a:t>Статьи</a:t>
            </a:r>
            <a:r>
              <a:rPr lang="en-US" altLang="ru-RU" sz="240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2400">
                <a:solidFill>
                  <a:srgbClr val="0033CC"/>
                </a:solidFill>
                <a:latin typeface="Times New Roman" panose="02020603050405020304" pitchFamily="18" charset="0"/>
              </a:rPr>
              <a:t>принятые в печать</a:t>
            </a:r>
          </a:p>
          <a:p>
            <a:pPr algn="just">
              <a:buFontTx/>
              <a:buAutoNum type="arabicPeriod"/>
            </a:pPr>
            <a:r>
              <a:rPr lang="ru-RU" altLang="ru-RU" sz="2000">
                <a:latin typeface="Times New Roman" panose="02020603050405020304" pitchFamily="18" charset="0"/>
              </a:rPr>
              <a:t>Влияние содержания хрома на термическую стабильность субмикрокристаллических однофазных сплавов системы </a:t>
            </a:r>
            <a:r>
              <a:rPr lang="en-US" altLang="ru-RU" sz="2000">
                <a:latin typeface="Times New Roman" panose="02020603050405020304" pitchFamily="18" charset="0"/>
              </a:rPr>
              <a:t>Ni-Cr //</a:t>
            </a:r>
            <a:r>
              <a:rPr lang="ru-RU" altLang="ru-RU" sz="2000">
                <a:latin typeface="Times New Roman" panose="02020603050405020304" pitchFamily="18" charset="0"/>
              </a:rPr>
              <a:t> Физика металлов и металловедение. – 2024. (принята в печать) </a:t>
            </a:r>
            <a:r>
              <a:rPr lang="en-US" altLang="ru-RU" sz="2000">
                <a:solidFill>
                  <a:srgbClr val="FF0000"/>
                </a:solidFill>
                <a:latin typeface="Times New Roman" panose="02020603050405020304" pitchFamily="18" charset="0"/>
              </a:rPr>
              <a:t>(Scopus, WoS, </a:t>
            </a:r>
            <a:r>
              <a:rPr lang="ru-RU" altLang="ru-RU" sz="2000">
                <a:solidFill>
                  <a:srgbClr val="FF0000"/>
                </a:solidFill>
                <a:latin typeface="Times New Roman" panose="02020603050405020304" pitchFamily="18" charset="0"/>
              </a:rPr>
              <a:t>РИНЦ</a:t>
            </a:r>
            <a:r>
              <a:rPr lang="en-US" altLang="ru-RU" sz="2000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  <a:endParaRPr lang="en-US" altLang="ru-RU" sz="2000">
              <a:latin typeface="Times New Roman" panose="02020603050405020304" pitchFamily="18" charset="0"/>
            </a:endParaRPr>
          </a:p>
          <a:p>
            <a:pPr algn="just">
              <a:buFontTx/>
              <a:buAutoNum type="arabicPeriod"/>
            </a:pPr>
            <a:endParaRPr lang="ru-RU" altLang="ru-RU" sz="2000">
              <a:latin typeface="Times New Roman" panose="02020603050405020304" pitchFamily="18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539750" y="188913"/>
            <a:ext cx="77724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altLang="ru-RU" sz="1800" b="1" kern="0" smtClean="0">
                <a:latin typeface="Times New Roman" panose="02020603050405020304" pitchFamily="18" charset="0"/>
              </a:rPr>
              <a:t>Аспирант 1 года обучения Карамышев Константин Юрьевич</a:t>
            </a:r>
            <a:br>
              <a:rPr lang="ru-RU" altLang="ru-RU" sz="1800" b="1" kern="0" smtClean="0">
                <a:latin typeface="Times New Roman" panose="02020603050405020304" pitchFamily="18" charset="0"/>
              </a:rPr>
            </a:br>
            <a:r>
              <a:rPr lang="ru-RU" altLang="ru-RU" sz="1800" b="1" kern="0" smtClean="0">
                <a:latin typeface="Times New Roman" panose="02020603050405020304" pitchFamily="18" charset="0"/>
              </a:rPr>
              <a:t>лаборатории прецизионных сплавов и интерметаллидов</a:t>
            </a:r>
            <a:endParaRPr lang="ru-RU" altLang="ru-RU" sz="1800" b="1" kern="0" dirty="0" smtClean="0">
              <a:latin typeface="Times New Roman" panose="02020603050405020304" pitchFamily="18" charset="0"/>
            </a:endParaRPr>
          </a:p>
        </p:txBody>
      </p:sp>
      <p:sp>
        <p:nvSpPr>
          <p:cNvPr id="4101" name="TextBox 24"/>
          <p:cNvSpPr txBox="1">
            <a:spLocks noChangeArrowheads="1"/>
          </p:cNvSpPr>
          <p:nvPr/>
        </p:nvSpPr>
        <p:spPr bwMode="auto">
          <a:xfrm>
            <a:off x="8748713" y="34925"/>
            <a:ext cx="287337" cy="36988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ru-RU" sz="1800">
                <a:solidFill>
                  <a:srgbClr val="FF0000"/>
                </a:solidFill>
              </a:rPr>
              <a:t>2</a:t>
            </a:r>
            <a:endParaRPr lang="ru-RU" altLang="ru-RU" sz="1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1000125" y="857250"/>
            <a:ext cx="6400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2400">
                <a:solidFill>
                  <a:srgbClr val="0033CC"/>
                </a:solidFill>
                <a:latin typeface="Times New Roman" panose="02020603050405020304" pitchFamily="18" charset="0"/>
              </a:rPr>
              <a:t>Апробация работы</a:t>
            </a:r>
            <a:endParaRPr lang="ru-RU" altLang="ru-RU" sz="2400">
              <a:latin typeface="Times New Roman" panose="02020603050405020304" pitchFamily="18" charset="0"/>
            </a:endParaRPr>
          </a:p>
        </p:txBody>
      </p:sp>
      <p:sp>
        <p:nvSpPr>
          <p:cNvPr id="6147" name="Rectangle 3"/>
          <p:cNvSpPr txBox="1">
            <a:spLocks noChangeArrowheads="1"/>
          </p:cNvSpPr>
          <p:nvPr/>
        </p:nvSpPr>
        <p:spPr bwMode="auto">
          <a:xfrm>
            <a:off x="539750" y="1289050"/>
            <a:ext cx="8496300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Tx/>
              <a:buNone/>
            </a:pPr>
            <a:r>
              <a:rPr lang="ru-RU" altLang="ru-RU" sz="2400">
                <a:solidFill>
                  <a:srgbClr val="0033CC"/>
                </a:solidFill>
                <a:latin typeface="Times New Roman" panose="02020603050405020304" pitchFamily="18" charset="0"/>
              </a:rPr>
              <a:t>Тезисы докладов на международных конференциях </a:t>
            </a:r>
          </a:p>
          <a:p>
            <a:pPr algn="just">
              <a:buFontTx/>
              <a:buAutoNum type="arabicPeriod"/>
            </a:pPr>
            <a:r>
              <a:rPr lang="ru-RU" altLang="ru-RU" sz="2000">
                <a:latin typeface="Times New Roman" panose="02020603050405020304" pitchFamily="18" charset="0"/>
              </a:rPr>
              <a:t> Карамышев К.Ю., Дегтярев М.В., Чащухина Т.И., Воронова Л.М. Структура никеля, деформированного при повышенной температуре сдвигом под давлением // LXIV Международная конференция «Актуальные проблемы прочности» (АПП-2022). – 2022. </a:t>
            </a:r>
            <a:r>
              <a:rPr lang="ru-RU" altLang="ru-RU" sz="2000">
                <a:solidFill>
                  <a:srgbClr val="FF0000"/>
                </a:solidFill>
                <a:latin typeface="Times New Roman" panose="02020603050405020304" pitchFamily="18" charset="0"/>
              </a:rPr>
              <a:t>(РИНЦ)</a:t>
            </a:r>
            <a:endParaRPr lang="en-US" altLang="ru-RU" sz="200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just">
              <a:buFontTx/>
              <a:buAutoNum type="arabicPeriod"/>
            </a:pPr>
            <a:r>
              <a:rPr lang="ru-RU" altLang="ru-RU" sz="2000">
                <a:latin typeface="Times New Roman" panose="02020603050405020304" pitchFamily="18" charset="0"/>
              </a:rPr>
              <a:t> Карамышев К.Ю., Дегтярев М.В., Воронова Л.М., Чащухина Т.И.  Запасенная энергия деформации и термическая стабильность СМК-структуры Ni и сплава Ni-2%Cr // XI Межд. школа «Физическое материаловедение» (ШФМ-2023). – 2023. </a:t>
            </a:r>
            <a:r>
              <a:rPr lang="en-US" altLang="ru-RU" sz="2000">
                <a:solidFill>
                  <a:srgbClr val="FF0000"/>
                </a:solidFill>
                <a:latin typeface="Times New Roman" panose="02020603050405020304" pitchFamily="18" charset="0"/>
              </a:rPr>
              <a:t>(</a:t>
            </a:r>
            <a:r>
              <a:rPr lang="ru-RU" altLang="ru-RU" sz="2000">
                <a:solidFill>
                  <a:srgbClr val="FF0000"/>
                </a:solidFill>
                <a:latin typeface="Times New Roman" panose="02020603050405020304" pitchFamily="18" charset="0"/>
              </a:rPr>
              <a:t>РИНЦ)</a:t>
            </a:r>
            <a:endParaRPr lang="en-US" altLang="ru-RU" sz="200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just">
              <a:buFontTx/>
              <a:buAutoNum type="arabicPeriod"/>
            </a:pPr>
            <a:r>
              <a:rPr lang="ru-RU" altLang="ru-RU" sz="2000">
                <a:latin typeface="Times New Roman" panose="02020603050405020304" pitchFamily="18" charset="0"/>
              </a:rPr>
              <a:t> Карамышев К.Ю., Чащухина Т.И., Воронова Л.М., Дегтярев М.В. Рекристаллизация СМК-сплавов Ni-xCr (x = 2; 5; 12,5 ат. %) // LXVII Международная конференция «Актуальные проблемы прочности» (АПП-2024). – 2024. </a:t>
            </a:r>
            <a:r>
              <a:rPr lang="ru-RU" altLang="ru-RU" sz="2000">
                <a:solidFill>
                  <a:srgbClr val="FF0000"/>
                </a:solidFill>
                <a:latin typeface="Times New Roman" panose="02020603050405020304" pitchFamily="18" charset="0"/>
              </a:rPr>
              <a:t>(РИНЦ)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827088" y="209550"/>
            <a:ext cx="77724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altLang="ru-RU" sz="1800" b="1" kern="0" dirty="0" smtClean="0">
                <a:latin typeface="Times New Roman" panose="02020603050405020304" pitchFamily="18" charset="0"/>
              </a:rPr>
              <a:t>Аспирант 1 года обучения </a:t>
            </a:r>
            <a:r>
              <a:rPr lang="ru-RU" altLang="ru-RU" sz="1800" b="1" kern="0" dirty="0" err="1" smtClean="0">
                <a:latin typeface="Times New Roman" panose="02020603050405020304" pitchFamily="18" charset="0"/>
              </a:rPr>
              <a:t>Карамышев</a:t>
            </a:r>
            <a:r>
              <a:rPr lang="ru-RU" altLang="ru-RU" sz="1800" b="1" kern="0" dirty="0" smtClean="0">
                <a:latin typeface="Times New Roman" panose="02020603050405020304" pitchFamily="18" charset="0"/>
              </a:rPr>
              <a:t> Константин Юрьевич</a:t>
            </a:r>
            <a:br>
              <a:rPr lang="ru-RU" altLang="ru-RU" sz="1800" b="1" kern="0" dirty="0" smtClean="0">
                <a:latin typeface="Times New Roman" panose="02020603050405020304" pitchFamily="18" charset="0"/>
              </a:rPr>
            </a:br>
            <a:r>
              <a:rPr lang="ru-RU" altLang="ru-RU" sz="1800" b="1" kern="0" dirty="0" smtClean="0">
                <a:latin typeface="Times New Roman" panose="02020603050405020304" pitchFamily="18" charset="0"/>
              </a:rPr>
              <a:t>лаборатории прецизионных сплавов и </a:t>
            </a:r>
            <a:r>
              <a:rPr lang="ru-RU" altLang="ru-RU" sz="1800" b="1" kern="0" dirty="0" err="1" smtClean="0">
                <a:latin typeface="Times New Roman" panose="02020603050405020304" pitchFamily="18" charset="0"/>
              </a:rPr>
              <a:t>интерметаллидов</a:t>
            </a:r>
            <a:endParaRPr lang="ru-RU" altLang="ru-RU" sz="1800" b="1" kern="0" dirty="0" smtClean="0">
              <a:latin typeface="Times New Roman" panose="02020603050405020304" pitchFamily="18" charset="0"/>
            </a:endParaRPr>
          </a:p>
        </p:txBody>
      </p:sp>
      <p:sp>
        <p:nvSpPr>
          <p:cNvPr id="6149" name="TextBox 24"/>
          <p:cNvSpPr txBox="1">
            <a:spLocks noChangeArrowheads="1"/>
          </p:cNvSpPr>
          <p:nvPr/>
        </p:nvSpPr>
        <p:spPr bwMode="auto">
          <a:xfrm>
            <a:off x="8748713" y="34925"/>
            <a:ext cx="287337" cy="36988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ru-RU" sz="1800">
                <a:solidFill>
                  <a:srgbClr val="FF0000"/>
                </a:solidFill>
              </a:rPr>
              <a:t>3</a:t>
            </a:r>
            <a:endParaRPr lang="ru-RU" altLang="ru-RU" sz="1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Прямоугольник 7"/>
          <p:cNvSpPr>
            <a:spLocks noChangeArrowheads="1"/>
          </p:cNvSpPr>
          <p:nvPr/>
        </p:nvSpPr>
        <p:spPr bwMode="auto">
          <a:xfrm>
            <a:off x="322263" y="1304925"/>
            <a:ext cx="8642350" cy="273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2400">
                <a:solidFill>
                  <a:srgbClr val="0033CC"/>
                </a:solidFill>
                <a:latin typeface="Times New Roman" panose="02020603050405020304" pitchFamily="18" charset="0"/>
              </a:rPr>
              <a:t>Тезисы докладов на российских конференциях</a:t>
            </a:r>
          </a:p>
          <a:p>
            <a:pPr algn="just">
              <a:buFontTx/>
              <a:buAutoNum type="arabicPeriod"/>
            </a:pP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Карамышев.</a:t>
            </a:r>
            <a:r>
              <a:rPr lang="en-US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К.Ю.</a:t>
            </a:r>
            <a:r>
              <a:rPr lang="en-US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Чащухина Т.И., Воронова Л.М., Дегтярев М.В. Эволюция структуры никеля в ходе деформации методом сдвиг под давлением при 250°С // XXIII Всеросс. школа-семинар по проблемам физики конденсированного состояния вещества (СПФКС-23), Екатеринбург, 30.11.2023, Тезисы докладов, Екатеринбург: ИФМ УрО РАН, 2023.- 147 c. </a:t>
            </a:r>
            <a:r>
              <a:rPr lang="ru-RU" altLang="ru-RU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(РИНЦ)</a:t>
            </a:r>
          </a:p>
          <a:p>
            <a:pPr algn="just">
              <a:buFontTx/>
              <a:buAutoNum type="arabicPeriod"/>
            </a:pPr>
            <a:endParaRPr lang="ru-RU" altLang="ru-RU" sz="2000">
              <a:latin typeface="Times New Roman" panose="02020603050405020304" pitchFamily="18" charset="0"/>
            </a:endParaRPr>
          </a:p>
        </p:txBody>
      </p:sp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1000125" y="857250"/>
            <a:ext cx="6400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2400">
                <a:solidFill>
                  <a:srgbClr val="0033CC"/>
                </a:solidFill>
                <a:latin typeface="Times New Roman" panose="02020603050405020304" pitchFamily="18" charset="0"/>
              </a:rPr>
              <a:t>Апробация работы</a:t>
            </a:r>
            <a:endParaRPr lang="ru-RU" altLang="ru-RU" sz="2400">
              <a:latin typeface="Times New Roman" panose="02020603050405020304" pitchFamily="18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757238" y="209550"/>
            <a:ext cx="77724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altLang="ru-RU" sz="1800" b="1" kern="0" dirty="0" smtClean="0">
                <a:latin typeface="Times New Roman" panose="02020603050405020304" pitchFamily="18" charset="0"/>
              </a:rPr>
              <a:t>Аспирант 1 года обучения </a:t>
            </a:r>
            <a:r>
              <a:rPr lang="ru-RU" altLang="ru-RU" sz="1800" b="1" kern="0" dirty="0" err="1" smtClean="0">
                <a:latin typeface="Times New Roman" panose="02020603050405020304" pitchFamily="18" charset="0"/>
              </a:rPr>
              <a:t>Карамышев</a:t>
            </a:r>
            <a:r>
              <a:rPr lang="ru-RU" altLang="ru-RU" sz="1800" b="1" kern="0" dirty="0" smtClean="0">
                <a:latin typeface="Times New Roman" panose="02020603050405020304" pitchFamily="18" charset="0"/>
              </a:rPr>
              <a:t> Константин Юрьевич</a:t>
            </a:r>
            <a:br>
              <a:rPr lang="ru-RU" altLang="ru-RU" sz="1800" b="1" kern="0" dirty="0" smtClean="0">
                <a:latin typeface="Times New Roman" panose="02020603050405020304" pitchFamily="18" charset="0"/>
              </a:rPr>
            </a:br>
            <a:r>
              <a:rPr lang="ru-RU" altLang="ru-RU" sz="1800" b="1" kern="0" dirty="0" smtClean="0">
                <a:latin typeface="Times New Roman" panose="02020603050405020304" pitchFamily="18" charset="0"/>
              </a:rPr>
              <a:t>лаборатории прецизионных сплавов и </a:t>
            </a:r>
            <a:r>
              <a:rPr lang="ru-RU" altLang="ru-RU" sz="1800" b="1" kern="0" dirty="0" err="1" smtClean="0">
                <a:latin typeface="Times New Roman" panose="02020603050405020304" pitchFamily="18" charset="0"/>
              </a:rPr>
              <a:t>интерметаллидов</a:t>
            </a:r>
            <a:endParaRPr lang="ru-RU" altLang="ru-RU" sz="1800" b="1" kern="0" dirty="0" smtClean="0">
              <a:latin typeface="Times New Roman" panose="02020603050405020304" pitchFamily="18" charset="0"/>
            </a:endParaRPr>
          </a:p>
        </p:txBody>
      </p:sp>
      <p:sp>
        <p:nvSpPr>
          <p:cNvPr id="8197" name="TextBox 24"/>
          <p:cNvSpPr txBox="1">
            <a:spLocks noChangeArrowheads="1"/>
          </p:cNvSpPr>
          <p:nvPr/>
        </p:nvSpPr>
        <p:spPr bwMode="auto">
          <a:xfrm>
            <a:off x="8748713" y="34925"/>
            <a:ext cx="287337" cy="36988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ru-RU" sz="1800">
                <a:solidFill>
                  <a:srgbClr val="FF0000"/>
                </a:solidFill>
              </a:rPr>
              <a:t>4</a:t>
            </a:r>
            <a:endParaRPr lang="ru-RU" altLang="ru-RU" sz="1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1268413"/>
            <a:ext cx="8496300" cy="720725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ru-RU" altLang="ru-RU" sz="2400" smtClean="0">
                <a:solidFill>
                  <a:srgbClr val="0033CC"/>
                </a:solidFill>
                <a:latin typeface="Times New Roman" panose="02020603050405020304" pitchFamily="18" charset="0"/>
              </a:rPr>
              <a:t>Экзамен по философии</a:t>
            </a:r>
            <a:r>
              <a:rPr lang="ru-RU" altLang="ru-RU" sz="2400" smtClean="0">
                <a:latin typeface="Times New Roman" panose="02020603050405020304" pitchFamily="18" charset="0"/>
              </a:rPr>
              <a:t> 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altLang="ru-RU" sz="2000" smtClean="0">
                <a:solidFill>
                  <a:srgbClr val="FF0000"/>
                </a:solidFill>
                <a:latin typeface="Times New Roman" panose="02020603050405020304" pitchFamily="18" charset="0"/>
              </a:rPr>
              <a:t>Сдан: </a:t>
            </a:r>
            <a:r>
              <a:rPr lang="en-US" altLang="ru-RU" sz="2000" smtClean="0">
                <a:solidFill>
                  <a:srgbClr val="FF0000"/>
                </a:solidFill>
                <a:latin typeface="Times New Roman" panose="02020603050405020304" pitchFamily="18" charset="0"/>
              </a:rPr>
              <a:t>“</a:t>
            </a:r>
            <a:r>
              <a:rPr lang="ru-RU" altLang="ru-RU" sz="2000" smtClean="0">
                <a:solidFill>
                  <a:srgbClr val="FF0000"/>
                </a:solidFill>
                <a:latin typeface="Times New Roman" panose="02020603050405020304" pitchFamily="18" charset="0"/>
              </a:rPr>
              <a:t>отлично</a:t>
            </a:r>
            <a:r>
              <a:rPr lang="en-US" altLang="ru-RU" sz="2000" smtClean="0">
                <a:solidFill>
                  <a:srgbClr val="FF0000"/>
                </a:solidFill>
                <a:latin typeface="Times New Roman" panose="02020603050405020304" pitchFamily="18" charset="0"/>
              </a:rPr>
              <a:t>”</a:t>
            </a:r>
            <a:endParaRPr lang="ru-RU" altLang="ru-RU" sz="200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1071563" y="857250"/>
            <a:ext cx="6400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2400">
                <a:solidFill>
                  <a:srgbClr val="0033CC"/>
                </a:solidFill>
                <a:latin typeface="Times New Roman" panose="02020603050405020304" pitchFamily="18" charset="0"/>
              </a:rPr>
              <a:t>Экзамены</a:t>
            </a:r>
            <a:endParaRPr lang="ru-RU" altLang="ru-RU" sz="2400">
              <a:latin typeface="Times New Roman" panose="02020603050405020304" pitchFamily="18" charset="0"/>
            </a:endParaRPr>
          </a:p>
        </p:txBody>
      </p:sp>
      <p:sp>
        <p:nvSpPr>
          <p:cNvPr id="9220" name="Rectangle 6"/>
          <p:cNvSpPr>
            <a:spLocks noChangeArrowheads="1"/>
          </p:cNvSpPr>
          <p:nvPr/>
        </p:nvSpPr>
        <p:spPr bwMode="auto">
          <a:xfrm>
            <a:off x="552450" y="4294188"/>
            <a:ext cx="8064500" cy="76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altLang="ru-RU" sz="2400">
                <a:solidFill>
                  <a:srgbClr val="0033CC"/>
                </a:solidFill>
                <a:latin typeface="Times New Roman" panose="02020603050405020304" pitchFamily="18" charset="0"/>
              </a:rPr>
              <a:t>Участие в грантах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altLang="ru-RU" sz="2000">
                <a:latin typeface="Times New Roman" panose="02020603050405020304" pitchFamily="18" charset="0"/>
              </a:rPr>
              <a:t>Исполнитель 3-х Х-Д.</a:t>
            </a:r>
          </a:p>
        </p:txBody>
      </p:sp>
      <p:sp>
        <p:nvSpPr>
          <p:cNvPr id="9221" name="Rectangle 7"/>
          <p:cNvSpPr>
            <a:spLocks noChangeArrowheads="1"/>
          </p:cNvSpPr>
          <p:nvPr/>
        </p:nvSpPr>
        <p:spPr bwMode="auto">
          <a:xfrm>
            <a:off x="546100" y="1989138"/>
            <a:ext cx="84963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altLang="ru-RU" sz="2400">
                <a:solidFill>
                  <a:srgbClr val="0033CC"/>
                </a:solidFill>
                <a:latin typeface="Times New Roman" panose="02020603050405020304" pitchFamily="18" charset="0"/>
              </a:rPr>
              <a:t>Экзамен по иностранному языку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altLang="ru-RU" sz="2000">
                <a:latin typeface="Times New Roman" panose="02020603050405020304" pitchFamily="18" charset="0"/>
              </a:rPr>
              <a:t>Планируется в 2025</a:t>
            </a:r>
          </a:p>
        </p:txBody>
      </p:sp>
      <p:sp>
        <p:nvSpPr>
          <p:cNvPr id="9222" name="Rectangle 8"/>
          <p:cNvSpPr>
            <a:spLocks noChangeArrowheads="1"/>
          </p:cNvSpPr>
          <p:nvPr/>
        </p:nvSpPr>
        <p:spPr bwMode="auto">
          <a:xfrm>
            <a:off x="550863" y="5183188"/>
            <a:ext cx="8496300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400">
                <a:solidFill>
                  <a:srgbClr val="0033CC"/>
                </a:solidFill>
                <a:latin typeface="Times New Roman" panose="02020603050405020304" pitchFamily="18" charset="0"/>
              </a:rPr>
              <a:t>Выступления на конференциях</a:t>
            </a:r>
            <a:r>
              <a:rPr lang="ru-RU" altLang="ru-RU" sz="2400"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000">
                <a:latin typeface="Times New Roman" panose="02020603050405020304" pitchFamily="18" charset="0"/>
              </a:rPr>
              <a:t>Сделано докладов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000">
                <a:latin typeface="Times New Roman" panose="02020603050405020304" pitchFamily="18" charset="0"/>
              </a:rPr>
              <a:t>устных – 3;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000">
                <a:latin typeface="Times New Roman" panose="02020603050405020304" pitchFamily="18" charset="0"/>
              </a:rPr>
              <a:t>стдендовых -1.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546100" y="2665413"/>
            <a:ext cx="84963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altLang="ru-RU" sz="2400">
                <a:solidFill>
                  <a:srgbClr val="0033CC"/>
                </a:solidFill>
                <a:latin typeface="Times New Roman" panose="02020603050405020304" pitchFamily="18" charset="0"/>
              </a:rPr>
              <a:t>Экзамен по специальности 01.03.08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altLang="ru-RU" sz="2000">
                <a:latin typeface="Times New Roman" panose="02020603050405020304" pitchFamily="18" charset="0"/>
              </a:rPr>
              <a:t>Планируется в 2026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539750" y="188913"/>
            <a:ext cx="77724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altLang="ru-RU" sz="1800" b="1" kern="0" smtClean="0">
                <a:latin typeface="Times New Roman" panose="02020603050405020304" pitchFamily="18" charset="0"/>
              </a:rPr>
              <a:t>Аспирант 1 года обучения Карамышев Константин Юрьевич</a:t>
            </a:r>
            <a:br>
              <a:rPr lang="ru-RU" altLang="ru-RU" sz="1800" b="1" kern="0" smtClean="0">
                <a:latin typeface="Times New Roman" panose="02020603050405020304" pitchFamily="18" charset="0"/>
              </a:rPr>
            </a:br>
            <a:r>
              <a:rPr lang="ru-RU" altLang="ru-RU" sz="1800" b="1" kern="0" smtClean="0">
                <a:latin typeface="Times New Roman" panose="02020603050405020304" pitchFamily="18" charset="0"/>
              </a:rPr>
              <a:t>лаборатории прецизионных сплавов и интерметаллидов</a:t>
            </a:r>
            <a:endParaRPr lang="ru-RU" altLang="ru-RU" sz="1800" b="1" kern="0" dirty="0" smtClean="0">
              <a:latin typeface="Times New Roman" panose="02020603050405020304" pitchFamily="18" charset="0"/>
            </a:endParaRPr>
          </a:p>
        </p:txBody>
      </p:sp>
      <p:sp>
        <p:nvSpPr>
          <p:cNvPr id="9225" name="Rectangle 6"/>
          <p:cNvSpPr>
            <a:spLocks noChangeArrowheads="1"/>
          </p:cNvSpPr>
          <p:nvPr/>
        </p:nvSpPr>
        <p:spPr bwMode="auto">
          <a:xfrm>
            <a:off x="552450" y="3405188"/>
            <a:ext cx="8064500" cy="76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altLang="ru-RU" sz="2400">
                <a:solidFill>
                  <a:srgbClr val="0033CC"/>
                </a:solidFill>
                <a:latin typeface="Times New Roman" panose="02020603050405020304" pitchFamily="18" charset="0"/>
              </a:rPr>
              <a:t>Зачет по педагогике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altLang="ru-RU" sz="2000">
                <a:solidFill>
                  <a:srgbClr val="FF0000"/>
                </a:solidFill>
                <a:latin typeface="Times New Roman" panose="02020603050405020304" pitchFamily="18" charset="0"/>
              </a:rPr>
              <a:t>Зачёт</a:t>
            </a:r>
          </a:p>
        </p:txBody>
      </p:sp>
      <p:sp>
        <p:nvSpPr>
          <p:cNvPr id="9226" name="TextBox 24"/>
          <p:cNvSpPr txBox="1">
            <a:spLocks noChangeArrowheads="1"/>
          </p:cNvSpPr>
          <p:nvPr/>
        </p:nvSpPr>
        <p:spPr bwMode="auto">
          <a:xfrm>
            <a:off x="8748713" y="34925"/>
            <a:ext cx="287337" cy="36988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ru-RU" sz="1800">
                <a:solidFill>
                  <a:srgbClr val="FF0000"/>
                </a:solidFill>
              </a:rPr>
              <a:t>5</a:t>
            </a:r>
            <a:endParaRPr lang="ru-RU" altLang="ru-RU" sz="1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ChangeArrowheads="1"/>
          </p:cNvSpPr>
          <p:nvPr/>
        </p:nvSpPr>
        <p:spPr bwMode="auto">
          <a:xfrm>
            <a:off x="1225550" y="549275"/>
            <a:ext cx="6400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2400">
                <a:solidFill>
                  <a:srgbClr val="0033CC"/>
                </a:solidFill>
                <a:latin typeface="Times New Roman" panose="02020603050405020304" pitchFamily="18" charset="0"/>
              </a:rPr>
              <a:t>Таблица показателей</a:t>
            </a:r>
            <a:endParaRPr lang="ru-RU" altLang="ru-RU" sz="2400">
              <a:latin typeface="Times New Roman" panose="02020603050405020304" pitchFamily="18" charset="0"/>
            </a:endParaRPr>
          </a:p>
        </p:txBody>
      </p:sp>
      <p:graphicFrame>
        <p:nvGraphicFramePr>
          <p:cNvPr id="8669" name="Group 477"/>
          <p:cNvGraphicFramePr>
            <a:graphicFrameLocks noGrp="1"/>
          </p:cNvGraphicFramePr>
          <p:nvPr/>
        </p:nvGraphicFramePr>
        <p:xfrm>
          <a:off x="468313" y="985838"/>
          <a:ext cx="8280400" cy="5751509"/>
        </p:xfrm>
        <a:graphic>
          <a:graphicData uri="http://schemas.openxmlformats.org/drawingml/2006/table">
            <a:tbl>
              <a:tblPr/>
              <a:tblGrid>
                <a:gridCol w="5253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99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0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7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Баллы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публикации в изданиях ВАК (вышедшие из печати)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публикации в изданиях ВАК (принятые в печать)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свидетельство о программах для ЭВМ, зарегистрированных в установленном порядке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патент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соавторство в монографии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оформленное ноу-хау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публикации в других изданиях (не тезисы)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тезисы доклада на международной конференции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635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тезисы доклада на российской конференции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конференции с устным докладом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конференции со стендовым докладом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сданный на «отлично» кандидатский экзамен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сданный на «хорошо» кандидатский экзамен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сданный на «удовлетворительно» кандидатский экзамен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грантах в качестве: исполнителя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грантах в качестве: руководителя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Общая сумма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539750" y="12700"/>
            <a:ext cx="77724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altLang="ru-RU" sz="1800" b="1" kern="0" dirty="0" smtClean="0">
                <a:latin typeface="Times New Roman" panose="02020603050405020304" pitchFamily="18" charset="0"/>
              </a:rPr>
              <a:t>Аспирант 1 года обучения </a:t>
            </a:r>
            <a:r>
              <a:rPr lang="ru-RU" altLang="ru-RU" sz="1800" b="1" kern="0" dirty="0" err="1" smtClean="0">
                <a:latin typeface="Times New Roman" panose="02020603050405020304" pitchFamily="18" charset="0"/>
              </a:rPr>
              <a:t>Карамышев</a:t>
            </a:r>
            <a:r>
              <a:rPr lang="ru-RU" altLang="ru-RU" sz="1800" b="1" kern="0" dirty="0" smtClean="0">
                <a:latin typeface="Times New Roman" panose="02020603050405020304" pitchFamily="18" charset="0"/>
              </a:rPr>
              <a:t> Константин Юрьевич</a:t>
            </a:r>
            <a:br>
              <a:rPr lang="ru-RU" altLang="ru-RU" sz="1800" b="1" kern="0" dirty="0" smtClean="0">
                <a:latin typeface="Times New Roman" panose="02020603050405020304" pitchFamily="18" charset="0"/>
              </a:rPr>
            </a:br>
            <a:r>
              <a:rPr lang="ru-RU" altLang="ru-RU" sz="1800" b="1" kern="0" dirty="0" smtClean="0">
                <a:latin typeface="Times New Roman" panose="02020603050405020304" pitchFamily="18" charset="0"/>
              </a:rPr>
              <a:t>лаборатории прецизионных сплавов и </a:t>
            </a:r>
            <a:r>
              <a:rPr lang="ru-RU" altLang="ru-RU" sz="1800" b="1" kern="0" dirty="0" err="1" smtClean="0">
                <a:latin typeface="Times New Roman" panose="02020603050405020304" pitchFamily="18" charset="0"/>
              </a:rPr>
              <a:t>интерметаллидов</a:t>
            </a:r>
            <a:endParaRPr lang="ru-RU" altLang="ru-RU" sz="1800" b="1" kern="0" dirty="0" smtClean="0">
              <a:latin typeface="Times New Roman" panose="02020603050405020304" pitchFamily="18" charset="0"/>
            </a:endParaRPr>
          </a:p>
        </p:txBody>
      </p:sp>
      <p:sp>
        <p:nvSpPr>
          <p:cNvPr id="10341" name="TextBox 24"/>
          <p:cNvSpPr txBox="1">
            <a:spLocks noChangeArrowheads="1"/>
          </p:cNvSpPr>
          <p:nvPr/>
        </p:nvSpPr>
        <p:spPr bwMode="auto">
          <a:xfrm>
            <a:off x="8748713" y="34925"/>
            <a:ext cx="287337" cy="36988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ru-RU" sz="1800">
                <a:solidFill>
                  <a:srgbClr val="FF0000"/>
                </a:solidFill>
              </a:rPr>
              <a:t>6</a:t>
            </a:r>
            <a:endParaRPr lang="ru-RU" altLang="ru-RU" sz="1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2004</TotalTime>
  <Words>664</Words>
  <Application>Microsoft Office PowerPoint</Application>
  <PresentationFormat>Экран (4:3)</PresentationFormat>
  <Paragraphs>121</Paragraphs>
  <Slides>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Tahoma</vt:lpstr>
      <vt:lpstr>Оформление по умолчанию</vt:lpstr>
      <vt:lpstr>Аспирант 1 года обучения Карамышев Константин Юрьевич лаборатории прецизионных сплавов и интерметаллидов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ИФМ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Аспирант 1 года обучения Ежов И.В.</dc:title>
  <dc:creator>Ежов И.В.</dc:creator>
  <cp:lastModifiedBy>User</cp:lastModifiedBy>
  <cp:revision>144</cp:revision>
  <dcterms:created xsi:type="dcterms:W3CDTF">2012-04-17T05:54:14Z</dcterms:created>
  <dcterms:modified xsi:type="dcterms:W3CDTF">2024-10-04T07:12:02Z</dcterms:modified>
</cp:coreProperties>
</file>