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81" r:id="rId5"/>
  </p:sldIdLst>
  <p:sldSz cx="12192000" cy="6858000"/>
  <p:notesSz cx="6858000" cy="9144000"/>
  <p:defaultTextStyle>
    <a:defPPr>
      <a:defRPr lang="ru-RU"/>
    </a:defPPr>
    <a:lvl1pPr algn="l" defTabSz="457200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Calibri" pitchFamily="34" charset="0"/>
        <a:sym typeface="Calibri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Calibri" pitchFamily="34" charset="0"/>
        <a:sym typeface="Calibri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Calibri" pitchFamily="34" charset="0"/>
        <a:sym typeface="Calibri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Calibri" pitchFamily="34" charset="0"/>
        <a:sym typeface="Calibri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Calibri" pitchFamily="34" charset="0"/>
        <a:sym typeface="Calibri" pitchFamily="34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Arial" charset="0"/>
        <a:ea typeface="+mn-ea"/>
        <a:cs typeface="Calibri" pitchFamily="34" charset="0"/>
        <a:sym typeface="Calibri" pitchFamily="34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Arial" charset="0"/>
        <a:ea typeface="+mn-ea"/>
        <a:cs typeface="Calibri" pitchFamily="34" charset="0"/>
        <a:sym typeface="Calibri" pitchFamily="34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Arial" charset="0"/>
        <a:ea typeface="+mn-ea"/>
        <a:cs typeface="Calibri" pitchFamily="34" charset="0"/>
        <a:sym typeface="Calibri" pitchFamily="34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Arial" charset="0"/>
        <a:ea typeface="+mn-ea"/>
        <a:cs typeface="Calibri" pitchFamily="34" charset="0"/>
        <a:sym typeface="Calibri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658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 noProof="0">
              <a:sym typeface="Calibri"/>
            </a:endParaRPr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 noProof="0">
              <a:sym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ts val="400"/>
      </a:spcBef>
      <a:spcAft>
        <a:spcPct val="0"/>
      </a:spcAft>
      <a:defRPr sz="1200">
        <a:solidFill>
          <a:schemeClr val="tx1"/>
        </a:solidFill>
        <a:latin typeface="+mn-lt"/>
        <a:ea typeface="+mn-ea"/>
        <a:cs typeface="+mn-cs"/>
        <a:sym typeface="Calibri" pitchFamily="34" charset="0"/>
      </a:defRPr>
    </a:lvl1pPr>
    <a:lvl2pPr marL="742950" indent="-285750" algn="l" rtl="0" eaLnBrk="0" fontAlgn="base" hangingPunct="0">
      <a:spcBef>
        <a:spcPts val="400"/>
      </a:spcBef>
      <a:spcAft>
        <a:spcPct val="0"/>
      </a:spcAft>
      <a:defRPr sz="1200">
        <a:solidFill>
          <a:schemeClr val="tx1"/>
        </a:solidFill>
        <a:latin typeface="+mn-lt"/>
        <a:ea typeface="+mn-ea"/>
        <a:cs typeface="+mn-cs"/>
        <a:sym typeface="Calibri" pitchFamily="34" charset="0"/>
      </a:defRPr>
    </a:lvl2pPr>
    <a:lvl3pPr marL="1143000" indent="-228600" algn="l" rtl="0" eaLnBrk="0" fontAlgn="base" hangingPunct="0">
      <a:spcBef>
        <a:spcPts val="400"/>
      </a:spcBef>
      <a:spcAft>
        <a:spcPct val="0"/>
      </a:spcAft>
      <a:defRPr sz="1200">
        <a:solidFill>
          <a:schemeClr val="tx1"/>
        </a:solidFill>
        <a:latin typeface="+mn-lt"/>
        <a:ea typeface="+mn-ea"/>
        <a:cs typeface="+mn-cs"/>
        <a:sym typeface="Calibri" pitchFamily="34" charset="0"/>
      </a:defRPr>
    </a:lvl3pPr>
    <a:lvl4pPr marL="1600200" indent="-228600" algn="l" rtl="0" eaLnBrk="0" fontAlgn="base" hangingPunct="0">
      <a:spcBef>
        <a:spcPts val="400"/>
      </a:spcBef>
      <a:spcAft>
        <a:spcPct val="0"/>
      </a:spcAft>
      <a:defRPr sz="1200">
        <a:solidFill>
          <a:schemeClr val="tx1"/>
        </a:solidFill>
        <a:latin typeface="+mn-lt"/>
        <a:ea typeface="+mn-ea"/>
        <a:cs typeface="+mn-cs"/>
        <a:sym typeface="Calibri" pitchFamily="34" charset="0"/>
      </a:defRPr>
    </a:lvl4pPr>
    <a:lvl5pPr marL="2057400" indent="-228600" algn="l" rtl="0" eaLnBrk="0" fontAlgn="base" hangingPunct="0">
      <a:spcBef>
        <a:spcPts val="400"/>
      </a:spcBef>
      <a:spcAft>
        <a:spcPct val="0"/>
      </a:spcAft>
      <a:defRPr sz="1200">
        <a:solidFill>
          <a:schemeClr val="tx1"/>
        </a:solidFill>
        <a:latin typeface="+mn-lt"/>
        <a:ea typeface="+mn-ea"/>
        <a:cs typeface="+mn-cs"/>
        <a:sym typeface="Calibri" pitchFamily="34" charset="0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83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D84262-92EE-43FC-84FC-DC61946B14D1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4CAA66-551E-4CBD-A963-C196599CA965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2B15A-CE86-4D76-92B0-8511EF8B94CA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46C43-56CE-452A-80BC-E44C5792E04B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" name="Slide Number"/>
          <p:cNvSpPr txBox="1"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904ABD-2702-42C9-B31D-E20D413CF6CB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"/>
          <p:cNvSpPr txBox="1"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901DB-EE5F-4B2E-9F39-38FDD5075084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3271E-CDD2-4C00-96AF-9090B79794A5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 lvl="0"/>
            <a:endParaRPr noProof="0">
              <a:sym typeface="Calibri"/>
            </a:endParaRPr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D7B865-CF53-4FAD-BF99-652FC8AF1EA6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Text"/>
          <p:cNvSpPr txBox="1"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45719" tIns="45720" rIns="45719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>
                <a:sym typeface="Calibri Light"/>
              </a:rPr>
              <a:t>Title Text</a:t>
            </a:r>
          </a:p>
        </p:txBody>
      </p:sp>
      <p:sp>
        <p:nvSpPr>
          <p:cNvPr id="1027" name="Body Level One…"/>
          <p:cNvSpPr txBox="1"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45719" tIns="45720" rIns="45719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>
                <a:sym typeface="Calibri" pitchFamily="34" charset="0"/>
              </a:rPr>
              <a:t>Body Level One</a:t>
            </a:r>
          </a:p>
          <a:p>
            <a:pPr lvl="1"/>
            <a:r>
              <a:rPr lang="ru-RU">
                <a:sym typeface="Calibri" pitchFamily="34" charset="0"/>
              </a:rPr>
              <a:t>Body Level Two</a:t>
            </a:r>
          </a:p>
          <a:p>
            <a:pPr lvl="2"/>
            <a:r>
              <a:rPr lang="ru-RU">
                <a:sym typeface="Calibri" pitchFamily="34" charset="0"/>
              </a:rPr>
              <a:t>Body Level Three</a:t>
            </a:r>
          </a:p>
          <a:p>
            <a:pPr lvl="3"/>
            <a:r>
              <a:rPr lang="ru-RU">
                <a:sym typeface="Calibri" pitchFamily="34" charset="0"/>
              </a:rPr>
              <a:t>Body Level Four</a:t>
            </a:r>
          </a:p>
          <a:p>
            <a:pPr lvl="4"/>
            <a:r>
              <a:rPr lang="ru-RU">
                <a:sym typeface="Calibri" pitchFamily="34" charset="0"/>
              </a:rP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95038" y="6415088"/>
            <a:ext cx="258762" cy="247650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 fontAlgn="auto" hangingPunct="0">
              <a:spcBef>
                <a:spcPts val="0"/>
              </a:spcBef>
              <a:spcAft>
                <a:spcPts val="0"/>
              </a:spcAft>
              <a:defRPr sz="1200" kern="0">
                <a:solidFill>
                  <a:srgbClr val="888888"/>
                </a:solidFill>
                <a:latin typeface="+mn-lt"/>
                <a:cs typeface="+mn-cs"/>
                <a:sym typeface="Calibri"/>
              </a:defRPr>
            </a:lvl1pPr>
          </a:lstStyle>
          <a:p>
            <a:pPr>
              <a:defRPr/>
            </a:pPr>
            <a:fld id="{CE1F43BA-B1B8-4B8D-8B04-7B40B74808C8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transition spd="med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/>
          <a:ea typeface="Calibri Light"/>
          <a:cs typeface="Calibri Light"/>
          <a:sym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/>
          <a:ea typeface="Calibri Light"/>
          <a:cs typeface="Calibri Light"/>
          <a:sym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/>
          <a:ea typeface="Calibri Light"/>
          <a:cs typeface="Calibri Light"/>
          <a:sym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/>
          <a:ea typeface="Calibri Light"/>
          <a:cs typeface="Calibri Light"/>
          <a:sym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/>
          <a:ea typeface="Calibri Light"/>
          <a:cs typeface="Calibri Light"/>
          <a:sym typeface="Calibri Light"/>
        </a:defRPr>
      </a:lvl5pPr>
      <a:lvl6pPr marL="0" marR="0" indent="4572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9144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13716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18288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  <a:sym typeface="Calibri" pitchFamily="34" charset="0"/>
        </a:defRPr>
      </a:lvl1pPr>
      <a:lvl2pPr marL="723900" indent="-2667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  <a:sym typeface="Calibri" pitchFamily="34" charset="0"/>
        </a:defRPr>
      </a:lvl2pPr>
      <a:lvl3pPr marL="1233488" indent="-319088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  <a:sym typeface="Calibri" pitchFamily="34" charset="0"/>
        </a:defRPr>
      </a:lvl3pPr>
      <a:lvl4pPr marL="1727200" indent="-355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  <a:sym typeface="Calibri" pitchFamily="34" charset="0"/>
        </a:defRPr>
      </a:lvl4pPr>
      <a:lvl5pPr marL="2184400" indent="-355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  <a:sym typeface="Calibri" pitchFamily="34" charset="0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Аспирантка 1 года обучения Постовалова Ксения Андреевна лаборатории физики высоких давлений"/>
          <p:cNvSpPr txBox="1">
            <a:spLocks noGrp="1"/>
          </p:cNvSpPr>
          <p:nvPr>
            <p:ph type="title" idx="4294967295"/>
          </p:nvPr>
        </p:nvSpPr>
        <p:spPr>
          <a:xfrm>
            <a:off x="2063750" y="188913"/>
            <a:ext cx="7772400" cy="647700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</a:pPr>
            <a:r>
              <a:rPr lang="ru-RU" sz="1800" b="1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Аспирант 1 года обучения Мелкозеров Денис Иванович</a:t>
            </a:r>
            <a:br>
              <a:rPr lang="ru-RU" sz="1800" b="1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</a:br>
            <a:r>
              <a:rPr lang="ru-RU" sz="1800" b="1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лаборатории физики высоких давлений</a:t>
            </a:r>
          </a:p>
        </p:txBody>
      </p:sp>
      <p:sp>
        <p:nvSpPr>
          <p:cNvPr id="12290" name="Научный руководитель – к.ф.-м.н. Пилюгин Виталий Прокофьевич…"/>
          <p:cNvSpPr txBox="1">
            <a:spLocks noChangeArrowheads="1"/>
          </p:cNvSpPr>
          <p:nvPr/>
        </p:nvSpPr>
        <p:spPr bwMode="auto">
          <a:xfrm>
            <a:off x="103188" y="992188"/>
            <a:ext cx="11985625" cy="60213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9" rIns="45719">
            <a:spAutoFit/>
          </a:bodyPr>
          <a:lstStyle/>
          <a:p>
            <a:pPr algn="just" defTabSz="914400" hangingPunct="0">
              <a:spcBef>
                <a:spcPts val="500"/>
              </a:spcBef>
            </a:pPr>
            <a:r>
              <a:rPr lang="ru-RU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Научный руководитель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– к.ф.-м.н. Пилюгин Виталий Прокофьевич</a:t>
            </a:r>
          </a:p>
          <a:p>
            <a:pPr algn="just" defTabSz="914400" hangingPunct="0">
              <a:lnSpc>
                <a:spcPct val="90000"/>
              </a:lnSpc>
              <a:spcBef>
                <a:spcPts val="500"/>
              </a:spcBef>
            </a:pPr>
            <a:r>
              <a:rPr lang="ru-RU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Специальность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01.04.07 – Физика конденсированного состояния</a:t>
            </a:r>
          </a:p>
          <a:p>
            <a:pPr algn="just" defTabSz="914400" hangingPunct="0">
              <a:lnSpc>
                <a:spcPct val="90000"/>
              </a:lnSpc>
              <a:spcBef>
                <a:spcPts val="500"/>
              </a:spcBef>
            </a:pPr>
            <a:r>
              <a:rPr lang="ru-RU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Тема работы  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–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“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Структурные превращения и свойства сплавов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L1</a:t>
            </a:r>
            <a:r>
              <a:rPr lang="en-US" sz="900" b="1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2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с аномальными свойствами деформированных под давлением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” </a:t>
            </a:r>
            <a:endParaRPr lang="ru-RU" sz="2000" dirty="0">
              <a:latin typeface="Times New Roman" pitchFamily="18" charset="0"/>
              <a:cs typeface="Times New Roman" pitchFamily="18" charset="0"/>
              <a:sym typeface="Times New Roman" pitchFamily="18" charset="0"/>
            </a:endParaRPr>
          </a:p>
          <a:p>
            <a:pPr algn="just" defTabSz="914400" hangingPunct="0">
              <a:lnSpc>
                <a:spcPct val="90000"/>
              </a:lnSpc>
              <a:spcBef>
                <a:spcPts val="500"/>
              </a:spcBef>
            </a:pPr>
            <a:endParaRPr lang="ru-RU" sz="24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  <a:sym typeface="Times New Roman" pitchFamily="18" charset="0"/>
            </a:endParaRPr>
          </a:p>
          <a:p>
            <a:pPr defTabSz="914400" hangingPunct="0">
              <a:lnSpc>
                <a:spcPct val="90000"/>
              </a:lnSpc>
              <a:spcBef>
                <a:spcPts val="500"/>
              </a:spcBef>
            </a:pPr>
            <a:r>
              <a:rPr lang="ru-RU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Задача текущего года </a:t>
            </a:r>
          </a:p>
          <a:p>
            <a:pPr defTabSz="914400" hangingPunct="0">
              <a:lnSpc>
                <a:spcPct val="90000"/>
              </a:lnSpc>
              <a:spcBef>
                <a:spcPts val="500"/>
              </a:spcBef>
            </a:pPr>
            <a:r>
              <a:rPr lang="ru-RU" sz="20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Исследование процессов структурных превращений при интенсивной пластической деформации под давлением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Ni</a:t>
            </a:r>
            <a:r>
              <a:rPr lang="ru-RU" baseline="-25000" dirty="0"/>
              <a:t>3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Ge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с аномальными свойствами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  <a:sym typeface="Times New Roman" pitchFamily="18" charset="0"/>
            </a:endParaRPr>
          </a:p>
          <a:p>
            <a:pPr defTabSz="914400" hangingPunct="0">
              <a:lnSpc>
                <a:spcPct val="90000"/>
              </a:lnSpc>
              <a:spcBef>
                <a:spcPts val="500"/>
              </a:spcBef>
            </a:pPr>
            <a:endParaRPr lang="ru-RU" sz="2000" dirty="0">
              <a:latin typeface="Times New Roman" pitchFamily="18" charset="0"/>
              <a:cs typeface="Times New Roman" pitchFamily="18" charset="0"/>
              <a:sym typeface="Times New Roman" pitchFamily="18" charset="0"/>
            </a:endParaRPr>
          </a:p>
          <a:p>
            <a:pPr defTabSz="914400" hangingPunct="0">
              <a:lnSpc>
                <a:spcPct val="90000"/>
              </a:lnSpc>
              <a:spcBef>
                <a:spcPts val="500"/>
              </a:spcBef>
            </a:pPr>
            <a:r>
              <a:rPr lang="ru-RU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Результаты, полученные в текущем году </a:t>
            </a:r>
          </a:p>
          <a:p>
            <a:pPr algn="just" defTabSz="914400" hangingPunct="0">
              <a:lnSpc>
                <a:spcPct val="90000"/>
              </a:lnSpc>
              <a:spcBef>
                <a:spcPts val="500"/>
              </a:spcBef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После применения метода кручения под высоким давлением, было получено субмикрокристаллическое состояние образцов. По итогам применения метода осадки образцов в форме параллелепипеда сплав проявил полосы локализации и суперлокализации деформации. В полосах наблюдалось разупорядочение сплава и фрагментация. Кроме того, в полосах с применением интенсивного синхротронного рентгеновского излучения обнаружена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аморфизация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структуры, т.е. появление и сохранение метастабильной аморфной фазы.</a:t>
            </a:r>
            <a:endParaRPr lang="ru-RU" sz="2000" dirty="0">
              <a:latin typeface="Times New Roman" pitchFamily="18" charset="0"/>
              <a:cs typeface="Times New Roman" pitchFamily="18" charset="0"/>
              <a:sym typeface="Times New Roman" pitchFamily="18" charset="0"/>
            </a:endParaRPr>
          </a:p>
          <a:p>
            <a:pPr algn="just" defTabSz="914400" hangingPunct="0">
              <a:lnSpc>
                <a:spcPct val="90000"/>
              </a:lnSpc>
              <a:spcBef>
                <a:spcPts val="500"/>
              </a:spcBef>
            </a:pPr>
            <a:endParaRPr lang="ru-RU" sz="24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  <a:sym typeface="Times New Roman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71B4354-50DF-4493-8AC4-763F37CCFD49}"/>
              </a:ext>
            </a:extLst>
          </p:cNvPr>
          <p:cNvSpPr/>
          <p:nvPr/>
        </p:nvSpPr>
        <p:spPr>
          <a:xfrm>
            <a:off x="11698962" y="6273225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1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Тезисы докладов на международных конференциях…"/>
          <p:cNvSpPr txBox="1">
            <a:spLocks noGrp="1"/>
          </p:cNvSpPr>
          <p:nvPr>
            <p:ph type="body" sz="quarter" idx="4294967295"/>
          </p:nvPr>
        </p:nvSpPr>
        <p:spPr>
          <a:xfrm>
            <a:off x="668338" y="1533525"/>
            <a:ext cx="11191875" cy="4775795"/>
          </a:xfrm>
        </p:spPr>
        <p:txBody>
          <a:bodyPr/>
          <a:lstStyle/>
          <a:p>
            <a:pPr marL="0" indent="0" algn="just" defTabSz="839788" eaLnBrk="1" hangingPunct="1">
              <a:lnSpc>
                <a:spcPct val="100000"/>
              </a:lnSpc>
              <a:spcBef>
                <a:spcPts val="500"/>
              </a:spcBef>
              <a:buSzTx/>
              <a:buFontTx/>
              <a:buNone/>
            </a:pPr>
            <a:r>
              <a:rPr lang="ru-RU" sz="1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Тезисы докладов на международных конференциях</a:t>
            </a:r>
          </a:p>
          <a:p>
            <a:pPr marL="0" indent="0" algn="just" defTabSz="839788" eaLnBrk="1" hangingPunct="1">
              <a:lnSpc>
                <a:spcPct val="100000"/>
              </a:lnSpc>
              <a:spcBef>
                <a:spcPts val="500"/>
              </a:spcBef>
              <a:buSzTx/>
              <a:buFontTx/>
              <a:buNone/>
            </a:pPr>
            <a:endParaRPr lang="ru-RU" sz="1200" dirty="0">
              <a:solidFill>
                <a:srgbClr val="0033CC"/>
              </a:solidFill>
              <a:latin typeface="Arial" charset="0"/>
              <a:cs typeface="Arial" charset="0"/>
              <a:sym typeface="Arial" charset="0"/>
            </a:endParaRPr>
          </a:p>
          <a:p>
            <a:pPr marL="0" indent="0" defTabSz="839788" eaLnBrk="1" hangingPunct="1">
              <a:lnSpc>
                <a:spcPct val="150000"/>
              </a:lnSpc>
              <a:spcBef>
                <a:spcPct val="0"/>
              </a:spcBef>
              <a:buFont typeface="Helvetica" pitchFamily="34" charset="0"/>
              <a:buAutoNum type="arabicPeriod"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Пилюгин В.П., Воронова Л.М., Дегтярёв М.В. и др. Связь дислокационной подвижности и размеров кристаллитов деформационных наноструктур // Физическое материаловедение : СБОРНИК МАТЕРИАЛОВ XI МЕЖДУНАРОДНОЙ ШКОЛЫ, Тольятти, 11–15 сентября 2023 года. – Тольятти: Тольяттинский государственный университет, 2023. – С. 216-217.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marL="0" indent="0" defTabSz="839788" eaLnBrk="1" hangingPunct="1">
              <a:lnSpc>
                <a:spcPct val="150000"/>
              </a:lnSpc>
              <a:spcBef>
                <a:spcPct val="0"/>
              </a:spcBef>
              <a:buFont typeface="Helvetica" pitchFamily="34" charset="0"/>
              <a:buAutoNum type="arabicPeriod"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Пилюгин В.П., Зайцев Д.В, Куклина А.А. и др. Структурные превращения и механические свойства вольфрама при интенсивных деформациях под высоким давлением и различных температурах // XVI Международная конференция «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Забабахинские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научные чтения» теория, эксперимент и новые технологии» (ПМ: 2023), Снежинск, 26.05.2023, Тезисы докладов, Снежинск : Изд-во РФЯЦ – ВНИИТФ, 2023.- 180 c.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marL="0" indent="0" defTabSz="839788" eaLnBrk="1" hangingPunct="1">
              <a:lnSpc>
                <a:spcPct val="150000"/>
              </a:lnSpc>
              <a:spcBef>
                <a:spcPct val="0"/>
              </a:spcBef>
              <a:buFont typeface="Helvetica" pitchFamily="34" charset="0"/>
              <a:buAutoNum type="arabicPeriod"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Пилюгин В.П., Зайцев Д.В.,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Мелкозёров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Д.И. и др. Структурные превращения и деформационное упрочнение тугоплавких металлов //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LXVII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Международная конференция «Актуальные проблемы прочности», Екатеринбург, 2-5 апреля 2024 года. – Екатеринбург: Уральский государственный горный университет, 2024. – С. 108-109.</a:t>
            </a:r>
          </a:p>
          <a:p>
            <a:pPr marL="0" indent="0" defTabSz="839788" eaLnBrk="1" hangingPunct="1">
              <a:lnSpc>
                <a:spcPct val="150000"/>
              </a:lnSpc>
              <a:spcBef>
                <a:spcPct val="0"/>
              </a:spcBef>
              <a:buFont typeface="Helvetica" pitchFamily="34" charset="0"/>
              <a:buAutoNum type="arabicPeriod"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Толмачёв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Т.П., Пилюгин В.П.,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Пацелов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А.М. и др. Неравновесные сплавы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Au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полученные большими пластическими деформациями //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LXVII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Международная конференция «Актуальные проблемы прочности», Екатеринбург, 2-5 апреля 2024 года. – Екатеринбург: Уральский государственный горный университет, 2024. – С. 108-109.</a:t>
            </a:r>
          </a:p>
          <a:p>
            <a:pPr marL="0" indent="0" defTabSz="839788" eaLnBrk="1" hangingPunct="1">
              <a:lnSpc>
                <a:spcPct val="150000"/>
              </a:lnSpc>
              <a:spcBef>
                <a:spcPct val="0"/>
              </a:spcBef>
              <a:buFont typeface="Helvetica" pitchFamily="34" charset="0"/>
              <a:buAutoNum type="arabicPeriod"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Соловьева Ю.В.,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Старенченко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В.А., Пилюгин В.П. и др. Закономерности и механизмы формирования структуры и свойств исходно монокристаллических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интерметаллидов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под воздействием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мегапластических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деформаций // LXVIII Международная конференция «Актуальные проблемы прочности» (АПП-68), Витебск, 31.05.2024, ISBN: Материалы, Минск: УП «ИВЦ Минфина», 2024.- 101 c.</a:t>
            </a:r>
          </a:p>
        </p:txBody>
      </p:sp>
      <p:sp>
        <p:nvSpPr>
          <p:cNvPr id="13314" name="Апробация работы"/>
          <p:cNvSpPr txBox="1">
            <a:spLocks noChangeArrowheads="1"/>
          </p:cNvSpPr>
          <p:nvPr/>
        </p:nvSpPr>
        <p:spPr bwMode="auto">
          <a:xfrm>
            <a:off x="2795588" y="955675"/>
            <a:ext cx="6308725" cy="4206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9" rIns="45719">
            <a:spAutoFit/>
          </a:bodyPr>
          <a:lstStyle/>
          <a:p>
            <a:pPr algn="ctr" defTabSz="914400" hangingPunct="0">
              <a:spcBef>
                <a:spcPts val="500"/>
              </a:spcBef>
            </a:pPr>
            <a:r>
              <a:rPr lang="ru-RU" sz="240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Апробация работы</a:t>
            </a:r>
          </a:p>
        </p:txBody>
      </p:sp>
      <p:sp>
        <p:nvSpPr>
          <p:cNvPr id="13315" name="Аспирантка 1 года обучения Постовалова Ксения Андреевна лаборатории физики высоких давлений"/>
          <p:cNvSpPr txBox="1">
            <a:spLocks noGrp="1"/>
          </p:cNvSpPr>
          <p:nvPr>
            <p:ph type="title" idx="4294967295"/>
          </p:nvPr>
        </p:nvSpPr>
        <p:spPr>
          <a:xfrm>
            <a:off x="2063750" y="150813"/>
            <a:ext cx="7772400" cy="647700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</a:pPr>
            <a:r>
              <a:rPr lang="ru-RU" sz="1800" b="1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Аспирант 1 года обучения Мелкозеров Денис Иванович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лаборатории физики высоких давлений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9EF46F6-C227-40D4-85F1-4099B0F57B1D}"/>
              </a:ext>
            </a:extLst>
          </p:cNvPr>
          <p:cNvSpPr/>
          <p:nvPr/>
        </p:nvSpPr>
        <p:spPr>
          <a:xfrm>
            <a:off x="11698962" y="6273225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2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09F223CF-1C1F-4D7A-9005-FB191E3481B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07368" y="1289050"/>
            <a:ext cx="8496300" cy="72072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ru-RU" altLang="ru-RU" dirty="0">
                <a:solidFill>
                  <a:srgbClr val="0033CC"/>
                </a:solidFill>
                <a:latin typeface="Times New Roman" panose="02020603050405020304" pitchFamily="18" charset="0"/>
              </a:rPr>
              <a:t>Экзамен по философии</a:t>
            </a:r>
            <a:r>
              <a:rPr lang="ru-RU" altLang="ru-RU" dirty="0">
                <a:latin typeface="Times New Roman" panose="02020603050405020304" pitchFamily="18" charset="0"/>
              </a:rPr>
              <a:t>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altLang="ru-RU" sz="2000" dirty="0">
                <a:latin typeface="Times New Roman" panose="02020603050405020304" pitchFamily="18" charset="0"/>
              </a:rPr>
              <a:t>Сдан на «Отлично»</a:t>
            </a:r>
          </a:p>
        </p:txBody>
      </p:sp>
      <p:sp>
        <p:nvSpPr>
          <p:cNvPr id="9219" name="Rectangle 4">
            <a:extLst>
              <a:ext uri="{FF2B5EF4-FFF2-40B4-BE49-F238E27FC236}">
                <a16:creationId xmlns:a16="http://schemas.microsoft.com/office/drawing/2014/main" id="{09DCA17C-511E-4AA6-A849-35B309B40E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5563" y="85725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Экзамены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9220" name="Rectangle 6">
            <a:extLst>
              <a:ext uri="{FF2B5EF4-FFF2-40B4-BE49-F238E27FC236}">
                <a16:creationId xmlns:a16="http://schemas.microsoft.com/office/drawing/2014/main" id="{FC2F8D97-0640-4EC5-85DC-BDD5A120CC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383" y="3321497"/>
            <a:ext cx="8064500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Участие в грантах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000" dirty="0">
                <a:latin typeface="Times New Roman" panose="02020603050405020304" pitchFamily="18" charset="0"/>
              </a:rPr>
              <a:t>Нет</a:t>
            </a:r>
          </a:p>
        </p:txBody>
      </p:sp>
      <p:sp>
        <p:nvSpPr>
          <p:cNvPr id="9221" name="Rectangle 7">
            <a:extLst>
              <a:ext uri="{FF2B5EF4-FFF2-40B4-BE49-F238E27FC236}">
                <a16:creationId xmlns:a16="http://schemas.microsoft.com/office/drawing/2014/main" id="{1F13E169-DE64-4D0E-BC71-44A8F3F0F6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08" y="2000698"/>
            <a:ext cx="84963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Экзамен по иностранному языку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000" dirty="0">
                <a:latin typeface="Times New Roman" panose="02020603050405020304" pitchFamily="18" charset="0"/>
              </a:rPr>
              <a:t>Не сдан</a:t>
            </a:r>
          </a:p>
        </p:txBody>
      </p:sp>
      <p:sp>
        <p:nvSpPr>
          <p:cNvPr id="9222" name="Rectangle 8">
            <a:extLst>
              <a:ext uri="{FF2B5EF4-FFF2-40B4-BE49-F238E27FC236}">
                <a16:creationId xmlns:a16="http://schemas.microsoft.com/office/drawing/2014/main" id="{6200E413-5C41-4F97-B126-2B6ABAF8A9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083" y="4161285"/>
            <a:ext cx="8496300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Выступления на конференциях</a:t>
            </a:r>
            <a:r>
              <a:rPr lang="ru-RU" altLang="ru-RU" sz="2400" dirty="0">
                <a:latin typeface="Times New Roman" panose="02020603050405020304" pitchFamily="18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000" dirty="0">
                <a:latin typeface="Times New Roman" panose="02020603050405020304" pitchFamily="18" charset="0"/>
              </a:rPr>
              <a:t>Нет</a:t>
            </a:r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0BCC2F60-F66D-4032-AFAC-8ECF0CCD6D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08" y="2676973"/>
            <a:ext cx="84963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Экзамен по специальности 05.02.11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000" dirty="0">
                <a:latin typeface="Times New Roman" panose="02020603050405020304" pitchFamily="18" charset="0"/>
              </a:rPr>
              <a:t>Не сдан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54DF985E-6F07-4C22-96F5-041ED24CD1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0" y="188913"/>
            <a:ext cx="7772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Аспирант 1 года обучения Мелкозеров Денис Иванович</a:t>
            </a:r>
            <a:b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</a:b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лаборатории физики высоких давлений</a:t>
            </a:r>
            <a:endParaRPr lang="ru-RU" altLang="ru-RU" sz="1800" b="1" kern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A2E0B886-1596-4DBA-9B3A-A50A88637FD1}"/>
              </a:ext>
            </a:extLst>
          </p:cNvPr>
          <p:cNvSpPr/>
          <p:nvPr/>
        </p:nvSpPr>
        <p:spPr>
          <a:xfrm>
            <a:off x="11698962" y="6273225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3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:a16="http://schemas.microsoft.com/office/drawing/2014/main" id="{53292FCB-4628-4F6F-9DCC-498267162C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9550" y="549275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Таблица показателей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  <p:graphicFrame>
        <p:nvGraphicFramePr>
          <p:cNvPr id="8669" name="Group 477">
            <a:extLst>
              <a:ext uri="{FF2B5EF4-FFF2-40B4-BE49-F238E27FC236}">
                <a16:creationId xmlns:a16="http://schemas.microsoft.com/office/drawing/2014/main" id="{88DC616E-F40C-4271-BC8E-3A603005DA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823826"/>
              </p:ext>
            </p:extLst>
          </p:nvPr>
        </p:nvGraphicFramePr>
        <p:xfrm>
          <a:off x="1992313" y="985839"/>
          <a:ext cx="8280400" cy="5751509"/>
        </p:xfrm>
        <a:graphic>
          <a:graphicData uri="http://schemas.openxmlformats.org/drawingml/2006/table">
            <a:tbl>
              <a:tblPr/>
              <a:tblGrid>
                <a:gridCol w="5253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9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0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7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Баллы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изданиях ВАК (вышедшие из печати)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изданиях ВАК (принятые в печать)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свидетельство о программах для ЭВМ, зарегистрированных в установленном порядке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патент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соавторство в монографии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оформленное ноу-хау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других изданиях (не тезисы)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тезисы доклада на международной конференции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635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тезисы доклада на российской конференции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конференции с устным докладом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конференции со стендовым докладом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«отлично» кандидатский экзамен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«хорошо» кандидатский экзамен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«удовлетворительно» кандидатский экзамен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грантах в качестве: исполнителя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грантах в качестве: руководителя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Общая сумма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55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6" name="Rectangle 2">
            <a:extLst>
              <a:ext uri="{FF2B5EF4-FFF2-40B4-BE49-F238E27FC236}">
                <a16:creationId xmlns:a16="http://schemas.microsoft.com/office/drawing/2014/main" id="{9357A463-CA31-42BC-B4FA-E06A8662CD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0" y="44450"/>
            <a:ext cx="7772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Аспирант 1 года обучения Мелкозеров Денис Иванович</a:t>
            </a:r>
            <a:b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</a:b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лаборатории физики высоких давлений</a:t>
            </a:r>
            <a:endParaRPr lang="ru-RU" altLang="ru-RU" sz="1800" b="1" kern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58D857A-1C7F-42C3-B05A-A60537095E63}"/>
              </a:ext>
            </a:extLst>
          </p:cNvPr>
          <p:cNvSpPr/>
          <p:nvPr/>
        </p:nvSpPr>
        <p:spPr>
          <a:xfrm>
            <a:off x="11698962" y="6273225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4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626</Words>
  <Application>Microsoft Office PowerPoint</Application>
  <PresentationFormat>Широкоэкранный</PresentationFormat>
  <Paragraphs>107</Paragraphs>
  <Slides>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Times New Roman</vt:lpstr>
      <vt:lpstr>Office Theme</vt:lpstr>
      <vt:lpstr>Аспирант 1 года обучения Мелкозеров Денис Иванович лаборатории физики высоких давлений</vt:lpstr>
      <vt:lpstr>Аспирант 1 года обучения Мелкозеров Денис Иванович лаборатории физики высоких давлений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Аспирантка 1 года обучения Постовалова Ксения Андреевна лаборатории физики высоких давлений</dc:title>
  <dc:creator>User</dc:creator>
  <cp:lastModifiedBy>User</cp:lastModifiedBy>
  <cp:revision>38</cp:revision>
  <dcterms:modified xsi:type="dcterms:W3CDTF">2024-10-04T07:13:24Z</dcterms:modified>
</cp:coreProperties>
</file>