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93" r:id="rId4"/>
    <p:sldId id="295" r:id="rId5"/>
  </p:sldIdLst>
  <p:sldSz cx="12192000" cy="6858000"/>
  <p:notesSz cx="6858000" cy="9144000"/>
  <p:defaultTextStyle>
    <a:defPPr>
      <a:defRPr lang="ru-RU"/>
    </a:defPPr>
    <a:lvl1pPr algn="l" defTabSz="457200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+mn-ea"/>
        <a:cs typeface="Calibri" pitchFamily="34" charset="0"/>
        <a:sym typeface="Calibri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+mn-ea"/>
        <a:cs typeface="Calibri" pitchFamily="34" charset="0"/>
        <a:sym typeface="Calibri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+mn-ea"/>
        <a:cs typeface="Calibri" pitchFamily="34" charset="0"/>
        <a:sym typeface="Calibri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+mn-ea"/>
        <a:cs typeface="Calibri" pitchFamily="34" charset="0"/>
        <a:sym typeface="Calibri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+mn-ea"/>
        <a:cs typeface="Calibri" pitchFamily="34" charset="0"/>
        <a:sym typeface="Calibri" pitchFamily="34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Arial" charset="0"/>
        <a:ea typeface="+mn-ea"/>
        <a:cs typeface="Calibri" pitchFamily="34" charset="0"/>
        <a:sym typeface="Calibri" pitchFamily="34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Arial" charset="0"/>
        <a:ea typeface="+mn-ea"/>
        <a:cs typeface="Calibri" pitchFamily="34" charset="0"/>
        <a:sym typeface="Calibri" pitchFamily="34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Arial" charset="0"/>
        <a:ea typeface="+mn-ea"/>
        <a:cs typeface="Calibri" pitchFamily="34" charset="0"/>
        <a:sym typeface="Calibri" pitchFamily="34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Arial" charset="0"/>
        <a:ea typeface="+mn-ea"/>
        <a:cs typeface="Calibri" pitchFamily="34" charset="0"/>
        <a:sym typeface="Calibri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96" autoAdjust="0"/>
    <p:restoredTop sz="94660"/>
  </p:normalViewPr>
  <p:slideViewPr>
    <p:cSldViewPr>
      <p:cViewPr varScale="1">
        <p:scale>
          <a:sx n="83" d="100"/>
          <a:sy n="83" d="100"/>
        </p:scale>
        <p:origin x="634" y="6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 noProof="0">
              <a:sym typeface="Calibri"/>
            </a:endParaRPr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 noProof="0">
              <a:sym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ts val="400"/>
      </a:spcBef>
      <a:spcAft>
        <a:spcPct val="0"/>
      </a:spcAft>
      <a:defRPr sz="1200">
        <a:solidFill>
          <a:schemeClr val="tx1"/>
        </a:solidFill>
        <a:latin typeface="+mn-lt"/>
        <a:ea typeface="+mn-ea"/>
        <a:cs typeface="+mn-cs"/>
        <a:sym typeface="Calibri" pitchFamily="34" charset="0"/>
      </a:defRPr>
    </a:lvl1pPr>
    <a:lvl2pPr marL="742950" indent="-285750" algn="l" rtl="0" eaLnBrk="0" fontAlgn="base" hangingPunct="0">
      <a:spcBef>
        <a:spcPts val="400"/>
      </a:spcBef>
      <a:spcAft>
        <a:spcPct val="0"/>
      </a:spcAft>
      <a:defRPr sz="1200">
        <a:solidFill>
          <a:schemeClr val="tx1"/>
        </a:solidFill>
        <a:latin typeface="+mn-lt"/>
        <a:ea typeface="+mn-ea"/>
        <a:cs typeface="+mn-cs"/>
        <a:sym typeface="Calibri" pitchFamily="34" charset="0"/>
      </a:defRPr>
    </a:lvl2pPr>
    <a:lvl3pPr marL="1143000" indent="-228600" algn="l" rtl="0" eaLnBrk="0" fontAlgn="base" hangingPunct="0">
      <a:spcBef>
        <a:spcPts val="400"/>
      </a:spcBef>
      <a:spcAft>
        <a:spcPct val="0"/>
      </a:spcAft>
      <a:defRPr sz="1200">
        <a:solidFill>
          <a:schemeClr val="tx1"/>
        </a:solidFill>
        <a:latin typeface="+mn-lt"/>
        <a:ea typeface="+mn-ea"/>
        <a:cs typeface="+mn-cs"/>
        <a:sym typeface="Calibri" pitchFamily="34" charset="0"/>
      </a:defRPr>
    </a:lvl3pPr>
    <a:lvl4pPr marL="1600200" indent="-228600" algn="l" rtl="0" eaLnBrk="0" fontAlgn="base" hangingPunct="0">
      <a:spcBef>
        <a:spcPts val="400"/>
      </a:spcBef>
      <a:spcAft>
        <a:spcPct val="0"/>
      </a:spcAft>
      <a:defRPr sz="1200">
        <a:solidFill>
          <a:schemeClr val="tx1"/>
        </a:solidFill>
        <a:latin typeface="+mn-lt"/>
        <a:ea typeface="+mn-ea"/>
        <a:cs typeface="+mn-cs"/>
        <a:sym typeface="Calibri" pitchFamily="34" charset="0"/>
      </a:defRPr>
    </a:lvl4pPr>
    <a:lvl5pPr marL="2057400" indent="-228600" algn="l" rtl="0" eaLnBrk="0" fontAlgn="base" hangingPunct="0">
      <a:spcBef>
        <a:spcPts val="400"/>
      </a:spcBef>
      <a:spcAft>
        <a:spcPct val="0"/>
      </a:spcAft>
      <a:defRPr sz="1200">
        <a:solidFill>
          <a:schemeClr val="tx1"/>
        </a:solidFill>
        <a:latin typeface="+mn-lt"/>
        <a:ea typeface="+mn-ea"/>
        <a:cs typeface="+mn-cs"/>
        <a:sym typeface="Calibri" pitchFamily="34" charset="0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20FBD2-9A16-438D-97DD-FC5DC0F9D9C1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968737-DE80-4965-B4C9-32AA4A8902CF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5" name="Slide Number"/>
          <p:cNvSpPr txBox="1">
            <a:spLocks noGrp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43FC17-9D86-45BD-A406-EDDAEA79BFFD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" name="Slide Number"/>
          <p:cNvSpPr txBox="1"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273A8F-8854-4896-9C42-F71570B8B60F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"/>
          <p:cNvSpPr txBox="1"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BF702-72A6-4F24-83C9-2AB369BE48F1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" name="Slide Number"/>
          <p:cNvSpPr txBox="1">
            <a:spLocks noGrp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00F81-5AD2-4F83-BDD2-2798F6A89856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 lvl="0"/>
            <a:endParaRPr noProof="0">
              <a:sym typeface="Calibri"/>
            </a:endParaRPr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>
            <a:spLocks noGrp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94B18-B013-4B84-A3ED-02F56EEB8A3C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BD42BF2-BA92-4FDB-9D77-61B2752710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036F9E-4B91-41AD-A712-51B387A613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6771510-15A7-454D-A55D-2AED32916B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B7BB94-36B1-4F5E-988C-3FCD354AF7C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63942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Text"/>
          <p:cNvSpPr txBox="1"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45719" tIns="45720" rIns="45719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>
                <a:sym typeface="Calibri Light"/>
              </a:rPr>
              <a:t>Title Text</a:t>
            </a:r>
          </a:p>
        </p:txBody>
      </p:sp>
      <p:sp>
        <p:nvSpPr>
          <p:cNvPr id="1027" name="Body Level One…"/>
          <p:cNvSpPr txBox="1"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45719" tIns="45720" rIns="45719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>
                <a:sym typeface="Calibri" pitchFamily="34" charset="0"/>
              </a:rPr>
              <a:t>Body Level One</a:t>
            </a:r>
          </a:p>
          <a:p>
            <a:pPr lvl="1"/>
            <a:r>
              <a:rPr lang="ru-RU">
                <a:sym typeface="Calibri" pitchFamily="34" charset="0"/>
              </a:rPr>
              <a:t>Body Level Two</a:t>
            </a:r>
          </a:p>
          <a:p>
            <a:pPr lvl="2"/>
            <a:r>
              <a:rPr lang="ru-RU">
                <a:sym typeface="Calibri" pitchFamily="34" charset="0"/>
              </a:rPr>
              <a:t>Body Level Three</a:t>
            </a:r>
          </a:p>
          <a:p>
            <a:pPr lvl="3"/>
            <a:r>
              <a:rPr lang="ru-RU">
                <a:sym typeface="Calibri" pitchFamily="34" charset="0"/>
              </a:rPr>
              <a:t>Body Level Four</a:t>
            </a:r>
          </a:p>
          <a:p>
            <a:pPr lvl="4"/>
            <a:r>
              <a:rPr lang="ru-RU">
                <a:sym typeface="Calibri" pitchFamily="34" charset="0"/>
              </a:rP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80750" y="6402388"/>
            <a:ext cx="273050" cy="274637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 fontAlgn="auto" hangingPunct="0">
              <a:spcBef>
                <a:spcPts val="0"/>
              </a:spcBef>
              <a:spcAft>
                <a:spcPts val="0"/>
              </a:spcAft>
              <a:defRPr sz="1200" kern="0">
                <a:solidFill>
                  <a:srgbClr val="888888"/>
                </a:solidFill>
                <a:latin typeface="+mn-lt"/>
                <a:cs typeface="+mn-cs"/>
                <a:sym typeface="Calibri"/>
              </a:defRPr>
            </a:lvl1pPr>
          </a:lstStyle>
          <a:p>
            <a:pPr>
              <a:defRPr/>
            </a:pPr>
            <a:fld id="{8097C78A-2883-4355-A4BE-419A5A4B7054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</p:sldLayoutIdLst>
  <p:transition spd="med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/>
          <a:ea typeface="Calibri Light"/>
          <a:cs typeface="Calibri Light"/>
          <a:sym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/>
          <a:ea typeface="Calibri Light"/>
          <a:cs typeface="Calibri Light"/>
          <a:sym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/>
          <a:ea typeface="Calibri Light"/>
          <a:cs typeface="Calibri Light"/>
          <a:sym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/>
          <a:ea typeface="Calibri Light"/>
          <a:cs typeface="Calibri Light"/>
          <a:sym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/>
          <a:ea typeface="Calibri Light"/>
          <a:cs typeface="Calibri Light"/>
          <a:sym typeface="Calibri Light"/>
        </a:defRPr>
      </a:lvl5pPr>
      <a:lvl6pPr marL="0" marR="0" indent="4572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9144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13716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18288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  <a:sym typeface="Calibri" pitchFamily="34" charset="0"/>
        </a:defRPr>
      </a:lvl1pPr>
      <a:lvl2pPr marL="723900" indent="-2667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  <a:sym typeface="Calibri" pitchFamily="34" charset="0"/>
        </a:defRPr>
      </a:lvl2pPr>
      <a:lvl3pPr marL="1233488" indent="-319088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  <a:sym typeface="Calibri" pitchFamily="34" charset="0"/>
        </a:defRPr>
      </a:lvl3pPr>
      <a:lvl4pPr marL="1727200" indent="-355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  <a:sym typeface="Calibri" pitchFamily="34" charset="0"/>
        </a:defRPr>
      </a:lvl4pPr>
      <a:lvl5pPr marL="2184400" indent="-355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  <a:sym typeface="Calibri" pitchFamily="34" charset="0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Аспирантка 1 года обучения Постовалова Ксения Андреевна лаборатории физики высоких давлений"/>
          <p:cNvSpPr txBox="1">
            <a:spLocks noGrp="1"/>
          </p:cNvSpPr>
          <p:nvPr>
            <p:ph type="title" idx="4294967295"/>
          </p:nvPr>
        </p:nvSpPr>
        <p:spPr>
          <a:xfrm>
            <a:off x="2063750" y="188913"/>
            <a:ext cx="7772400" cy="647700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</a:pPr>
            <a:r>
              <a:rPr lang="ru-RU" sz="1800" b="1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Аспирант 1 года обучения Сосян Давид Аршакович</a:t>
            </a:r>
            <a:br>
              <a:rPr lang="ru-RU" sz="1800" b="1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</a:br>
            <a:r>
              <a:rPr lang="ru-RU" sz="1800" b="1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лаборатории физики высоких давлений</a:t>
            </a:r>
          </a:p>
        </p:txBody>
      </p:sp>
      <p:sp>
        <p:nvSpPr>
          <p:cNvPr id="12290" name="Научный руководитель – к.ф.-м.н. Пилюгин Виталий Прокофьевич…"/>
          <p:cNvSpPr txBox="1">
            <a:spLocks noChangeArrowheads="1"/>
          </p:cNvSpPr>
          <p:nvPr/>
        </p:nvSpPr>
        <p:spPr bwMode="auto">
          <a:xfrm>
            <a:off x="103188" y="992188"/>
            <a:ext cx="11985625" cy="489902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9" rIns="45719">
            <a:spAutoFit/>
          </a:bodyPr>
          <a:lstStyle/>
          <a:p>
            <a:pPr algn="just" defTabSz="914400" hangingPunct="0">
              <a:spcBef>
                <a:spcPts val="500"/>
              </a:spcBef>
            </a:pPr>
            <a:r>
              <a:rPr lang="ru-RU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Научный руководитель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– к.ф.-м.н. Пилюгин Виталий Прокофьевич</a:t>
            </a:r>
          </a:p>
          <a:p>
            <a:pPr algn="just" defTabSz="914400" hangingPunct="0">
              <a:lnSpc>
                <a:spcPct val="90000"/>
              </a:lnSpc>
              <a:spcBef>
                <a:spcPts val="500"/>
              </a:spcBef>
            </a:pPr>
            <a:r>
              <a:rPr lang="ru-RU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Специальность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01.04.07 – Физика конденсированного состояния</a:t>
            </a:r>
          </a:p>
          <a:p>
            <a:pPr algn="just" defTabSz="914400" hangingPunct="0">
              <a:lnSpc>
                <a:spcPct val="90000"/>
              </a:lnSpc>
              <a:spcBef>
                <a:spcPts val="500"/>
              </a:spcBef>
            </a:pPr>
            <a:r>
              <a:rPr lang="ru-RU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Тема работы  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– 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“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Структурные превращения и механически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e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свойства в тугоплавких ОЦК металлах (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W, Ta)”</a:t>
            </a:r>
            <a:endParaRPr lang="ru-RU" sz="24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  <a:sym typeface="Times New Roman" pitchFamily="18" charset="0"/>
            </a:endParaRPr>
          </a:p>
          <a:p>
            <a:pPr defTabSz="914400" hangingPunct="0">
              <a:lnSpc>
                <a:spcPct val="90000"/>
              </a:lnSpc>
              <a:spcBef>
                <a:spcPts val="500"/>
              </a:spcBef>
            </a:pPr>
            <a:r>
              <a:rPr lang="ru-RU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Задача текущего года </a:t>
            </a:r>
          </a:p>
          <a:p>
            <a:pPr defTabSz="914400" hangingPunct="0">
              <a:lnSpc>
                <a:spcPct val="90000"/>
              </a:lnSpc>
              <a:spcBef>
                <a:spcPts val="500"/>
              </a:spcBef>
            </a:pPr>
            <a:r>
              <a:rPr lang="ru-RU" sz="2000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Структурные превращения и механические свойства вольфрама при деформации под давлением с нагревом</a:t>
            </a:r>
          </a:p>
          <a:p>
            <a:pPr defTabSz="914400" hangingPunct="0">
              <a:lnSpc>
                <a:spcPct val="90000"/>
              </a:lnSpc>
              <a:spcBef>
                <a:spcPts val="500"/>
              </a:spcBef>
            </a:pPr>
            <a:r>
              <a:rPr lang="ru-RU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Результаты, полученные в текущем году </a:t>
            </a:r>
          </a:p>
          <a:p>
            <a:pPr algn="just" defTabSz="914400" hangingPunct="0">
              <a:lnSpc>
                <a:spcPct val="90000"/>
              </a:lnSpc>
              <a:spcBef>
                <a:spcPts val="500"/>
              </a:spcBef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После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мегапластической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деформации образцов при низких и высоких температурах была получена фрагментированная субмикрокристаллическая структура. В связи с высокой хрупкостью материала структура получилась несовершенной, выявлено наличие микротрещин.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Бародеформация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 нагревом выше точки хладноломкости вольфрама позволяет получить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нанокристаллическое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состояние. Были исследованы структурные превращения образцов вольфрама методами рентгеновской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дифрактометрии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растровой и просвечивающей электронной микроскопией. Выявлено наличие хрупкого разрушения, а затем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квазивязкого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разрушения с увеличением величины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мегапластической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деформации. Относительное деформационное упрочнение ниже максимального отношения 3,5, присущего совершенной наноструктуре.</a:t>
            </a:r>
            <a:endParaRPr lang="ru-RU" sz="24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  <a:sym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Тезисы докладов на международных конференциях…"/>
          <p:cNvSpPr txBox="1">
            <a:spLocks noGrp="1"/>
          </p:cNvSpPr>
          <p:nvPr>
            <p:ph type="body" sz="quarter" idx="4294967295"/>
          </p:nvPr>
        </p:nvSpPr>
        <p:spPr>
          <a:xfrm>
            <a:off x="668338" y="1533525"/>
            <a:ext cx="11191875" cy="2182813"/>
          </a:xfrm>
        </p:spPr>
        <p:txBody>
          <a:bodyPr/>
          <a:lstStyle/>
          <a:p>
            <a:pPr marL="0" indent="0" algn="just" defTabSz="839788" eaLnBrk="1" hangingPunct="1">
              <a:lnSpc>
                <a:spcPct val="100000"/>
              </a:lnSpc>
              <a:spcBef>
                <a:spcPts val="500"/>
              </a:spcBef>
              <a:buSzTx/>
              <a:buFontTx/>
              <a:buNone/>
            </a:pPr>
            <a:r>
              <a:rPr lang="ru-RU" sz="1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Тезисы докладов на международных конференциях</a:t>
            </a:r>
            <a:endParaRPr lang="ru-RU" sz="1600" dirty="0">
              <a:solidFill>
                <a:srgbClr val="0033CC"/>
              </a:solidFill>
              <a:latin typeface="Arial" charset="0"/>
              <a:cs typeface="Arial" charset="0"/>
              <a:sym typeface="Arial" charset="0"/>
            </a:endParaRPr>
          </a:p>
          <a:p>
            <a:pPr marL="0" indent="0" defTabSz="839788" eaLnBrk="1" hangingPunct="1">
              <a:lnSpc>
                <a:spcPct val="150000"/>
              </a:lnSpc>
              <a:spcBef>
                <a:spcPct val="0"/>
              </a:spcBef>
              <a:buFont typeface="Helvetica" pitchFamily="34" charset="0"/>
              <a:buAutoNum type="arabicPeriod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Пилюгин В.П., Воронова Л.М., Дегтярёв М.В. и др. Связь дислокационной подвижности и размеров кристаллитов деформационных наноструктур // Физическое материаловедение : СБОРНИК МАТЕРИАЛОВ XI МЕЖДУНАРОДНОЙ ШКОЛЫ, Тольятти, 11–15 сентября 2023 года. – Тольятти: Тольяттинский государственный университет, 2023. – С. 216-217.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 defTabSz="839788" eaLnBrk="1" hangingPunct="1">
              <a:lnSpc>
                <a:spcPct val="150000"/>
              </a:lnSpc>
              <a:spcBef>
                <a:spcPct val="0"/>
              </a:spcBef>
              <a:buFont typeface="Helvetica" pitchFamily="34" charset="0"/>
              <a:buAutoNum type="arabicPeriod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Пилюгин В.П., Зайцев Д.В.,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Мелкозёров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Д.И. и др. Структурные превращения и деформационное упрочнение тугоплавких металлов //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LXVII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Международная конференция «Актуальные проблемы прочности», Екатеринбург, 2-5 апреля 2024 года. – Екатеринбург: Уральский государственный горный университет, 2024. – С. 108-109.</a:t>
            </a:r>
          </a:p>
          <a:p>
            <a:pPr marL="0" indent="0" defTabSz="839788" eaLnBrk="1" hangingPunct="1">
              <a:lnSpc>
                <a:spcPct val="150000"/>
              </a:lnSpc>
              <a:spcBef>
                <a:spcPct val="0"/>
              </a:spcBef>
              <a:buFont typeface="Helvetica" pitchFamily="34" charset="0"/>
              <a:buAutoNum type="arabicPeriod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Толмачёв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Т.П., Пилюгин В.П.,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Пацелов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А.М. и др. Неравновесные сплавы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Au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полученные большими пластическими деформациями //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LXVII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Международная конференция «Актуальные проблемы прочности», Екатеринбург, 2-5 апреля 2024 года. – Екатеринбург: Уральский государственный горный университет, 2024. – С. 108-109.</a:t>
            </a:r>
          </a:p>
          <a:p>
            <a:pPr marL="0" indent="0" defTabSz="839788" eaLnBrk="1" hangingPunct="1">
              <a:lnSpc>
                <a:spcPct val="150000"/>
              </a:lnSpc>
              <a:spcBef>
                <a:spcPct val="0"/>
              </a:spcBef>
              <a:buFont typeface="Helvetica" pitchFamily="34" charset="0"/>
              <a:buAutoNum type="arabicPeriod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Пилюгин В.П., Зайцев Д.В, Куклина А.А. и др. Структурные превращения и механические свойства вольфрама при интенсивных деформациях под высоким давлением и различных температурах // XVI Международная конференция «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Забабахинские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научные чтения» теория, эксперимент и новые технологии» (ПМ: 2023), Снежинск, 26.05.2023, Тезисы докладов,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Снежин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 Изд-во РФЯЦ – ВНИИТФ, 2023.- 180 c.</a:t>
            </a:r>
          </a:p>
          <a:p>
            <a:pPr marL="0" indent="0" defTabSz="839788" eaLnBrk="1" hangingPunct="1">
              <a:lnSpc>
                <a:spcPct val="150000"/>
              </a:lnSpc>
              <a:spcBef>
                <a:spcPct val="0"/>
              </a:spcBef>
              <a:buFont typeface="Helvetica" pitchFamily="34" charset="0"/>
              <a:buAutoNum type="arabicPeriod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defTabSz="839788" eaLnBrk="1" hangingPunct="1">
              <a:lnSpc>
                <a:spcPct val="150000"/>
              </a:lnSpc>
              <a:spcBef>
                <a:spcPct val="0"/>
              </a:spcBef>
              <a:buFont typeface="Helvetica" pitchFamily="34" charset="0"/>
              <a:buAutoNum type="arabicPeriod"/>
            </a:pPr>
            <a:endParaRPr lang="ru-RU" sz="2000" dirty="0">
              <a:latin typeface="Times New Roman" pitchFamily="18" charset="0"/>
              <a:cs typeface="Times New Roman" pitchFamily="18" charset="0"/>
              <a:sym typeface="Times New Roman" pitchFamily="18" charset="0"/>
            </a:endParaRPr>
          </a:p>
        </p:txBody>
      </p:sp>
      <p:sp>
        <p:nvSpPr>
          <p:cNvPr id="13314" name="Апробация работы"/>
          <p:cNvSpPr txBox="1">
            <a:spLocks noChangeArrowheads="1"/>
          </p:cNvSpPr>
          <p:nvPr/>
        </p:nvSpPr>
        <p:spPr bwMode="auto">
          <a:xfrm>
            <a:off x="2795588" y="955675"/>
            <a:ext cx="6308725" cy="4206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9" rIns="45719">
            <a:spAutoFit/>
          </a:bodyPr>
          <a:lstStyle/>
          <a:p>
            <a:pPr algn="ctr" defTabSz="914400" hangingPunct="0">
              <a:spcBef>
                <a:spcPts val="500"/>
              </a:spcBef>
            </a:pPr>
            <a:r>
              <a:rPr lang="ru-RU" sz="240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Апробация работы</a:t>
            </a:r>
          </a:p>
        </p:txBody>
      </p:sp>
      <p:sp>
        <p:nvSpPr>
          <p:cNvPr id="13315" name="Аспирантка 1 года обучения Постовалова Ксения Андреевна лаборатории физики высоких давлений"/>
          <p:cNvSpPr txBox="1">
            <a:spLocks noGrp="1"/>
          </p:cNvSpPr>
          <p:nvPr>
            <p:ph type="title" idx="4294967295"/>
          </p:nvPr>
        </p:nvSpPr>
        <p:spPr>
          <a:xfrm>
            <a:off x="2063750" y="150813"/>
            <a:ext cx="7772400" cy="647700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</a:pPr>
            <a:r>
              <a:rPr lang="ru-RU" sz="1800" b="1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Аспирант 1 года обучения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Сосян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Давид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Аршакович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/>
            </a:r>
            <a:br>
              <a:rPr lang="ru-RU" sz="1800" b="1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лаборатории физики высоких давлений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Тезисы докладов на международных конференциях…"/>
          <p:cNvSpPr txBox="1">
            <a:spLocks noGrp="1"/>
          </p:cNvSpPr>
          <p:nvPr>
            <p:ph type="body" sz="quarter" idx="4294967295"/>
          </p:nvPr>
        </p:nvSpPr>
        <p:spPr>
          <a:xfrm>
            <a:off x="668338" y="1533525"/>
            <a:ext cx="11191875" cy="2182813"/>
          </a:xfrm>
        </p:spPr>
        <p:txBody>
          <a:bodyPr/>
          <a:lstStyle/>
          <a:p>
            <a:pPr marL="0" indent="0" algn="just" defTabSz="839788" eaLnBrk="1" hangingPunct="1">
              <a:lnSpc>
                <a:spcPct val="100000"/>
              </a:lnSpc>
              <a:spcBef>
                <a:spcPts val="500"/>
              </a:spcBef>
              <a:buSzTx/>
              <a:buNone/>
            </a:pPr>
            <a:r>
              <a:rPr lang="ru-RU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Экзамен по философии</a:t>
            </a:r>
          </a:p>
          <a:p>
            <a:pPr marL="0" indent="0" algn="just" defTabSz="839788" eaLnBrk="1" hangingPunct="1">
              <a:lnSpc>
                <a:spcPct val="100000"/>
              </a:lnSpc>
              <a:spcBef>
                <a:spcPts val="500"/>
              </a:spcBef>
              <a:buSzTx/>
              <a:buFontTx/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Сдан на «Отлично»</a:t>
            </a:r>
          </a:p>
          <a:p>
            <a:pPr marL="0" indent="0" algn="just" defTabSz="839788" eaLnBrk="1" hangingPunct="1">
              <a:lnSpc>
                <a:spcPct val="100000"/>
              </a:lnSpc>
              <a:spcBef>
                <a:spcPts val="500"/>
              </a:spcBef>
              <a:buSzTx/>
              <a:buFontTx/>
              <a:buNone/>
            </a:pPr>
            <a:r>
              <a:rPr lang="ru-RU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Экзамен по иностранному языку</a:t>
            </a:r>
          </a:p>
          <a:p>
            <a:pPr marL="0" indent="0" algn="just" defTabSz="839788" eaLnBrk="1" hangingPunct="1">
              <a:lnSpc>
                <a:spcPct val="100000"/>
              </a:lnSpc>
              <a:spcBef>
                <a:spcPts val="500"/>
              </a:spcBef>
              <a:buSzTx/>
              <a:buFontTx/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Не сдан</a:t>
            </a:r>
          </a:p>
          <a:p>
            <a:pPr marL="0" indent="0" algn="just" defTabSz="839788" eaLnBrk="1" hangingPunct="1">
              <a:lnSpc>
                <a:spcPct val="100000"/>
              </a:lnSpc>
              <a:spcBef>
                <a:spcPts val="500"/>
              </a:spcBef>
              <a:buSzTx/>
              <a:buFontTx/>
              <a:buNone/>
            </a:pPr>
            <a:r>
              <a:rPr lang="ru-RU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Экзамен по специальности</a:t>
            </a:r>
          </a:p>
          <a:p>
            <a:pPr marL="0" indent="0" algn="just" defTabSz="839788" eaLnBrk="1" hangingPunct="1">
              <a:lnSpc>
                <a:spcPct val="100000"/>
              </a:lnSpc>
              <a:spcBef>
                <a:spcPts val="500"/>
              </a:spcBef>
              <a:buSzTx/>
              <a:buFontTx/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Не сдан</a:t>
            </a:r>
          </a:p>
          <a:p>
            <a:pPr marL="0" indent="0" algn="just" defTabSz="839788" eaLnBrk="1" hangingPunct="1">
              <a:lnSpc>
                <a:spcPct val="100000"/>
              </a:lnSpc>
              <a:spcBef>
                <a:spcPts val="500"/>
              </a:spcBef>
              <a:buSzTx/>
              <a:buFontTx/>
              <a:buNone/>
            </a:pPr>
            <a:r>
              <a:rPr lang="ru-RU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Участие в грантах</a:t>
            </a:r>
          </a:p>
          <a:p>
            <a:pPr marL="0" indent="0" algn="just" defTabSz="839788" eaLnBrk="1" hangingPunct="1">
              <a:lnSpc>
                <a:spcPct val="100000"/>
              </a:lnSpc>
              <a:spcBef>
                <a:spcPts val="500"/>
              </a:spcBef>
              <a:buSzTx/>
              <a:buFontTx/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Нет</a:t>
            </a:r>
          </a:p>
          <a:p>
            <a:pPr marL="0" indent="0" algn="just" defTabSz="839788" eaLnBrk="1" hangingPunct="1">
              <a:lnSpc>
                <a:spcPct val="100000"/>
              </a:lnSpc>
              <a:spcBef>
                <a:spcPts val="500"/>
              </a:spcBef>
              <a:buSzTx/>
              <a:buFontTx/>
              <a:buNone/>
            </a:pPr>
            <a:r>
              <a:rPr lang="ru-RU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Выступление на конференциях</a:t>
            </a:r>
          </a:p>
          <a:p>
            <a:pPr marL="0" indent="0" algn="just" defTabSz="839788" eaLnBrk="1" hangingPunct="1">
              <a:lnSpc>
                <a:spcPct val="100000"/>
              </a:lnSpc>
              <a:spcBef>
                <a:spcPts val="500"/>
              </a:spcBef>
              <a:buSzTx/>
              <a:buFontTx/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Нет</a:t>
            </a:r>
          </a:p>
        </p:txBody>
      </p:sp>
      <p:sp>
        <p:nvSpPr>
          <p:cNvPr id="13314" name="Апробация работы"/>
          <p:cNvSpPr txBox="1">
            <a:spLocks noChangeArrowheads="1"/>
          </p:cNvSpPr>
          <p:nvPr/>
        </p:nvSpPr>
        <p:spPr bwMode="auto">
          <a:xfrm>
            <a:off x="2795588" y="955675"/>
            <a:ext cx="6308725" cy="46166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9" rIns="45719">
            <a:spAutoFit/>
          </a:bodyPr>
          <a:lstStyle/>
          <a:p>
            <a:pPr algn="ctr" defTabSz="914400" hangingPunct="0">
              <a:spcBef>
                <a:spcPts val="500"/>
              </a:spcBef>
            </a:pPr>
            <a:r>
              <a:rPr lang="ru-RU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Экзамены</a:t>
            </a:r>
          </a:p>
        </p:txBody>
      </p:sp>
      <p:sp>
        <p:nvSpPr>
          <p:cNvPr id="13315" name="Аспирантка 1 года обучения Постовалова Ксения Андреевна лаборатории физики высоких давлений"/>
          <p:cNvSpPr txBox="1">
            <a:spLocks noGrp="1"/>
          </p:cNvSpPr>
          <p:nvPr>
            <p:ph type="title" idx="4294967295"/>
          </p:nvPr>
        </p:nvSpPr>
        <p:spPr>
          <a:xfrm>
            <a:off x="2063750" y="150813"/>
            <a:ext cx="7772400" cy="647700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</a:pPr>
            <a:r>
              <a:rPr lang="ru-RU" sz="1800" b="1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Аспирант 1 года обучения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Сосян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Давид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Аршакович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/>
            </a:r>
            <a:br>
              <a:rPr lang="ru-RU" sz="1800" b="1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лаборатории физики высоких давлений</a:t>
            </a:r>
          </a:p>
        </p:txBody>
      </p:sp>
    </p:spTree>
    <p:extLst>
      <p:ext uri="{BB962C8B-B14F-4D97-AF65-F5344CB8AC3E}">
        <p14:creationId xmlns:p14="http://schemas.microsoft.com/office/powerpoint/2010/main" val="164687555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>
            <a:extLst>
              <a:ext uri="{FF2B5EF4-FFF2-40B4-BE49-F238E27FC236}">
                <a16:creationId xmlns:a16="http://schemas.microsoft.com/office/drawing/2014/main" id="{04911CA6-F7B6-4CBF-A53C-DF0E40E6DE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9550" y="549275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Таблица показателей</a:t>
            </a:r>
            <a:endParaRPr lang="ru-RU" altLang="ru-RU" sz="2400">
              <a:latin typeface="Times New Roman" panose="02020603050405020304" pitchFamily="18" charset="0"/>
            </a:endParaRPr>
          </a:p>
        </p:txBody>
      </p:sp>
      <p:graphicFrame>
        <p:nvGraphicFramePr>
          <p:cNvPr id="8669" name="Group 477">
            <a:extLst>
              <a:ext uri="{FF2B5EF4-FFF2-40B4-BE49-F238E27FC236}">
                <a16:creationId xmlns:a16="http://schemas.microsoft.com/office/drawing/2014/main" id="{0C3138F5-202C-43EB-8286-0A217808FC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509151"/>
              </p:ext>
            </p:extLst>
          </p:nvPr>
        </p:nvGraphicFramePr>
        <p:xfrm>
          <a:off x="1992313" y="985839"/>
          <a:ext cx="8280400" cy="5751509"/>
        </p:xfrm>
        <a:graphic>
          <a:graphicData uri="http://schemas.openxmlformats.org/drawingml/2006/table">
            <a:tbl>
              <a:tblPr/>
              <a:tblGrid>
                <a:gridCol w="5253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9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0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7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Баллы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изданиях ВАК (вышедшие из печати)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изданиях ВАК (принятые в печать)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свидетельство о программах для ЭВМ, зарегистрированных в установленном порядке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патент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соавторство в монографии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оформленное ноу-хау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других изданиях (не тезисы)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тезисы доклада на международной конференции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635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тезисы доклада на российской конференции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конференции с устным докладом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конференции со стендовым докладом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«отлично» кандидатский экзамен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«хорошо» кандидатский экзамен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«удовлетворительно» кандидатский экзамен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грантах в качестве: исполнителя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грантах в качестве: руководителя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Общая сумма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48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5" name="Аспирантка 1 года обучения Постовалова Ксения Андреевна лаборатории физики высоких давлений">
            <a:extLst>
              <a:ext uri="{FF2B5EF4-FFF2-40B4-BE49-F238E27FC236}">
                <a16:creationId xmlns:a16="http://schemas.microsoft.com/office/drawing/2014/main" id="{842F0588-6E81-42E6-9E6C-D92B96E5E352}"/>
              </a:ext>
            </a:extLst>
          </p:cNvPr>
          <p:cNvSpPr txBox="1">
            <a:spLocks/>
          </p:cNvSpPr>
          <p:nvPr/>
        </p:nvSpPr>
        <p:spPr bwMode="auto">
          <a:xfrm>
            <a:off x="2246313" y="15170"/>
            <a:ext cx="7772400" cy="6477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45719" tIns="45720" rIns="45719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5pPr>
            <a:lvl6pPr marL="0" marR="0" indent="45720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6pPr>
            <a:lvl7pPr marL="0" marR="0" indent="91440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7pPr>
            <a:lvl8pPr marL="0" marR="0" indent="137160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8pPr>
            <a:lvl9pPr marL="0" marR="0" indent="182880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algn="ctr" defTabSz="914400" eaLnBrk="1" hangingPunct="1">
              <a:lnSpc>
                <a:spcPct val="100000"/>
              </a:lnSpc>
            </a:pPr>
            <a:r>
              <a:rPr lang="ru-RU" sz="1800" b="1" kern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Аспирант 1 года обучения Сосян Давид Аршакович</a:t>
            </a:r>
            <a:br>
              <a:rPr lang="ru-RU" sz="1800" b="1" kern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</a:br>
            <a:r>
              <a:rPr lang="ru-RU" sz="1800" b="1" kern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лаборатории физики высоких давлений</a:t>
            </a:r>
            <a:endParaRPr lang="ru-RU" sz="1800" b="1" kern="0" dirty="0">
              <a:latin typeface="Times New Roman" pitchFamily="18" charset="0"/>
              <a:cs typeface="Times New Roman" pitchFamily="18" charset="0"/>
              <a:sym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586</Words>
  <Application>Microsoft Office PowerPoint</Application>
  <PresentationFormat>Широкоэкранный</PresentationFormat>
  <Paragraphs>99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Times New Roman</vt:lpstr>
      <vt:lpstr>Office Theme</vt:lpstr>
      <vt:lpstr>Аспирант 1 года обучения Сосян Давид Аршакович лаборатории физики высоких давлений</vt:lpstr>
      <vt:lpstr>Аспирант 1 года обучения Сосян Давид Аршакович лаборатории физики высоких давлений</vt:lpstr>
      <vt:lpstr>Аспирант 1 года обучения Сосян Давид Аршакович лаборатории физики высоких давлений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Аспирантка 1 года обучения Постовалова Ксения Андреевна лаборатории физики высоких давлений</dc:title>
  <dc:creator>Miller David</dc:creator>
  <cp:lastModifiedBy>User</cp:lastModifiedBy>
  <cp:revision>25</cp:revision>
  <dcterms:modified xsi:type="dcterms:W3CDTF">2024-10-04T07:15:13Z</dcterms:modified>
</cp:coreProperties>
</file>