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2" r:id="rId5"/>
    <p:sldId id="284" r:id="rId6"/>
    <p:sldId id="285" r:id="rId7"/>
    <p:sldId id="283" r:id="rId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F32FC-7FE0-40F1-932F-53F9E23926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938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4277C-65D2-47F5-82BE-0A82228FE4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873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FA612-2BCA-4F63-94BD-409C2643EA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281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FE432-A639-48CA-80F7-51CB3CD982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958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7B098-8C66-4AD4-9E73-D7506FE7F0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43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A6685-95B0-4036-9CEC-90FE2B2FE7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29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A6F67-07F9-4560-9A12-F26BFB7ACE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729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63972-5BCF-4D4B-8584-666D8D44FA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92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0623D-7D2F-4A95-B01D-DB4FEE7537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137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5A072-F268-4F68-B74F-C1EF4EDE02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007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E6F4C-BBFB-42A1-97DA-6C1104AEE6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52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5BF08B8-1EF4-4E8C-95BD-003A4A540C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en-US" sz="1800" b="1" smtClean="0">
                <a:latin typeface="Times New Roman" panose="02020603050405020304" pitchFamily="18" charset="0"/>
              </a:rPr>
              <a:t>Аспирант </a:t>
            </a:r>
            <a:r>
              <a:rPr lang="en-US" altLang="en-US" sz="1800" b="1" smtClean="0">
                <a:latin typeface="Times New Roman" panose="02020603050405020304" pitchFamily="18" charset="0"/>
              </a:rPr>
              <a:t>2</a:t>
            </a:r>
            <a:r>
              <a:rPr lang="ru-RU" altLang="en-US" sz="1800" b="1" smtClean="0">
                <a:latin typeface="Times New Roman" panose="02020603050405020304" pitchFamily="18" charset="0"/>
              </a:rPr>
              <a:t> года обучения Барташевич Александр Михайлович</a:t>
            </a:r>
            <a:br>
              <a:rPr lang="ru-RU" altLang="en-US" sz="1800" b="1" smtClean="0">
                <a:latin typeface="Times New Roman" panose="02020603050405020304" pitchFamily="18" charset="0"/>
              </a:rPr>
            </a:br>
            <a:r>
              <a:rPr lang="ru-RU" altLang="en-US" sz="1800" b="1" smtClean="0">
                <a:latin typeface="Times New Roman" panose="02020603050405020304" pitchFamily="18" charset="0"/>
              </a:rPr>
              <a:t>лаборатории перспективных магнитных материалов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322388"/>
            <a:ext cx="8029575" cy="431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sz="2400" kern="1200" dirty="0">
                <a:solidFill>
                  <a:srgbClr val="0033CC"/>
                </a:solidFill>
                <a:latin typeface="Times New Roman" panose="02020603050405020304" pitchFamily="18" charset="0"/>
              </a:rPr>
              <a:t>Специальность</a:t>
            </a:r>
            <a:r>
              <a:rPr lang="ru-RU" sz="2000" dirty="0" smtClean="0">
                <a:latin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</a:rPr>
              <a:t>1.3.12 </a:t>
            </a:r>
            <a:r>
              <a:rPr lang="ru-RU" sz="2000" dirty="0" smtClean="0">
                <a:latin typeface="Times New Roman" panose="02020603050405020304" pitchFamily="18" charset="0"/>
              </a:rPr>
              <a:t>– физика </a:t>
            </a:r>
            <a:r>
              <a:rPr lang="ru-RU" sz="2000" dirty="0">
                <a:latin typeface="Times New Roman" panose="02020603050405020304" pitchFamily="18" charset="0"/>
              </a:rPr>
              <a:t>магнитных явлений</a:t>
            </a:r>
            <a:endParaRPr lang="ru-RU" sz="2000" dirty="0" smtClean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4988" y="831850"/>
            <a:ext cx="90693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ru-RU" altLang="en-US" sz="2400">
                <a:solidFill>
                  <a:srgbClr val="0033CC"/>
                </a:solidFill>
                <a:latin typeface="Times New Roman" panose="02020603050405020304" pitchFamily="18" charset="0"/>
              </a:rPr>
              <a:t>Научный руководитель</a:t>
            </a:r>
            <a:r>
              <a:rPr lang="ru-RU" altLang="en-US" sz="2400">
                <a:latin typeface="Times New Roman" panose="02020603050405020304" pitchFamily="18" charset="0"/>
              </a:rPr>
              <a:t> </a:t>
            </a:r>
            <a:r>
              <a:rPr lang="ru-RU" altLang="en-US" sz="2000">
                <a:latin typeface="Times New Roman" panose="02020603050405020304" pitchFamily="18" charset="0"/>
              </a:rPr>
              <a:t>– к.ф.-м.н. Герасимов Евгений Германович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34988" y="1962150"/>
            <a:ext cx="81438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en-US" sz="2400">
                <a:solidFill>
                  <a:srgbClr val="0033CC"/>
                </a:solidFill>
                <a:latin typeface="Times New Roman" panose="02020603050405020304" pitchFamily="18" charset="0"/>
              </a:rPr>
              <a:t>Тема работы  </a:t>
            </a:r>
            <a:r>
              <a:rPr lang="ru-RU" altLang="en-US" sz="2000">
                <a:latin typeface="Times New Roman" panose="02020603050405020304" pitchFamily="18" charset="0"/>
              </a:rPr>
              <a:t>–  Магнитные свойства и структура нестехиометрических фаз Лавеса на основе редкоземельных и </a:t>
            </a:r>
            <a:r>
              <a:rPr lang="en-US" altLang="en-US" sz="2000">
                <a:latin typeface="Times New Roman" panose="02020603050405020304" pitchFamily="18" charset="0"/>
              </a:rPr>
              <a:t>3d </a:t>
            </a:r>
            <a:r>
              <a:rPr lang="ru-RU" altLang="en-US" sz="2000">
                <a:latin typeface="Times New Roman" panose="02020603050405020304" pitchFamily="18" charset="0"/>
              </a:rPr>
              <a:t>переходных металлов</a:t>
            </a:r>
            <a:endParaRPr lang="ru-RU" altLang="en-US" sz="200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34988" y="2897188"/>
            <a:ext cx="80343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en-US" sz="2400">
                <a:solidFill>
                  <a:srgbClr val="0033CC"/>
                </a:solidFill>
                <a:latin typeface="Times New Roman" panose="02020603050405020304" pitchFamily="18" charset="0"/>
              </a:rPr>
              <a:t>Задача текущего года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en-US" sz="2000">
                <a:latin typeface="Times New Roman" panose="02020603050405020304" pitchFamily="18" charset="0"/>
              </a:rPr>
              <a:t>Исследовать магнитные</a:t>
            </a:r>
            <a:r>
              <a:rPr lang="en-US" altLang="en-US" sz="2000">
                <a:latin typeface="Times New Roman" panose="02020603050405020304" pitchFamily="18" charset="0"/>
              </a:rPr>
              <a:t> </a:t>
            </a:r>
            <a:r>
              <a:rPr lang="ru-RU" altLang="en-US" sz="2000">
                <a:latin typeface="Times New Roman" panose="02020603050405020304" pitchFamily="18" charset="0"/>
              </a:rPr>
              <a:t>и магнитоупругие свойства нестехиометрических фаз Лавеса </a:t>
            </a:r>
            <a:r>
              <a:rPr lang="en-US" altLang="en-US" sz="2000">
                <a:latin typeface="Times New Roman" panose="02020603050405020304" pitchFamily="18" charset="0"/>
              </a:rPr>
              <a:t>TbFe</a:t>
            </a:r>
            <a:r>
              <a:rPr lang="en-US" altLang="en-US" sz="2000" baseline="-25000">
                <a:latin typeface="Times New Roman" panose="02020603050405020304" pitchFamily="18" charset="0"/>
              </a:rPr>
              <a:t>2</a:t>
            </a:r>
            <a:r>
              <a:rPr lang="en-US" altLang="en-US" sz="2000">
                <a:latin typeface="Times New Roman" panose="02020603050405020304" pitchFamily="18" charset="0"/>
              </a:rPr>
              <a:t>Mn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x</a:t>
            </a:r>
            <a:r>
              <a:rPr lang="ru-RU" altLang="en-US" sz="2000"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534988" y="4508500"/>
            <a:ext cx="80343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en-US" sz="2400">
                <a:solidFill>
                  <a:srgbClr val="0033CC"/>
                </a:solidFill>
                <a:latin typeface="Times New Roman" panose="02020603050405020304" pitchFamily="18" charset="0"/>
              </a:rPr>
              <a:t>Результаты, полученные в текущем году</a:t>
            </a:r>
          </a:p>
          <a:p>
            <a:pPr algn="just">
              <a:buFontTx/>
              <a:buNone/>
            </a:pPr>
            <a:r>
              <a:rPr lang="ru-RU" altLang="en-US" sz="1600">
                <a:latin typeface="Times New Roman" panose="02020603050405020304" pitchFamily="18" charset="0"/>
              </a:rPr>
              <a:t>1. Обнаружено образование нестехиометрических однофазных сплавов </a:t>
            </a:r>
            <a:r>
              <a:rPr lang="en-US" altLang="en-US" sz="1600">
                <a:latin typeface="Times New Roman" panose="02020603050405020304" pitchFamily="18" charset="0"/>
              </a:rPr>
              <a:t>TbFe</a:t>
            </a:r>
            <a:r>
              <a:rPr lang="en-US" altLang="en-US" sz="1600" baseline="-25000">
                <a:latin typeface="Times New Roman" panose="02020603050405020304" pitchFamily="18" charset="0"/>
              </a:rPr>
              <a:t>2</a:t>
            </a:r>
            <a:r>
              <a:rPr lang="en-US" altLang="en-US" sz="1600">
                <a:latin typeface="Times New Roman" panose="02020603050405020304" pitchFamily="18" charset="0"/>
              </a:rPr>
              <a:t>Mn</a:t>
            </a:r>
            <a:r>
              <a:rPr lang="en-US" altLang="en-US" sz="1600" baseline="-25000">
                <a:latin typeface="Times New Roman" panose="02020603050405020304" pitchFamily="18" charset="0"/>
              </a:rPr>
              <a:t>x</a:t>
            </a:r>
            <a:r>
              <a:rPr lang="en-US" altLang="en-US" sz="1600">
                <a:latin typeface="Times New Roman" panose="02020603050405020304" pitchFamily="18" charset="0"/>
              </a:rPr>
              <a:t> </a:t>
            </a:r>
            <a:r>
              <a:rPr lang="ru-RU" altLang="en-US" sz="1600">
                <a:latin typeface="Times New Roman" panose="02020603050405020304" pitchFamily="18" charset="0"/>
              </a:rPr>
              <a:t>вплоть до </a:t>
            </a:r>
            <a:r>
              <a:rPr lang="en-US" altLang="en-US" sz="1600">
                <a:latin typeface="Times New Roman" panose="02020603050405020304" pitchFamily="18" charset="0"/>
              </a:rPr>
              <a:t>x = 0.25</a:t>
            </a:r>
            <a:r>
              <a:rPr lang="ru-RU" altLang="en-US" sz="1600">
                <a:latin typeface="Times New Roman" panose="02020603050405020304" pitchFamily="18" charset="0"/>
              </a:rPr>
              <a:t>. 2. Показано, что температура Кюри и анизотропия намагниченности с увеличением концентрации марганца падают. 3. На сплаве </a:t>
            </a:r>
            <a:r>
              <a:rPr lang="en-US" altLang="en-US" sz="1600">
                <a:latin typeface="Times New Roman" panose="02020603050405020304" pitchFamily="18" charset="0"/>
              </a:rPr>
              <a:t>TbFe</a:t>
            </a:r>
            <a:r>
              <a:rPr lang="en-US" altLang="en-US" sz="1600" baseline="-25000">
                <a:latin typeface="Times New Roman" panose="02020603050405020304" pitchFamily="18" charset="0"/>
              </a:rPr>
              <a:t>2</a:t>
            </a:r>
            <a:r>
              <a:rPr lang="en-US" altLang="en-US" sz="1600">
                <a:latin typeface="Times New Roman" panose="02020603050405020304" pitchFamily="18" charset="0"/>
              </a:rPr>
              <a:t>Mn</a:t>
            </a:r>
            <a:r>
              <a:rPr lang="en-US" altLang="en-US" sz="1600" baseline="-25000">
                <a:latin typeface="Times New Roman" panose="02020603050405020304" pitchFamily="18" charset="0"/>
              </a:rPr>
              <a:t>0.25</a:t>
            </a:r>
            <a:r>
              <a:rPr lang="en-US" altLang="en-US" sz="1600">
                <a:latin typeface="Times New Roman" panose="02020603050405020304" pitchFamily="18" charset="0"/>
              </a:rPr>
              <a:t> </a:t>
            </a:r>
            <a:r>
              <a:rPr lang="ru-RU" altLang="en-US" sz="1600">
                <a:latin typeface="Times New Roman" panose="02020603050405020304" pitchFamily="18" charset="0"/>
              </a:rPr>
              <a:t>удалось добиться увеличения продольной магнитострикции в </a:t>
            </a:r>
            <a:r>
              <a:rPr lang="en-US" altLang="en-US" sz="1600">
                <a:latin typeface="Times New Roman" panose="02020603050405020304" pitchFamily="18" charset="0"/>
              </a:rPr>
              <a:t>~</a:t>
            </a:r>
            <a:r>
              <a:rPr lang="ru-RU" altLang="en-US" sz="1600">
                <a:latin typeface="Times New Roman" panose="02020603050405020304" pitchFamily="18" charset="0"/>
              </a:rPr>
              <a:t>25% по сравнению с исходным </a:t>
            </a:r>
            <a:r>
              <a:rPr lang="en-US" altLang="en-US" sz="1600">
                <a:latin typeface="Times New Roman" panose="02020603050405020304" pitchFamily="18" charset="0"/>
              </a:rPr>
              <a:t>TbFe2 </a:t>
            </a:r>
            <a:r>
              <a:rPr lang="ru-RU" altLang="en-US" sz="1600">
                <a:latin typeface="Times New Roman" panose="02020603050405020304" pitchFamily="18" charset="0"/>
              </a:rPr>
              <a:t>сплавом при температуре жидкого азота. При этом магнитострикция при комнатной температуре не деградировала. Это позволяет рассматриваться </a:t>
            </a:r>
            <a:r>
              <a:rPr lang="en-US" altLang="en-US" sz="1600">
                <a:latin typeface="Times New Roman" panose="02020603050405020304" pitchFamily="18" charset="0"/>
              </a:rPr>
              <a:t>TbFe</a:t>
            </a:r>
            <a:r>
              <a:rPr lang="en-US" altLang="en-US" sz="1600" baseline="-25000">
                <a:latin typeface="Times New Roman" panose="02020603050405020304" pitchFamily="18" charset="0"/>
              </a:rPr>
              <a:t>2</a:t>
            </a:r>
            <a:r>
              <a:rPr lang="en-US" altLang="en-US" sz="1600">
                <a:latin typeface="Times New Roman" panose="02020603050405020304" pitchFamily="18" charset="0"/>
              </a:rPr>
              <a:t>Mn</a:t>
            </a:r>
            <a:r>
              <a:rPr lang="en-US" altLang="en-US" sz="1600" baseline="-25000">
                <a:latin typeface="Times New Roman" panose="02020603050405020304" pitchFamily="18" charset="0"/>
              </a:rPr>
              <a:t>x</a:t>
            </a:r>
            <a:r>
              <a:rPr lang="en-US" altLang="en-US" sz="1600">
                <a:latin typeface="Times New Roman" panose="02020603050405020304" pitchFamily="18" charset="0"/>
              </a:rPr>
              <a:t> </a:t>
            </a:r>
            <a:r>
              <a:rPr lang="ru-RU" altLang="en-US" sz="1600">
                <a:latin typeface="Times New Roman" panose="02020603050405020304" pitchFamily="18" charset="0"/>
              </a:rPr>
              <a:t>как класс перспективных магнитострикционных материалов, например, для использования при колонизации Марса.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en-US" sz="1800" b="1" smtClean="0">
                <a:latin typeface="Times New Roman" panose="02020603050405020304" pitchFamily="18" charset="0"/>
              </a:rPr>
              <a:t>Аспирант </a:t>
            </a:r>
            <a:r>
              <a:rPr lang="en-US" altLang="en-US" sz="1800" b="1" smtClean="0">
                <a:latin typeface="Times New Roman" panose="02020603050405020304" pitchFamily="18" charset="0"/>
              </a:rPr>
              <a:t>2</a:t>
            </a:r>
            <a:r>
              <a:rPr lang="ru-RU" altLang="en-US" sz="1800" b="1" smtClean="0">
                <a:latin typeface="Times New Roman" panose="02020603050405020304" pitchFamily="18" charset="0"/>
              </a:rPr>
              <a:t> года обучения Барташевич Александр Михайлович</a:t>
            </a:r>
            <a:br>
              <a:rPr lang="ru-RU" altLang="en-US" sz="1800" b="1" smtClean="0">
                <a:latin typeface="Times New Roman" panose="02020603050405020304" pitchFamily="18" charset="0"/>
              </a:rPr>
            </a:br>
            <a:r>
              <a:rPr lang="ru-RU" altLang="en-US" sz="1800" b="1" smtClean="0">
                <a:latin typeface="Times New Roman" panose="02020603050405020304" pitchFamily="18" charset="0"/>
              </a:rPr>
              <a:t>лаборатории перспективных магнитных материалов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309688"/>
            <a:ext cx="8496300" cy="5548312"/>
          </a:xfrm>
        </p:spPr>
        <p:txBody>
          <a:bodyPr/>
          <a:lstStyle/>
          <a:p>
            <a:pPr algn="just"/>
            <a:r>
              <a:rPr lang="ru-RU" altLang="ru-RU" sz="2400" smtClean="0">
                <a:solidFill>
                  <a:srgbClr val="0033CC"/>
                </a:solidFill>
                <a:latin typeface="Times New Roman" panose="02020603050405020304" pitchFamily="18" charset="0"/>
              </a:rPr>
              <a:t>Статьи</a:t>
            </a:r>
          </a:p>
          <a:p>
            <a:pPr algn="just"/>
            <a:r>
              <a:rPr lang="ru-RU" altLang="ru-RU" sz="2000" smtClean="0">
                <a:latin typeface="Times New Roman" panose="02020603050405020304" pitchFamily="18" charset="0"/>
              </a:rPr>
              <a:t>1. </a:t>
            </a:r>
            <a:r>
              <a:rPr lang="en-US" altLang="ru-RU" sz="2000" smtClean="0">
                <a:latin typeface="Times New Roman" panose="02020603050405020304" pitchFamily="18" charset="0"/>
              </a:rPr>
              <a:t>A.M.Bartashevich, E.G.Gerasimov, P.B.Terentev, A.A.Inishev, N.V.Mushnikov, D.S.Neznakhin, S.G.Titova, T.V. Kuznetsova</a:t>
            </a:r>
            <a:r>
              <a:rPr lang="ru-RU" altLang="ru-RU" sz="2000" smtClean="0">
                <a:latin typeface="Times New Roman" panose="02020603050405020304" pitchFamily="18" charset="0"/>
              </a:rPr>
              <a:t>. </a:t>
            </a:r>
            <a:r>
              <a:rPr lang="en-US" altLang="ru-RU" sz="2000" smtClean="0">
                <a:latin typeface="Times New Roman" panose="02020603050405020304" pitchFamily="18" charset="0"/>
              </a:rPr>
              <a:t> Non-stoichiometric TbFe</a:t>
            </a:r>
            <a:r>
              <a:rPr lang="en-US" altLang="ru-RU" sz="2000" baseline="-25000" smtClean="0">
                <a:latin typeface="Times New Roman" panose="02020603050405020304" pitchFamily="18" charset="0"/>
              </a:rPr>
              <a:t>2</a:t>
            </a:r>
            <a:r>
              <a:rPr lang="en-US" altLang="ru-RU" sz="2000" smtClean="0">
                <a:latin typeface="Times New Roman" panose="02020603050405020304" pitchFamily="18" charset="0"/>
              </a:rPr>
              <a:t>Mn</a:t>
            </a:r>
            <a:r>
              <a:rPr lang="en-US" altLang="ru-RU" sz="2000" i="1" baseline="-25000" smtClean="0">
                <a:latin typeface="Times New Roman" panose="02020603050405020304" pitchFamily="18" charset="0"/>
              </a:rPr>
              <a:t>x</a:t>
            </a:r>
            <a:r>
              <a:rPr lang="en-US" altLang="ru-RU" sz="2000" smtClean="0">
                <a:latin typeface="Times New Roman" panose="02020603050405020304" pitchFamily="18" charset="0"/>
              </a:rPr>
              <a:t> compounds: Magnetic anisotropy, magnetostriction and thermal expansion</a:t>
            </a:r>
            <a:r>
              <a:rPr lang="ru-RU" altLang="ru-RU" sz="2000" smtClean="0">
                <a:latin typeface="Times New Roman" panose="02020603050405020304" pitchFamily="18" charset="0"/>
              </a:rPr>
              <a:t>. // </a:t>
            </a:r>
            <a:r>
              <a:rPr lang="en-US" altLang="ru-RU" sz="2000" smtClean="0">
                <a:latin typeface="Times New Roman" panose="02020603050405020304" pitchFamily="18" charset="0"/>
              </a:rPr>
              <a:t>Journal of Alloys and Compounds </a:t>
            </a:r>
            <a:r>
              <a:rPr lang="ru-RU" altLang="ru-RU" sz="2000" smtClean="0">
                <a:latin typeface="Times New Roman" panose="02020603050405020304" pitchFamily="18" charset="0"/>
              </a:rPr>
              <a:t>— 20</a:t>
            </a:r>
            <a:r>
              <a:rPr lang="en-US" altLang="ru-RU" sz="2000" smtClean="0">
                <a:latin typeface="Times New Roman" panose="02020603050405020304" pitchFamily="18" charset="0"/>
              </a:rPr>
              <a:t>24</a:t>
            </a:r>
            <a:r>
              <a:rPr lang="ru-RU" altLang="ru-RU" sz="2000" smtClean="0">
                <a:latin typeface="Times New Roman" panose="02020603050405020304" pitchFamily="18" charset="0"/>
              </a:rPr>
              <a:t>. — </a:t>
            </a:r>
            <a:r>
              <a:rPr lang="en-US" altLang="ru-RU" sz="2000" smtClean="0">
                <a:latin typeface="Times New Roman" panose="02020603050405020304" pitchFamily="18" charset="0"/>
              </a:rPr>
              <a:t>Vol. 975.</a:t>
            </a:r>
            <a:r>
              <a:rPr lang="ru-RU" altLang="ru-RU" sz="2000" smtClean="0">
                <a:latin typeface="Times New Roman" panose="02020603050405020304" pitchFamily="18" charset="0"/>
              </a:rPr>
              <a:t> </a:t>
            </a:r>
            <a:r>
              <a:rPr lang="en-US" altLang="ru-RU" sz="2000" smtClean="0">
                <a:latin typeface="Times New Roman" panose="02020603050405020304" pitchFamily="18" charset="0"/>
              </a:rPr>
              <a:t>— pp. 173023. </a:t>
            </a:r>
            <a:r>
              <a:rPr lang="ru-RU" altLang="ru-RU" sz="20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0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WoS, </a:t>
            </a:r>
            <a:r>
              <a:rPr lang="ru-RU" altLang="ru-RU" sz="20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ВАК)</a:t>
            </a:r>
            <a:endParaRPr lang="ru-RU" altLang="ru-RU" sz="2000" smtClean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algn="just"/>
            <a:endParaRPr lang="ru-RU" altLang="ru-RU" sz="2000" smtClean="0">
              <a:latin typeface="Times New Roman" panose="02020603050405020304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en-US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en-US" sz="1800" b="1" smtClean="0">
                <a:latin typeface="Times New Roman" panose="02020603050405020304" pitchFamily="18" charset="0"/>
              </a:rPr>
              <a:t>Аспирант </a:t>
            </a:r>
            <a:r>
              <a:rPr lang="en-US" altLang="en-US" sz="1800" b="1" smtClean="0">
                <a:latin typeface="Times New Roman" panose="02020603050405020304" pitchFamily="18" charset="0"/>
              </a:rPr>
              <a:t>2</a:t>
            </a:r>
            <a:r>
              <a:rPr lang="ru-RU" altLang="en-US" sz="1800" b="1" smtClean="0">
                <a:latin typeface="Times New Roman" panose="02020603050405020304" pitchFamily="18" charset="0"/>
              </a:rPr>
              <a:t> года обучения Барташевич Александр Михайлович</a:t>
            </a:r>
            <a:br>
              <a:rPr lang="ru-RU" altLang="en-US" sz="1800" b="1" smtClean="0">
                <a:latin typeface="Times New Roman" panose="02020603050405020304" pitchFamily="18" charset="0"/>
              </a:rPr>
            </a:br>
            <a:r>
              <a:rPr lang="ru-RU" altLang="en-US" sz="1800" b="1" smtClean="0">
                <a:latin typeface="Times New Roman" panose="02020603050405020304" pitchFamily="18" charset="0"/>
              </a:rPr>
              <a:t>лаборатории перспективных магнитных материалов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309688"/>
            <a:ext cx="8496300" cy="5548312"/>
          </a:xfrm>
        </p:spPr>
        <p:txBody>
          <a:bodyPr/>
          <a:lstStyle/>
          <a:p>
            <a:pPr algn="just">
              <a:defRPr/>
            </a:pPr>
            <a:r>
              <a:rPr lang="ru-RU" sz="24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международных конференциях </a:t>
            </a:r>
          </a:p>
          <a:p>
            <a:pPr algn="just">
              <a:defRPr/>
            </a:pPr>
            <a:r>
              <a:rPr lang="en-US" sz="2000" kern="1200" dirty="0" smtClean="0">
                <a:latin typeface="Times New Roman" panose="02020603050405020304" pitchFamily="18" charset="0"/>
              </a:rPr>
              <a:t>1.</a:t>
            </a:r>
            <a:r>
              <a:rPr lang="ru-RU" sz="2000" kern="1200" dirty="0" smtClean="0">
                <a:latin typeface="Times New Roman" panose="02020603050405020304" pitchFamily="18" charset="0"/>
              </a:rPr>
              <a:t> </a:t>
            </a:r>
            <a:r>
              <a:rPr lang="en-US" sz="2000" kern="1200" dirty="0" smtClean="0">
                <a:latin typeface="Times New Roman" panose="02020603050405020304" pitchFamily="18" charset="0"/>
              </a:rPr>
              <a:t>None</a:t>
            </a:r>
            <a:endParaRPr lang="ru-RU" sz="2000" kern="1200" dirty="0">
              <a:latin typeface="Times New Roman" panose="02020603050405020304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en-US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1800" b="1">
                <a:solidFill>
                  <a:schemeClr val="tx2"/>
                </a:solidFill>
                <a:latin typeface="Times New Roman" panose="02020603050405020304" pitchFamily="18" charset="0"/>
              </a:rPr>
              <a:t>Аспирант </a:t>
            </a:r>
            <a:r>
              <a:rPr lang="en-US" altLang="en-US" sz="1800" b="1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ru-RU" altLang="en-US" sz="1800" b="1">
                <a:solidFill>
                  <a:schemeClr val="tx2"/>
                </a:solidFill>
                <a:latin typeface="Times New Roman" panose="02020603050405020304" pitchFamily="18" charset="0"/>
              </a:rPr>
              <a:t> года обучения Барташевич Александр Михайлович</a:t>
            </a:r>
            <a:br>
              <a:rPr lang="ru-RU" altLang="en-US" sz="1800" b="1">
                <a:solidFill>
                  <a:schemeClr val="tx2"/>
                </a:solidFill>
                <a:latin typeface="Times New Roman" panose="02020603050405020304" pitchFamily="18" charset="0"/>
              </a:rPr>
            </a:br>
            <a:r>
              <a:rPr lang="ru-RU" altLang="en-US" sz="1800" b="1">
                <a:solidFill>
                  <a:schemeClr val="tx2"/>
                </a:solidFill>
                <a:latin typeface="Times New Roman" panose="02020603050405020304" pitchFamily="18" charset="0"/>
              </a:rPr>
              <a:t>лаборатории перспективных магнитных материалов</a:t>
            </a:r>
            <a:endParaRPr lang="ru-RU" altLang="ru-RU" sz="18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Прямоугольник 7"/>
          <p:cNvSpPr>
            <a:spLocks noChangeArrowheads="1"/>
          </p:cNvSpPr>
          <p:nvPr/>
        </p:nvSpPr>
        <p:spPr bwMode="auto">
          <a:xfrm>
            <a:off x="250825" y="865188"/>
            <a:ext cx="8642350" cy="408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en-US" sz="240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российских конференциях</a:t>
            </a:r>
          </a:p>
          <a:p>
            <a:pPr algn="just">
              <a:buFontTx/>
              <a:buNone/>
            </a:pPr>
            <a:r>
              <a:rPr lang="ru-RU" altLang="en-US" sz="1900">
                <a:latin typeface="Times New Roman" panose="02020603050405020304" pitchFamily="18" charset="0"/>
              </a:rPr>
              <a:t>1</a:t>
            </a:r>
            <a:r>
              <a:rPr lang="en-US" altLang="en-US" sz="1900">
                <a:latin typeface="Times New Roman" panose="02020603050405020304" pitchFamily="18" charset="0"/>
              </a:rPr>
              <a:t>.</a:t>
            </a:r>
            <a:r>
              <a:rPr lang="ru-RU" altLang="en-US" sz="1900">
                <a:latin typeface="Times New Roman" panose="02020603050405020304" pitchFamily="18" charset="0"/>
              </a:rPr>
              <a:t> А. М. Барташевич, Е. Г. Герасимов, Н. В. Мушников, А. А. Инишев, П. Б. Терентьев, В. С. Гавико, Д. А. Колодкин, Н. А. Кулеш СТРУКТУРНЫЕ И МАГНИТОСТРИКЦИОННЫЕ СВОЙСТВА НЕСТЕХИОМЕТРИЧЕСКИХ ФАЗ ЛАВЕСА TbFe2Mn</a:t>
            </a:r>
            <a:r>
              <a:rPr lang="en-US" altLang="en-US" sz="1900">
                <a:latin typeface="Times New Roman" panose="02020603050405020304" pitchFamily="18" charset="0"/>
              </a:rPr>
              <a:t>x</a:t>
            </a:r>
            <a:r>
              <a:rPr lang="ru-RU" altLang="en-US" sz="1900">
                <a:latin typeface="Times New Roman" panose="02020603050405020304" pitchFamily="18" charset="0"/>
              </a:rPr>
              <a:t>. I ВСЕРОССИЙСКАЯ ШКОЛА ПО ПРОБЛЕМАМ ИССЛЕДОВАНИЙ В СИЛЬНЫХ И СВЕРХСИЛЬНЫХ МАГНИТНЫХ ПОЛЯХ (Саров), 2023. С. 23.</a:t>
            </a:r>
          </a:p>
          <a:p>
            <a:pPr algn="just">
              <a:buFontTx/>
              <a:buNone/>
            </a:pPr>
            <a:r>
              <a:rPr lang="ru-RU" altLang="en-US" sz="1900">
                <a:latin typeface="Times New Roman" panose="02020603050405020304" pitchFamily="18" charset="0"/>
              </a:rPr>
              <a:t>2</a:t>
            </a:r>
            <a:r>
              <a:rPr lang="en-US" altLang="en-US" sz="1900">
                <a:latin typeface="Times New Roman" panose="02020603050405020304" pitchFamily="18" charset="0"/>
              </a:rPr>
              <a:t>.</a:t>
            </a:r>
            <a:r>
              <a:rPr lang="ru-RU" altLang="en-US" sz="1900">
                <a:latin typeface="Times New Roman" panose="02020603050405020304" pitchFamily="18" charset="0"/>
              </a:rPr>
              <a:t> А.М. Барташевич, Е.Г. Герасимов, Н.В. Мушников, А.А. Инишев, П.Б. Терентьев, В.С. Гавико, Д.А. Колодкин, Н.А. Кулеш. Структурные и магнитострикционные свойства нестехиометрических фаз Лавеса TbFe2Mnx . Заседание  секции “Магнетизм” Научного совета РАН по физике конденсированных сред (Институт физических проблем им. П. Л. Капицы РАН). Москва, 2022, с. 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en-US" sz="1800" b="1" smtClean="0">
                <a:latin typeface="Times New Roman" panose="02020603050405020304" pitchFamily="18" charset="0"/>
              </a:rPr>
              <a:t>Аспирант 2 года обучения Барташевич Александр Михайлович</a:t>
            </a:r>
            <a:br>
              <a:rPr lang="ru-RU" altLang="en-US" sz="1800" b="1" smtClean="0">
                <a:latin typeface="Times New Roman" panose="02020603050405020304" pitchFamily="18" charset="0"/>
              </a:rPr>
            </a:br>
            <a:r>
              <a:rPr lang="ru-RU" altLang="en-US" sz="1800" b="1" smtClean="0">
                <a:latin typeface="Times New Roman" panose="02020603050405020304" pitchFamily="18" charset="0"/>
              </a:rPr>
              <a:t>лаборатории перспективных магнитных материалов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268413"/>
            <a:ext cx="8496300" cy="7207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altLang="en-US" sz="2400" smtClean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философии</a:t>
            </a:r>
            <a:r>
              <a:rPr lang="ru-RU" altLang="en-US" sz="2400" smtClean="0">
                <a:latin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en-US" sz="2000" smtClean="0">
                <a:latin typeface="Times New Roman" panose="02020603050405020304" pitchFamily="18" charset="0"/>
              </a:rPr>
              <a:t>Сдан – «Хорошо» 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071563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en-US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Экзамены</a:t>
            </a:r>
            <a:endParaRPr lang="ru-RU" altLang="en-US" sz="2400">
              <a:latin typeface="Times New Roman" panose="02020603050405020304" pitchFamily="18" charset="0"/>
            </a:endParaRP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539750" y="3205163"/>
            <a:ext cx="80645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en-US" sz="1600">
                <a:solidFill>
                  <a:srgbClr val="0033CC"/>
                </a:solidFill>
                <a:latin typeface="Times New Roman" panose="02020603050405020304" pitchFamily="18" charset="0"/>
              </a:rPr>
              <a:t>Участие в грантах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en-US" sz="1600">
                <a:latin typeface="Times New Roman" panose="02020603050405020304" pitchFamily="18" charset="0"/>
              </a:rPr>
              <a:t>1. Проект РНФ </a:t>
            </a:r>
            <a:r>
              <a:rPr lang="ru-RU" altLang="ru-RU" sz="1600"/>
              <a:t>23-22-00140</a:t>
            </a:r>
            <a:r>
              <a:rPr lang="ru-RU" altLang="en-US" sz="1600">
                <a:latin typeface="Times New Roman" panose="02020603050405020304" pitchFamily="18" charset="0"/>
              </a:rPr>
              <a:t> «</a:t>
            </a:r>
            <a:r>
              <a:rPr lang="ru-RU" altLang="ru-RU" sz="1600"/>
              <a:t>Нестехиометрические интерметаллиды редкоземельных и 3d переходных металлов для магнитострикционных и магнитотепловых приложений</a:t>
            </a:r>
            <a:r>
              <a:rPr lang="ru-RU" altLang="en-US" sz="1600">
                <a:latin typeface="Times New Roman" panose="02020603050405020304" pitchFamily="18" charset="0"/>
              </a:rPr>
              <a:t>»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en-US" sz="1600">
                <a:latin typeface="Times New Roman" panose="02020603050405020304" pitchFamily="18" charset="0"/>
              </a:rPr>
              <a:t>Руководитель –Герасимов Е.Г., кандидат физико-математических наук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en-US" sz="1600">
                <a:latin typeface="Times New Roman" panose="02020603050405020304" pitchFamily="18" charset="0"/>
              </a:rPr>
              <a:t>Степень участия – исполнитель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ru-RU" altLang="en-US" sz="16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546100" y="1989138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en-US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иностранному языку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en-US" sz="2000">
                <a:latin typeface="Times New Roman" panose="02020603050405020304" pitchFamily="18" charset="0"/>
              </a:rPr>
              <a:t>Сдан – «Отлично» 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546100" y="2665413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en-US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специальности 01.04.11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en-US" sz="2000"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6152" name="Rectangle 6"/>
          <p:cNvSpPr>
            <a:spLocks noChangeArrowheads="1"/>
          </p:cNvSpPr>
          <p:nvPr/>
        </p:nvSpPr>
        <p:spPr bwMode="auto">
          <a:xfrm>
            <a:off x="546100" y="4724400"/>
            <a:ext cx="80645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en-US" sz="1600">
                <a:latin typeface="Times New Roman" panose="02020603050405020304" pitchFamily="18" charset="0"/>
              </a:rPr>
              <a:t>2. Проект РНФ </a:t>
            </a:r>
            <a:r>
              <a:rPr lang="ru-RU" altLang="ru-RU" sz="1600"/>
              <a:t>23-12-00265</a:t>
            </a:r>
            <a:r>
              <a:rPr lang="ru-RU" altLang="en-US" sz="1600">
                <a:latin typeface="Times New Roman" panose="02020603050405020304" pitchFamily="18" charset="0"/>
              </a:rPr>
              <a:t> «</a:t>
            </a:r>
            <a:r>
              <a:rPr lang="ru-RU" altLang="ru-RU" sz="1600"/>
              <a:t>Магнитотепловые, магнитоупругие и магнитотранспортные свойства редкоземельных интерметаллидов со структурой ThCr</a:t>
            </a:r>
            <a:r>
              <a:rPr lang="ru-RU" altLang="ru-RU" sz="1600" baseline="-25000"/>
              <a:t>2</a:t>
            </a:r>
            <a:r>
              <a:rPr lang="ru-RU" altLang="ru-RU" sz="1600"/>
              <a:t>Si</a:t>
            </a:r>
            <a:r>
              <a:rPr lang="ru-RU" altLang="ru-RU" sz="1600" baseline="-25000"/>
              <a:t>2</a:t>
            </a:r>
            <a:r>
              <a:rPr lang="ru-RU" altLang="en-US" sz="1600">
                <a:latin typeface="Times New Roman" panose="02020603050405020304" pitchFamily="18" charset="0"/>
              </a:rPr>
              <a:t>»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en-US" sz="1600">
                <a:latin typeface="Times New Roman" panose="02020603050405020304" pitchFamily="18" charset="0"/>
              </a:rPr>
              <a:t>Руководитель – Мушников Н.В., доктор физико-математических наук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en-US" sz="1600">
                <a:latin typeface="Times New Roman" panose="02020603050405020304" pitchFamily="18" charset="0"/>
              </a:rPr>
              <a:t>Степень участия – исполнитель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ru-RU" altLang="en-US" sz="1600">
              <a:latin typeface="Times New Roman" panose="02020603050405020304" pitchFamily="18" charset="0"/>
            </a:endParaRPr>
          </a:p>
        </p:txBody>
      </p:sp>
      <p:sp>
        <p:nvSpPr>
          <p:cNvPr id="6153" name="Rectangle 6"/>
          <p:cNvSpPr>
            <a:spLocks noChangeArrowheads="1"/>
          </p:cNvSpPr>
          <p:nvPr/>
        </p:nvSpPr>
        <p:spPr bwMode="auto">
          <a:xfrm>
            <a:off x="611188" y="5984875"/>
            <a:ext cx="80645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en-US" sz="1600">
                <a:latin typeface="Times New Roman" panose="02020603050405020304" pitchFamily="18" charset="0"/>
              </a:rPr>
              <a:t>3. Проект м 9-22 «</a:t>
            </a:r>
            <a:r>
              <a:rPr lang="ru-RU" altLang="ru-RU" sz="1600"/>
              <a:t>Магнитные и магнитоупругие свойства нестехиометрических соединений Tb</a:t>
            </a:r>
            <a:r>
              <a:rPr lang="ru-RU" altLang="ru-RU" sz="1600" baseline="-25000"/>
              <a:t>0.27</a:t>
            </a:r>
            <a:r>
              <a:rPr lang="ru-RU" altLang="ru-RU" sz="1600"/>
              <a:t>Dy</a:t>
            </a:r>
            <a:r>
              <a:rPr lang="ru-RU" altLang="ru-RU" sz="1600" baseline="-25000"/>
              <a:t>0.73</a:t>
            </a:r>
            <a:r>
              <a:rPr lang="ru-RU" altLang="ru-RU" sz="1600"/>
              <a:t>Fe</a:t>
            </a:r>
            <a:r>
              <a:rPr lang="ru-RU" altLang="ru-RU" sz="1600" baseline="-25000"/>
              <a:t>1.9</a:t>
            </a:r>
            <a:r>
              <a:rPr lang="ru-RU" altLang="ru-RU" sz="1600"/>
              <a:t>Mn</a:t>
            </a:r>
            <a:r>
              <a:rPr lang="ru-RU" altLang="ru-RU" sz="1600" i="1" baseline="-25000"/>
              <a:t>x</a:t>
            </a:r>
            <a:r>
              <a:rPr lang="ru-RU" altLang="en-US" sz="1600">
                <a:latin typeface="Times New Roman" panose="02020603050405020304" pitchFamily="18" charset="0"/>
              </a:rPr>
              <a:t>»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en-US" sz="1600">
                <a:latin typeface="Times New Roman" panose="02020603050405020304" pitchFamily="18" charset="0"/>
              </a:rPr>
              <a:t>Руководитель – Барташевич А.М. Степень участия – исполнитель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ru-RU" altLang="en-US" sz="160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ru-RU" altLang="en-US" sz="16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en-US" sz="1800" b="1" smtClean="0">
                <a:latin typeface="Times New Roman" panose="02020603050405020304" pitchFamily="18" charset="0"/>
              </a:rPr>
              <a:t>Аспирант 2 года обучения Барташевич Александр Михайлович</a:t>
            </a:r>
            <a:br>
              <a:rPr lang="ru-RU" altLang="en-US" sz="1800" b="1" smtClean="0">
                <a:latin typeface="Times New Roman" panose="02020603050405020304" pitchFamily="18" charset="0"/>
              </a:rPr>
            </a:br>
            <a:r>
              <a:rPr lang="ru-RU" altLang="en-US" sz="1800" b="1" smtClean="0">
                <a:latin typeface="Times New Roman" panose="02020603050405020304" pitchFamily="18" charset="0"/>
              </a:rPr>
              <a:t>лаборатории перспективных магнитных материалов</a:t>
            </a:r>
          </a:p>
        </p:txBody>
      </p:sp>
      <p:sp>
        <p:nvSpPr>
          <p:cNvPr id="7171" name="Rectangle 8"/>
          <p:cNvSpPr>
            <a:spLocks noChangeArrowheads="1"/>
          </p:cNvSpPr>
          <p:nvPr/>
        </p:nvSpPr>
        <p:spPr bwMode="auto">
          <a:xfrm>
            <a:off x="395288" y="1412875"/>
            <a:ext cx="84963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>
                <a:solidFill>
                  <a:srgbClr val="0033CC"/>
                </a:solidFill>
                <a:latin typeface="Times New Roman" panose="02020603050405020304" pitchFamily="18" charset="0"/>
              </a:rPr>
              <a:t>Выступления на конференциях</a:t>
            </a:r>
            <a:r>
              <a:rPr lang="ru-RU" altLang="en-US" sz="24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000">
                <a:latin typeface="Times New Roman" panose="02020603050405020304" pitchFamily="18" charset="0"/>
              </a:rPr>
              <a:t>Сделано докладов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000">
                <a:latin typeface="Times New Roman" panose="02020603050405020304" pitchFamily="18" charset="0"/>
              </a:rPr>
              <a:t>устных – </a:t>
            </a:r>
            <a:r>
              <a:rPr lang="en-US" altLang="en-US" sz="2000">
                <a:latin typeface="Times New Roman" panose="02020603050405020304" pitchFamily="18" charset="0"/>
              </a:rPr>
              <a:t>2</a:t>
            </a:r>
            <a:endParaRPr lang="ru-RU" altLang="en-US" sz="2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000">
                <a:latin typeface="Times New Roman" panose="02020603050405020304" pitchFamily="18" charset="0"/>
              </a:rPr>
              <a:t>стендовых  –  </a:t>
            </a:r>
            <a:r>
              <a:rPr lang="en-US" altLang="en-US" sz="2000">
                <a:latin typeface="Times New Roman" panose="02020603050405020304" pitchFamily="18" charset="0"/>
              </a:rPr>
              <a:t>0</a:t>
            </a:r>
            <a:endParaRPr lang="ru-RU" altLang="en-US" sz="2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en-US" sz="1800" b="1" smtClean="0">
                <a:latin typeface="Times New Roman" panose="02020603050405020304" pitchFamily="18" charset="0"/>
              </a:rPr>
              <a:t>Аспирант </a:t>
            </a:r>
            <a:r>
              <a:rPr lang="en-US" altLang="en-US" sz="1800" b="1" smtClean="0">
                <a:latin typeface="Times New Roman" panose="02020603050405020304" pitchFamily="18" charset="0"/>
              </a:rPr>
              <a:t>2</a:t>
            </a:r>
            <a:r>
              <a:rPr lang="ru-RU" altLang="en-US" sz="1800" b="1" smtClean="0">
                <a:latin typeface="Times New Roman" panose="02020603050405020304" pitchFamily="18" charset="0"/>
              </a:rPr>
              <a:t> года обучения Барташевич Александр Михайлович</a:t>
            </a:r>
            <a:br>
              <a:rPr lang="ru-RU" altLang="en-US" sz="1800" b="1" smtClean="0">
                <a:latin typeface="Times New Roman" panose="02020603050405020304" pitchFamily="18" charset="0"/>
              </a:rPr>
            </a:br>
            <a:r>
              <a:rPr lang="ru-RU" altLang="en-US" sz="1800" b="1" smtClean="0">
                <a:latin typeface="Times New Roman" panose="02020603050405020304" pitchFamily="18" charset="0"/>
              </a:rPr>
              <a:t>лаборатории перспективных магнитных материалов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225550" y="549275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en-US" sz="2400">
                <a:solidFill>
                  <a:srgbClr val="0033CC"/>
                </a:solidFill>
                <a:latin typeface="Times New Roman" panose="02020603050405020304" pitchFamily="18" charset="0"/>
              </a:rPr>
              <a:t>Таблица показателей</a:t>
            </a:r>
            <a:endParaRPr lang="ru-RU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8669" name="Group 477"/>
          <p:cNvGraphicFramePr>
            <a:graphicFrameLocks noGrp="1"/>
          </p:cNvGraphicFramePr>
          <p:nvPr/>
        </p:nvGraphicFramePr>
        <p:xfrm>
          <a:off x="468313" y="985838"/>
          <a:ext cx="8280400" cy="5751509"/>
        </p:xfrm>
        <a:graphic>
          <a:graphicData uri="http://schemas.openxmlformats.org/drawingml/2006/table">
            <a:tbl>
              <a:tblPr/>
              <a:tblGrid>
                <a:gridCol w="5253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0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(вышедшие из печати)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(принятые в печать)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свидетельство о программах для ЭВМ, зарегистрированных в установленном порядке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патент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соавторство в монографии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оформленное ноу-хау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других изданиях (не тезисы)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международной конференции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3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российской конференции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 устным докладом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со стендовым докладом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«отлично» кандидатский экзамен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«хорошо» кандидатский экзамен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«удовлетворительно» кандидатский экзамен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исполнителя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руководителя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сумма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655</Words>
  <Application>Microsoft Office PowerPoint</Application>
  <PresentationFormat>Экран (4:3)</PresentationFormat>
  <Paragraphs>114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Оформление по умолчанию</vt:lpstr>
      <vt:lpstr>Аспирант 2 года обучения Барташевич Александр Михайлович лаборатории перспективных магнитных материалов</vt:lpstr>
      <vt:lpstr>Аспирант 2 года обучения Барташевич Александр Михайлович лаборатории перспективных магнитных материалов</vt:lpstr>
      <vt:lpstr>Аспирант 2 года обучения Барташевич Александр Михайлович лаборатории перспективных магнитных материалов</vt:lpstr>
      <vt:lpstr>Презентация PowerPoint</vt:lpstr>
      <vt:lpstr>Аспирант 2 года обучения Барташевич Александр Михайлович лаборатории перспективных магнитных материалов</vt:lpstr>
      <vt:lpstr>Аспирант 2 года обучения Барташевич Александр Михайлович лаборатории перспективных магнитных материалов</vt:lpstr>
      <vt:lpstr>Аспирант 2 года обучения Барташевич Александр Михайлович лаборатории перспективных магнитных материалов</vt:lpstr>
    </vt:vector>
  </TitlesOfParts>
  <Company>ИФМ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1 года обучения Ежов И.В.</dc:title>
  <dc:creator>Ежов И.В.</dc:creator>
  <cp:lastModifiedBy>User</cp:lastModifiedBy>
  <cp:revision>87</cp:revision>
  <dcterms:created xsi:type="dcterms:W3CDTF">2012-04-17T05:54:14Z</dcterms:created>
  <dcterms:modified xsi:type="dcterms:W3CDTF">2024-10-04T05:59:02Z</dcterms:modified>
</cp:coreProperties>
</file>