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2" r:id="rId5"/>
    <p:sldId id="284" r:id="rId6"/>
    <p:sldId id="285" r:id="rId7"/>
    <p:sldId id="283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F32FC-7FE0-40F1-932F-53F9E2392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277C-65D2-47F5-82BE-0A82228FE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7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FA612-2BCA-4F63-94BD-409C2643E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E432-A639-48CA-80F7-51CB3CD98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5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B098-8C66-4AD4-9E73-D7506FE7F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6685-95B0-4036-9CEC-90FE2B2FE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9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6F67-07F9-4560-9A12-F26BFB7AC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2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63972-5BCF-4D4B-8584-666D8D44F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2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623D-7D2F-4A95-B01D-DB4FEE753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3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5A072-F268-4F68-B74F-C1EF4EDE0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0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E6F4C-BBFB-42A1-97DA-6C1104AEE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52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BF08B8-1EF4-4E8C-95BD-003A4A540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2</a:t>
            </a:r>
            <a:r>
              <a:rPr lang="ru-RU" altLang="en-US" sz="1800" b="1" smtClean="0">
                <a:latin typeface="Times New Roman" panose="02020603050405020304" pitchFamily="18" charset="0"/>
              </a:rPr>
              <a:t>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1.3.12 </a:t>
            </a:r>
            <a:r>
              <a:rPr lang="ru-RU" sz="2000" dirty="0" smtClean="0">
                <a:latin typeface="Times New Roman" panose="02020603050405020304" pitchFamily="18" charset="0"/>
              </a:rPr>
              <a:t>– физика </a:t>
            </a:r>
            <a:r>
              <a:rPr lang="ru-RU" sz="2000" dirty="0">
                <a:latin typeface="Times New Roman" panose="02020603050405020304" pitchFamily="18" charset="0"/>
              </a:rPr>
              <a:t>магнитных явлений</a:t>
            </a:r>
            <a:endParaRPr lang="ru-RU" sz="20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en-US" sz="2400">
                <a:latin typeface="Times New Roman" panose="02020603050405020304" pitchFamily="18" charset="0"/>
              </a:rPr>
              <a:t> </a:t>
            </a:r>
            <a:r>
              <a:rPr lang="ru-RU" altLang="en-US" sz="2000">
                <a:latin typeface="Times New Roman" panose="02020603050405020304" pitchFamily="18" charset="0"/>
              </a:rPr>
              <a:t>– к.ф.-м.н. Герасимов Евгений Германович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4988" y="1962150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en-US" sz="2000">
                <a:latin typeface="Times New Roman" panose="02020603050405020304" pitchFamily="18" charset="0"/>
              </a:rPr>
              <a:t>–  Магнитные свойства и структура нестехиометрических фаз Лавеса на основе редкоземельных и </a:t>
            </a:r>
            <a:r>
              <a:rPr lang="en-US" altLang="en-US" sz="2000">
                <a:latin typeface="Times New Roman" panose="02020603050405020304" pitchFamily="18" charset="0"/>
              </a:rPr>
              <a:t>3d </a:t>
            </a:r>
            <a:r>
              <a:rPr lang="ru-RU" altLang="en-US" sz="2000">
                <a:latin typeface="Times New Roman" panose="02020603050405020304" pitchFamily="18" charset="0"/>
              </a:rPr>
              <a:t>переходных металлов</a:t>
            </a:r>
            <a:endParaRPr lang="ru-RU" altLang="en-US" sz="20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4988" y="2897188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Исследовать магнитные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ru-RU" altLang="en-US" sz="2000">
                <a:latin typeface="Times New Roman" panose="02020603050405020304" pitchFamily="18" charset="0"/>
              </a:rPr>
              <a:t>и магнитоупругие свойства нестехиометрических фаз Лавеса </a:t>
            </a:r>
            <a:r>
              <a:rPr lang="en-US" altLang="en-US" sz="2000">
                <a:latin typeface="Times New Roman" panose="02020603050405020304" pitchFamily="18" charset="0"/>
              </a:rPr>
              <a:t>TbFe</a:t>
            </a:r>
            <a:r>
              <a:rPr lang="en-US" altLang="en-US" sz="2000" baseline="-25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Mn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x</a:t>
            </a:r>
            <a:r>
              <a:rPr lang="ru-RU" altLang="en-US" sz="200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4988" y="4508500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1. Обнаружено образование нестехиометрических однофазных сплавов </a:t>
            </a:r>
            <a:r>
              <a:rPr lang="en-US" altLang="en-US" sz="1600">
                <a:latin typeface="Times New Roman" panose="02020603050405020304" pitchFamily="18" charset="0"/>
              </a:rPr>
              <a:t>TbFe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latin typeface="Times New Roman" panose="02020603050405020304" pitchFamily="18" charset="0"/>
              </a:rPr>
              <a:t>Mn</a:t>
            </a:r>
            <a:r>
              <a:rPr lang="en-US" altLang="en-US" sz="1600" baseline="-25000">
                <a:latin typeface="Times New Roman" panose="02020603050405020304" pitchFamily="18" charset="0"/>
              </a:rPr>
              <a:t>x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ru-RU" altLang="en-US" sz="1600">
                <a:latin typeface="Times New Roman" panose="02020603050405020304" pitchFamily="18" charset="0"/>
              </a:rPr>
              <a:t>вплоть до </a:t>
            </a:r>
            <a:r>
              <a:rPr lang="en-US" altLang="en-US" sz="1600">
                <a:latin typeface="Times New Roman" panose="02020603050405020304" pitchFamily="18" charset="0"/>
              </a:rPr>
              <a:t>x = 0.25</a:t>
            </a:r>
            <a:r>
              <a:rPr lang="ru-RU" altLang="en-US" sz="1600">
                <a:latin typeface="Times New Roman" panose="02020603050405020304" pitchFamily="18" charset="0"/>
              </a:rPr>
              <a:t>. 2. Показано, что температура Кюри и анизотропия намагниченности с увеличением концентрации марганца падают. 3. На сплаве </a:t>
            </a:r>
            <a:r>
              <a:rPr lang="en-US" altLang="en-US" sz="1600">
                <a:latin typeface="Times New Roman" panose="02020603050405020304" pitchFamily="18" charset="0"/>
              </a:rPr>
              <a:t>TbFe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latin typeface="Times New Roman" panose="02020603050405020304" pitchFamily="18" charset="0"/>
              </a:rPr>
              <a:t>Mn</a:t>
            </a:r>
            <a:r>
              <a:rPr lang="en-US" altLang="en-US" sz="1600" baseline="-25000">
                <a:latin typeface="Times New Roman" panose="02020603050405020304" pitchFamily="18" charset="0"/>
              </a:rPr>
              <a:t>0.25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ru-RU" altLang="en-US" sz="1600">
                <a:latin typeface="Times New Roman" panose="02020603050405020304" pitchFamily="18" charset="0"/>
              </a:rPr>
              <a:t>удалось добиться увеличения продольной магнитострикции в </a:t>
            </a:r>
            <a:r>
              <a:rPr lang="en-US" altLang="en-US" sz="1600">
                <a:latin typeface="Times New Roman" panose="02020603050405020304" pitchFamily="18" charset="0"/>
              </a:rPr>
              <a:t>~</a:t>
            </a:r>
            <a:r>
              <a:rPr lang="ru-RU" altLang="en-US" sz="1600">
                <a:latin typeface="Times New Roman" panose="02020603050405020304" pitchFamily="18" charset="0"/>
              </a:rPr>
              <a:t>25% по сравнению с исходным </a:t>
            </a:r>
            <a:r>
              <a:rPr lang="en-US" altLang="en-US" sz="1600">
                <a:latin typeface="Times New Roman" panose="02020603050405020304" pitchFamily="18" charset="0"/>
              </a:rPr>
              <a:t>TbFe2 </a:t>
            </a:r>
            <a:r>
              <a:rPr lang="ru-RU" altLang="en-US" sz="1600">
                <a:latin typeface="Times New Roman" panose="02020603050405020304" pitchFamily="18" charset="0"/>
              </a:rPr>
              <a:t>сплавом при температуре жидкого азота. При этом магнитострикция при комнатной температуре не деградировала. Это позволяет рассматриваться </a:t>
            </a:r>
            <a:r>
              <a:rPr lang="en-US" altLang="en-US" sz="1600">
                <a:latin typeface="Times New Roman" panose="02020603050405020304" pitchFamily="18" charset="0"/>
              </a:rPr>
              <a:t>TbFe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r>
              <a:rPr lang="en-US" altLang="en-US" sz="1600">
                <a:latin typeface="Times New Roman" panose="02020603050405020304" pitchFamily="18" charset="0"/>
              </a:rPr>
              <a:t>Mn</a:t>
            </a:r>
            <a:r>
              <a:rPr lang="en-US" altLang="en-US" sz="1600" baseline="-25000">
                <a:latin typeface="Times New Roman" panose="02020603050405020304" pitchFamily="18" charset="0"/>
              </a:rPr>
              <a:t>x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ru-RU" altLang="en-US" sz="1600">
                <a:latin typeface="Times New Roman" panose="02020603050405020304" pitchFamily="18" charset="0"/>
              </a:rPr>
              <a:t>как класс перспективных магнитострикционных материалов, например, для использования при колонизации Марса.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2</a:t>
            </a:r>
            <a:r>
              <a:rPr lang="ru-RU" altLang="en-US" sz="1800" b="1" smtClean="0">
                <a:latin typeface="Times New Roman" panose="02020603050405020304" pitchFamily="18" charset="0"/>
              </a:rPr>
              <a:t>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5548312"/>
          </a:xfrm>
        </p:spPr>
        <p:txBody>
          <a:bodyPr/>
          <a:lstStyle/>
          <a:p>
            <a:pPr algn="just"/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algn="just"/>
            <a:r>
              <a:rPr lang="ru-RU" altLang="ru-RU" sz="2000" smtClean="0">
                <a:latin typeface="Times New Roman" panose="02020603050405020304" pitchFamily="18" charset="0"/>
              </a:rPr>
              <a:t>1. </a:t>
            </a:r>
            <a:r>
              <a:rPr lang="en-US" altLang="ru-RU" sz="2000" smtClean="0">
                <a:latin typeface="Times New Roman" panose="02020603050405020304" pitchFamily="18" charset="0"/>
              </a:rPr>
              <a:t>A.M.Bartashevich, E.G.Gerasimov, P.B.Terentev, A.A.Inishev, N.V.Mushnikov, D.S.Neznakhin, S.G.Titova, T.V. Kuznetsova</a:t>
            </a:r>
            <a:r>
              <a:rPr lang="ru-RU" altLang="ru-RU" sz="2000" smtClean="0">
                <a:latin typeface="Times New Roman" panose="02020603050405020304" pitchFamily="18" charset="0"/>
              </a:rPr>
              <a:t>. </a:t>
            </a:r>
            <a:r>
              <a:rPr lang="en-US" altLang="ru-RU" sz="2000" smtClean="0">
                <a:latin typeface="Times New Roman" panose="02020603050405020304" pitchFamily="18" charset="0"/>
              </a:rPr>
              <a:t> Non-stoichiometric TbFe</a:t>
            </a:r>
            <a:r>
              <a:rPr lang="en-US" altLang="ru-RU" sz="2000" baseline="-25000" smtClean="0">
                <a:latin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</a:rPr>
              <a:t>Mn</a:t>
            </a:r>
            <a:r>
              <a:rPr lang="en-US" altLang="ru-RU" sz="2000" i="1" baseline="-25000" smtClean="0">
                <a:latin typeface="Times New Roman" panose="02020603050405020304" pitchFamily="18" charset="0"/>
              </a:rPr>
              <a:t>x</a:t>
            </a:r>
            <a:r>
              <a:rPr lang="en-US" altLang="ru-RU" sz="2000" smtClean="0">
                <a:latin typeface="Times New Roman" panose="02020603050405020304" pitchFamily="18" charset="0"/>
              </a:rPr>
              <a:t> compounds: Magnetic anisotropy, magnetostriction and thermal expansion</a:t>
            </a:r>
            <a:r>
              <a:rPr lang="ru-RU" altLang="ru-RU" sz="2000" smtClean="0">
                <a:latin typeface="Times New Roman" panose="02020603050405020304" pitchFamily="18" charset="0"/>
              </a:rPr>
              <a:t>. // </a:t>
            </a:r>
            <a:r>
              <a:rPr lang="en-US" altLang="ru-RU" sz="2000" smtClean="0">
                <a:latin typeface="Times New Roman" panose="02020603050405020304" pitchFamily="18" charset="0"/>
              </a:rPr>
              <a:t>Journal of Alloys and Compounds </a:t>
            </a:r>
            <a:r>
              <a:rPr lang="ru-RU" altLang="ru-RU" sz="2000" smtClean="0">
                <a:latin typeface="Times New Roman" panose="02020603050405020304" pitchFamily="18" charset="0"/>
              </a:rPr>
              <a:t>— 20</a:t>
            </a:r>
            <a:r>
              <a:rPr lang="en-US" altLang="ru-RU" sz="2000" smtClean="0">
                <a:latin typeface="Times New Roman" panose="02020603050405020304" pitchFamily="18" charset="0"/>
              </a:rPr>
              <a:t>24</a:t>
            </a:r>
            <a:r>
              <a:rPr lang="ru-RU" altLang="ru-RU" sz="2000" smtClean="0">
                <a:latin typeface="Times New Roman" panose="02020603050405020304" pitchFamily="18" charset="0"/>
              </a:rPr>
              <a:t>. — </a:t>
            </a:r>
            <a:r>
              <a:rPr lang="en-US" altLang="ru-RU" sz="2000" smtClean="0">
                <a:latin typeface="Times New Roman" panose="02020603050405020304" pitchFamily="18" charset="0"/>
              </a:rPr>
              <a:t>Vol. 975.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  <a:r>
              <a:rPr lang="en-US" altLang="ru-RU" sz="2000" smtClean="0">
                <a:latin typeface="Times New Roman" panose="02020603050405020304" pitchFamily="18" charset="0"/>
              </a:rPr>
              <a:t>— pp. 173023. </a:t>
            </a:r>
            <a:r>
              <a:rPr lang="ru-RU" altLang="ru-RU" sz="2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WoS, </a:t>
            </a:r>
            <a:r>
              <a:rPr lang="ru-RU" altLang="ru-RU" sz="20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ВАК)</a:t>
            </a:r>
            <a:endParaRPr lang="ru-RU" altLang="ru-RU" sz="200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altLang="ru-RU" sz="2000" smtClean="0">
              <a:latin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2</a:t>
            </a:r>
            <a:r>
              <a:rPr lang="ru-RU" altLang="en-US" sz="1800" b="1" smtClean="0">
                <a:latin typeface="Times New Roman" panose="02020603050405020304" pitchFamily="18" charset="0"/>
              </a:rPr>
              <a:t>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5548312"/>
          </a:xfrm>
        </p:spPr>
        <p:txBody>
          <a:bodyPr/>
          <a:lstStyle/>
          <a:p>
            <a:pPr algn="just">
              <a:defRPr/>
            </a:pPr>
            <a:r>
              <a:rPr lang="ru-RU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defRPr/>
            </a:pPr>
            <a:r>
              <a:rPr lang="en-US" sz="2000" kern="1200" dirty="0" smtClean="0">
                <a:latin typeface="Times New Roman" panose="02020603050405020304" pitchFamily="18" charset="0"/>
              </a:rPr>
              <a:t>1.</a:t>
            </a:r>
            <a:r>
              <a:rPr lang="ru-RU" sz="2000" kern="1200" dirty="0" smtClean="0">
                <a:latin typeface="Times New Roman" panose="02020603050405020304" pitchFamily="18" charset="0"/>
              </a:rPr>
              <a:t> </a:t>
            </a:r>
            <a:r>
              <a:rPr lang="en-US" sz="2000" kern="1200" dirty="0" smtClean="0">
                <a:latin typeface="Times New Roman" panose="02020603050405020304" pitchFamily="18" charset="0"/>
              </a:rPr>
              <a:t>None</a:t>
            </a:r>
            <a:endParaRPr lang="ru-RU" sz="2000" kern="1200" dirty="0">
              <a:latin typeface="Times New Roman" panose="02020603050405020304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 b="1">
                <a:solidFill>
                  <a:schemeClr val="tx2"/>
                </a:solidFill>
                <a:latin typeface="Times New Roman" panose="02020603050405020304" pitchFamily="18" charset="0"/>
              </a:rPr>
              <a:t>Аспирант </a:t>
            </a:r>
            <a:r>
              <a:rPr lang="en-US" altLang="en-US" sz="1800" b="1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ru-RU" altLang="en-US" sz="1800" b="1">
                <a:solidFill>
                  <a:schemeClr val="tx2"/>
                </a:solidFill>
                <a:latin typeface="Times New Roman" panose="02020603050405020304" pitchFamily="18" charset="0"/>
              </a:rPr>
              <a:t> года обучения Барташевич Александр Михайлович</a:t>
            </a:r>
            <a:br>
              <a:rPr lang="ru-RU" altLang="en-US" sz="18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en-US" sz="1800" b="1">
                <a:solidFill>
                  <a:schemeClr val="tx2"/>
                </a:solidFill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  <a:endParaRPr lang="ru-RU" altLang="ru-RU" sz="1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250825" y="865188"/>
            <a:ext cx="8642350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buFontTx/>
              <a:buNone/>
            </a:pPr>
            <a:r>
              <a:rPr lang="ru-RU" altLang="en-US" sz="1900">
                <a:latin typeface="Times New Roman" panose="02020603050405020304" pitchFamily="18" charset="0"/>
              </a:rPr>
              <a:t>1</a:t>
            </a:r>
            <a:r>
              <a:rPr lang="en-US" altLang="en-US" sz="1900">
                <a:latin typeface="Times New Roman" panose="02020603050405020304" pitchFamily="18" charset="0"/>
              </a:rPr>
              <a:t>.</a:t>
            </a:r>
            <a:r>
              <a:rPr lang="ru-RU" altLang="en-US" sz="1900">
                <a:latin typeface="Times New Roman" panose="02020603050405020304" pitchFamily="18" charset="0"/>
              </a:rPr>
              <a:t> А. М. Барташевич, Е. Г. Герасимов, Н. В. Мушников, А. А. Инишев, П. Б. Терентьев, В. С. Гавико, Д. А. Колодкин, Н. А. Кулеш СТРУКТУРНЫЕ И МАГНИТОСТРИКЦИОННЫЕ СВОЙСТВА НЕСТЕХИОМЕТРИЧЕСКИХ ФАЗ ЛАВЕСА TbFe2Mn</a:t>
            </a:r>
            <a:r>
              <a:rPr lang="en-US" altLang="en-US" sz="1900">
                <a:latin typeface="Times New Roman" panose="02020603050405020304" pitchFamily="18" charset="0"/>
              </a:rPr>
              <a:t>x</a:t>
            </a:r>
            <a:r>
              <a:rPr lang="ru-RU" altLang="en-US" sz="1900">
                <a:latin typeface="Times New Roman" panose="02020603050405020304" pitchFamily="18" charset="0"/>
              </a:rPr>
              <a:t>. I ВСЕРОССИЙСКАЯ ШКОЛА ПО ПРОБЛЕМАМ ИССЛЕДОВАНИЙ В СИЛЬНЫХ И СВЕРХСИЛЬНЫХ МАГНИТНЫХ ПОЛЯХ (Саров), 2023. С. 23.</a:t>
            </a:r>
          </a:p>
          <a:p>
            <a:pPr algn="just">
              <a:buFontTx/>
              <a:buNone/>
            </a:pPr>
            <a:r>
              <a:rPr lang="ru-RU" altLang="en-US" sz="1900">
                <a:latin typeface="Times New Roman" panose="02020603050405020304" pitchFamily="18" charset="0"/>
              </a:rPr>
              <a:t>2</a:t>
            </a:r>
            <a:r>
              <a:rPr lang="en-US" altLang="en-US" sz="1900">
                <a:latin typeface="Times New Roman" panose="02020603050405020304" pitchFamily="18" charset="0"/>
              </a:rPr>
              <a:t>.</a:t>
            </a:r>
            <a:r>
              <a:rPr lang="ru-RU" altLang="en-US" sz="1900">
                <a:latin typeface="Times New Roman" panose="02020603050405020304" pitchFamily="18" charset="0"/>
              </a:rPr>
              <a:t> А.М. Барташевич, Е.Г. Герасимов, Н.В. Мушников, А.А. Инишев, П.Б. Терентьев, В.С. Гавико, Д.А. Колодкин, Н.А. Кулеш. Структурные и магнитострикционные свойства нестехиометрических фаз Лавеса TbFe2Mnx . Заседание  секции “Магнетизм” Научного совета РАН по физике конденсированных сред (Институт физических проблем им. П. Л. Капицы РАН). Москва, 2022, с.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2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en-US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en-US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en-US" sz="2000" smtClean="0">
                <a:latin typeface="Times New Roman" panose="02020603050405020304" pitchFamily="18" charset="0"/>
              </a:rPr>
              <a:t>Сдан – «Хорошо»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539750" y="3205163"/>
            <a:ext cx="806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1. Проект РНФ </a:t>
            </a:r>
            <a:r>
              <a:rPr lang="ru-RU" altLang="ru-RU" sz="1600"/>
              <a:t>23-22-00140</a:t>
            </a:r>
            <a:r>
              <a:rPr lang="ru-RU" altLang="en-US" sz="1600">
                <a:latin typeface="Times New Roman" panose="02020603050405020304" pitchFamily="18" charset="0"/>
              </a:rPr>
              <a:t> «</a:t>
            </a:r>
            <a:r>
              <a:rPr lang="ru-RU" altLang="ru-RU" sz="1600"/>
              <a:t>Нестехиометрические интерметаллиды редкоземельных и 3d переходных металлов для магнитострикционных и магнитотепловых приложений</a:t>
            </a:r>
            <a:r>
              <a:rPr lang="ru-RU" altLang="en-US" sz="1600">
                <a:latin typeface="Times New Roman" panose="02020603050405020304" pitchFamily="18" charset="0"/>
              </a:rPr>
              <a:t>»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Руководитель –Герасимов Е.Г., кандидат физико-математических наук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Степень участия – исполнитель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en-US" sz="1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Сдан – «Отлично»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01.04.11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546100" y="4724400"/>
            <a:ext cx="806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2. Проект РНФ </a:t>
            </a:r>
            <a:r>
              <a:rPr lang="ru-RU" altLang="ru-RU" sz="1600"/>
              <a:t>23-12-00265</a:t>
            </a:r>
            <a:r>
              <a:rPr lang="ru-RU" altLang="en-US" sz="1600">
                <a:latin typeface="Times New Roman" panose="02020603050405020304" pitchFamily="18" charset="0"/>
              </a:rPr>
              <a:t> «</a:t>
            </a:r>
            <a:r>
              <a:rPr lang="ru-RU" altLang="ru-RU" sz="1600"/>
              <a:t>Магнитотепловые, магнитоупругие и магнитотранспортные свойства редкоземельных интерметаллидов со структурой ThCr</a:t>
            </a:r>
            <a:r>
              <a:rPr lang="ru-RU" altLang="ru-RU" sz="1600" baseline="-25000"/>
              <a:t>2</a:t>
            </a:r>
            <a:r>
              <a:rPr lang="ru-RU" altLang="ru-RU" sz="1600"/>
              <a:t>Si</a:t>
            </a:r>
            <a:r>
              <a:rPr lang="ru-RU" altLang="ru-RU" sz="1600" baseline="-25000"/>
              <a:t>2</a:t>
            </a:r>
            <a:r>
              <a:rPr lang="ru-RU" altLang="en-US" sz="1600">
                <a:latin typeface="Times New Roman" panose="02020603050405020304" pitchFamily="18" charset="0"/>
              </a:rPr>
              <a:t>»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Руководитель – Мушников Н.В., доктор физико-математических наук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Степень участия – исполнитель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en-US" sz="1600">
              <a:latin typeface="Times New Roman" panose="02020603050405020304" pitchFamily="18" charset="0"/>
            </a:endParaRPr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611188" y="5984875"/>
            <a:ext cx="80645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3. Проект м 9-22 «</a:t>
            </a:r>
            <a:r>
              <a:rPr lang="ru-RU" altLang="ru-RU" sz="1600"/>
              <a:t>Магнитные и магнитоупругие свойства нестехиометрических соединений Tb</a:t>
            </a:r>
            <a:r>
              <a:rPr lang="ru-RU" altLang="ru-RU" sz="1600" baseline="-25000"/>
              <a:t>0.27</a:t>
            </a:r>
            <a:r>
              <a:rPr lang="ru-RU" altLang="ru-RU" sz="1600"/>
              <a:t>Dy</a:t>
            </a:r>
            <a:r>
              <a:rPr lang="ru-RU" altLang="ru-RU" sz="1600" baseline="-25000"/>
              <a:t>0.73</a:t>
            </a:r>
            <a:r>
              <a:rPr lang="ru-RU" altLang="ru-RU" sz="1600"/>
              <a:t>Fe</a:t>
            </a:r>
            <a:r>
              <a:rPr lang="ru-RU" altLang="ru-RU" sz="1600" baseline="-25000"/>
              <a:t>1.9</a:t>
            </a:r>
            <a:r>
              <a:rPr lang="ru-RU" altLang="ru-RU" sz="1600"/>
              <a:t>Mn</a:t>
            </a:r>
            <a:r>
              <a:rPr lang="ru-RU" altLang="ru-RU" sz="1600" i="1" baseline="-25000"/>
              <a:t>x</a:t>
            </a:r>
            <a:r>
              <a:rPr lang="ru-RU" altLang="en-US" sz="1600">
                <a:latin typeface="Times New Roman" panose="02020603050405020304" pitchFamily="18" charset="0"/>
              </a:rPr>
              <a:t>»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en-US" sz="1600">
                <a:latin typeface="Times New Roman" panose="02020603050405020304" pitchFamily="18" charset="0"/>
              </a:rPr>
              <a:t>Руководитель – Барташевич А.М. Степень участия – исполнитель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en-US" sz="16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en-US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2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395288" y="141287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en-US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устных – </a:t>
            </a:r>
            <a:r>
              <a:rPr lang="en-US" altLang="en-US" sz="2000">
                <a:latin typeface="Times New Roman" panose="02020603050405020304" pitchFamily="18" charset="0"/>
              </a:rPr>
              <a:t>2</a:t>
            </a:r>
            <a:endParaRPr lang="ru-RU" altLang="en-US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000">
                <a:latin typeface="Times New Roman" panose="02020603050405020304" pitchFamily="18" charset="0"/>
              </a:rPr>
              <a:t>стендовых  –  </a:t>
            </a:r>
            <a:r>
              <a:rPr lang="en-US" altLang="en-US" sz="2000">
                <a:latin typeface="Times New Roman" panose="02020603050405020304" pitchFamily="18" charset="0"/>
              </a:rPr>
              <a:t>0</a:t>
            </a:r>
            <a:endParaRPr lang="ru-RU" altLang="en-US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en-US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en-US" sz="1800" b="1" smtClean="0">
                <a:latin typeface="Times New Roman" panose="02020603050405020304" pitchFamily="18" charset="0"/>
              </a:rPr>
              <a:t>2</a:t>
            </a:r>
            <a:r>
              <a:rPr lang="ru-RU" altLang="en-US" sz="1800" b="1" smtClean="0">
                <a:latin typeface="Times New Roman" panose="02020603050405020304" pitchFamily="18" charset="0"/>
              </a:rPr>
              <a:t> года обучения Барташевич Александр Михайлович</a:t>
            </a:r>
            <a:br>
              <a:rPr lang="ru-RU" altLang="en-US" sz="1800" b="1" smtClean="0">
                <a:latin typeface="Times New Roman" panose="02020603050405020304" pitchFamily="18" charset="0"/>
              </a:rPr>
            </a:br>
            <a:r>
              <a:rPr lang="ru-RU" altLang="en-US" sz="1800" b="1" smtClean="0">
                <a:latin typeface="Times New Roman" panose="02020603050405020304" pitchFamily="18" charset="0"/>
              </a:rPr>
              <a:t>лаборатории перспективных магнитных материалов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en-US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655</Words>
  <Application>Microsoft Office PowerPoint</Application>
  <PresentationFormat>Экран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Оформление по умолчанию</vt:lpstr>
      <vt:lpstr>Аспирант 2 года обучения Барташевич Александр Михайлович лаборатории перспективных магнитных материалов</vt:lpstr>
      <vt:lpstr>Аспирант 2 года обучения Барташевич Александр Михайлович лаборатории перспективных магнитных материалов</vt:lpstr>
      <vt:lpstr>Аспирант 2 года обучения Барташевич Александр Михайлович лаборатории перспективных магнитных материалов</vt:lpstr>
      <vt:lpstr>Презентация PowerPoint</vt:lpstr>
      <vt:lpstr>Аспирант 2 года обучения Барташевич Александр Михайлович лаборатории перспективных магнитных материалов</vt:lpstr>
      <vt:lpstr>Аспирант 2 года обучения Барташевич Александр Михайлович лаборатории перспективных магнитных материалов</vt:lpstr>
      <vt:lpstr>Аспирант 2 года обучения Барташевич Александр Михайлович лаборатории перспективных магнитных материалов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87</cp:revision>
  <dcterms:created xsi:type="dcterms:W3CDTF">2012-04-17T05:54:14Z</dcterms:created>
  <dcterms:modified xsi:type="dcterms:W3CDTF">2024-10-04T05:59:02Z</dcterms:modified>
</cp:coreProperties>
</file>