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59" r:id="rId4"/>
    <p:sldId id="288" r:id="rId5"/>
    <p:sldId id="302" r:id="rId6"/>
    <p:sldId id="294" r:id="rId7"/>
    <p:sldId id="261" r:id="rId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D9D9D9"/>
    <a:srgbClr val="FFFFFF"/>
    <a:srgbClr val="E0E0E0"/>
    <a:srgbClr val="989495"/>
    <a:srgbClr val="D62834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035" autoAdjust="0"/>
  </p:normalViewPr>
  <p:slideViewPr>
    <p:cSldViewPr snapToGrid="0">
      <p:cViewPr varScale="1">
        <p:scale>
          <a:sx n="65" d="100"/>
          <a:sy n="65" d="100"/>
        </p:scale>
        <p:origin x="133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A75F9-605A-4725-B5B0-C6457C566C8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39F3F-0E14-4490-BAC2-10C13FDAD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81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1200" dirty="0">
                <a:latin typeface="Century Gothic" panose="020B0502020202020204" pitchFamily="34" charset="0"/>
              </a:rPr>
              <a:t>Оптическая (</a:t>
            </a:r>
            <a:r>
              <a:rPr lang="ru-RU" altLang="ru-RU" sz="1200" dirty="0" err="1">
                <a:latin typeface="Century Gothic" panose="020B0502020202020204" pitchFamily="34" charset="0"/>
              </a:rPr>
              <a:t>рамановская</a:t>
            </a:r>
            <a:r>
              <a:rPr lang="ru-RU" altLang="ru-RU" sz="1200" dirty="0">
                <a:latin typeface="Century Gothic" panose="020B0502020202020204" pitchFamily="34" charset="0"/>
              </a:rPr>
              <a:t> и </a:t>
            </a:r>
            <a:r>
              <a:rPr lang="ru-RU" altLang="ru-RU" sz="1200" dirty="0" err="1">
                <a:latin typeface="Century Gothic" panose="020B0502020202020204" pitchFamily="34" charset="0"/>
              </a:rPr>
              <a:t>эллипсометрия</a:t>
            </a:r>
            <a:r>
              <a:rPr lang="ru-RU" altLang="ru-RU" sz="1200" dirty="0">
                <a:latin typeface="Century Gothic" panose="020B0502020202020204" pitchFamily="34" charset="0"/>
              </a:rPr>
              <a:t>)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39F3F-0E14-4490-BAC2-10C13FDAD03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002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1200" dirty="0">
                <a:latin typeface="Century Gothic" panose="020B0502020202020204" pitchFamily="34" charset="0"/>
              </a:rPr>
              <a:t>Оптическая (</a:t>
            </a:r>
            <a:r>
              <a:rPr lang="ru-RU" altLang="ru-RU" sz="1200" dirty="0" err="1">
                <a:latin typeface="Century Gothic" panose="020B0502020202020204" pitchFamily="34" charset="0"/>
              </a:rPr>
              <a:t>рамановская</a:t>
            </a:r>
            <a:r>
              <a:rPr lang="ru-RU" altLang="ru-RU" sz="1200" dirty="0">
                <a:latin typeface="Century Gothic" panose="020B0502020202020204" pitchFamily="34" charset="0"/>
              </a:rPr>
              <a:t> и </a:t>
            </a:r>
            <a:r>
              <a:rPr lang="ru-RU" altLang="ru-RU" sz="1200" dirty="0" err="1">
                <a:latin typeface="Century Gothic" panose="020B0502020202020204" pitchFamily="34" charset="0"/>
              </a:rPr>
              <a:t>эллипсометрия</a:t>
            </a:r>
            <a:r>
              <a:rPr lang="ru-RU" altLang="ru-RU" sz="1200" dirty="0">
                <a:latin typeface="Century Gothic" panose="020B0502020202020204" pitchFamily="34" charset="0"/>
              </a:rPr>
              <a:t>)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39F3F-0E14-4490-BAC2-10C13FDAD03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756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1200" dirty="0">
                <a:latin typeface="Century Gothic" panose="020B0502020202020204" pitchFamily="34" charset="0"/>
              </a:rPr>
              <a:t>Оптическая (</a:t>
            </a:r>
            <a:r>
              <a:rPr lang="ru-RU" altLang="ru-RU" sz="1200" dirty="0" err="1">
                <a:latin typeface="Century Gothic" panose="020B0502020202020204" pitchFamily="34" charset="0"/>
              </a:rPr>
              <a:t>рамановская</a:t>
            </a:r>
            <a:r>
              <a:rPr lang="ru-RU" altLang="ru-RU" sz="1200" dirty="0">
                <a:latin typeface="Century Gothic" panose="020B0502020202020204" pitchFamily="34" charset="0"/>
              </a:rPr>
              <a:t> и </a:t>
            </a:r>
            <a:r>
              <a:rPr lang="ru-RU" altLang="ru-RU" sz="1200" dirty="0" err="1">
                <a:latin typeface="Century Gothic" panose="020B0502020202020204" pitchFamily="34" charset="0"/>
              </a:rPr>
              <a:t>эллипсометрия</a:t>
            </a:r>
            <a:r>
              <a:rPr lang="ru-RU" altLang="ru-RU" sz="1200" dirty="0">
                <a:latin typeface="Century Gothic" panose="020B0502020202020204" pitchFamily="34" charset="0"/>
              </a:rPr>
              <a:t>)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39F3F-0E14-4490-BAC2-10C13FDAD03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02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2A2000-9047-4AD0-A7E8-F36AA0FB1E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7C005E-E3C4-4498-8248-AA2962BB82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C7BF86-021A-4B56-B782-7A7ECC1F32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45226-E292-4CEB-B127-F0C0D462C1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2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7B56A-62A1-4731-82A5-0A18B79E13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F158AC-3356-49D1-8503-0027607222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3FFC0E-312D-4F03-9045-CF04A568E7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75DB8-F798-4CA3-9C67-802FAA5BD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73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4E5CE6-21B8-4C57-BB45-8CD417CFB4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DC25D3-0003-4419-9B99-E9B7874193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ACAD3B-7B78-44A1-91AC-43096F07B9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BC878-1D59-499F-8FAF-0346059D6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90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69E559-7F8E-434A-B24E-F28AA2340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5AD33E-A05E-4137-BD06-BA94E767AC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A6A82C-1EB7-416E-8B10-9D688F3A33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7FB2C-393A-4235-AF46-2282376D2E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28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A39F42-65B6-41AC-BC6C-BDD9A0FBA5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A43896-041C-46E1-A65E-FAC8D92B9C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EE62B2-9E6F-498E-A810-CA40EA426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AA69C-4D66-42B3-9BB6-BA18291ED2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2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2368E5-8543-45D4-81F6-CECB314A0B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26D192-4402-4BFD-8173-9B76DDA251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E754DA-3B39-409E-B999-95775434B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2DAF0-914B-46D0-873D-9CF576B71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40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D6019A-DD52-4967-86A5-520F05A553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7ED9A8F-FA26-41E8-9B58-84F45DC902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AB8445E-8D35-4E11-992D-28B22D54AC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CD55E-780D-419A-925E-A6FDE46448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48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80603B-5EA8-4B4D-8F65-A1FD749C09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EF50EBA-799A-4AA3-9265-3A5C62D29A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655A00E-D776-4AA3-8060-939228ADA6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7D724-4105-4F98-B0D1-C35C470EC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15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CCBF43-74E0-4E01-8FF5-9B0B89F7C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81D76C4-7816-48F4-8F3B-58B00D7A35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1E2574D-2EF6-459F-9320-75F8F83D32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1ACAD-75EE-4A60-848E-21222FB230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70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A54719-DF33-4F13-843F-7020A57482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2B3118-0E9B-4F71-AC8D-694C552EE1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E3C97B-C8B0-4C8B-8011-C926289F06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7760C-BC1A-46EF-98D2-AFDEF32CA4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06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6E9593-7F49-479F-B80C-54469B9ED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C67F15-4285-45ED-A11C-F633074FE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9D4EBF-0DB6-43A3-B501-202DA6F753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0F241-9720-45A4-BE7D-2463675BBF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04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0505826-1321-45A8-8C5C-C12CA02F4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3B95516-2BB2-4C07-A9AB-C8F22C63C8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4AF84F-0045-4886-A020-5015BE1BFD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5142339-1619-42B4-8FF0-E916BF4B74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2867179-EA26-46DF-847A-9695D35525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1D23F8E-E70A-44F1-BA20-E18410813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0443F8E-34BC-4992-8EEC-6DC899B23E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25513" y="105041"/>
            <a:ext cx="9648874" cy="647700"/>
          </a:xfrm>
        </p:spPr>
        <p:txBody>
          <a:bodyPr/>
          <a:lstStyle/>
          <a:p>
            <a:pPr eaLnBrk="1" hangingPunct="1"/>
            <a:r>
              <a:rPr lang="ru-RU" altLang="ru-RU" sz="2400" b="1" dirty="0">
                <a:latin typeface="Century Gothic" panose="020B0502020202020204" pitchFamily="34" charset="0"/>
              </a:rPr>
              <a:t>Аспирант 2 года обучения Беляев Данил Викторович</a:t>
            </a:r>
            <a:br>
              <a:rPr lang="ru-RU" altLang="ru-RU" sz="2400" b="1" dirty="0">
                <a:latin typeface="Century Gothic" panose="020B0502020202020204" pitchFamily="34" charset="0"/>
              </a:rPr>
            </a:br>
            <a:r>
              <a:rPr lang="ru-RU" altLang="ru-RU" sz="2400" b="1" dirty="0">
                <a:latin typeface="Century Gothic" panose="020B0502020202020204" pitchFamily="34" charset="0"/>
              </a:rPr>
              <a:t>лаборатория электрических явлений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17081E9-3AF9-4C64-8051-BF9AD2C000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04913" y="1526145"/>
            <a:ext cx="10690074" cy="481179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200" kern="1200" dirty="0">
                <a:solidFill>
                  <a:srgbClr val="0033CC"/>
                </a:solidFill>
                <a:latin typeface="Century Gothic" panose="020B0502020202020204" pitchFamily="34" charset="0"/>
              </a:rPr>
              <a:t>Специальность</a:t>
            </a:r>
            <a:r>
              <a:rPr lang="ru-RU" sz="2200" dirty="0">
                <a:latin typeface="Century Gothic" panose="020B0502020202020204" pitchFamily="34" charset="0"/>
              </a:rPr>
              <a:t> 1.3.8 – физика конденсированного состояния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1141FC1-1509-47FE-B857-19AD2D095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913" y="908720"/>
            <a:ext cx="10690074" cy="481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Научный руководитель</a:t>
            </a:r>
            <a:r>
              <a:rPr lang="ru-RU" altLang="ru-RU" sz="2200" dirty="0">
                <a:latin typeface="Century Gothic" panose="020B0502020202020204" pitchFamily="34" charset="0"/>
              </a:rPr>
              <a:t> – к.ф.-м.н. Кузнецова Татьяна Владимировна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AFE4FC5-6601-4CE4-9429-ACBDEA504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913" y="2091295"/>
            <a:ext cx="10690074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Тема работы  </a:t>
            </a:r>
            <a:r>
              <a:rPr lang="ru-RU" altLang="ru-RU" sz="2200" dirty="0">
                <a:latin typeface="Century Gothic" panose="020B0502020202020204" pitchFamily="34" charset="0"/>
              </a:rPr>
              <a:t>–  Атомная структура и электронные свойства халькогенидных материалов с сильным спин-орбитальным взаимодействием и гибридных наноструктур на их основе.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D2F1D46-7479-4CEA-8ADA-9D6EDABD1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913" y="3344546"/>
            <a:ext cx="10690074" cy="318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Задачи текущего года</a:t>
            </a:r>
            <a:r>
              <a:rPr lang="en-US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:</a:t>
            </a:r>
            <a:endParaRPr lang="ru-RU" altLang="ru-RU" sz="2200" dirty="0">
              <a:solidFill>
                <a:srgbClr val="0033CC"/>
              </a:solidFill>
              <a:latin typeface="Century Gothic" panose="020B0502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</a:pPr>
            <a:r>
              <a:rPr lang="ru-RU" altLang="ru-RU" sz="2200" dirty="0">
                <a:latin typeface="Century Gothic" panose="020B0502020202020204" pitchFamily="34" charset="0"/>
              </a:rPr>
              <a:t>Синтез и аттестация соединений </a:t>
            </a:r>
            <a:r>
              <a:rPr lang="en-US" altLang="ru-RU" sz="2200" dirty="0">
                <a:latin typeface="Century Gothic" panose="020B0502020202020204" pitchFamily="34" charset="0"/>
              </a:rPr>
              <a:t>Ti</a:t>
            </a:r>
            <a:r>
              <a:rPr lang="en-US" altLang="ru-RU" sz="2200" baseline="-25000" dirty="0">
                <a:latin typeface="Century Gothic" panose="020B0502020202020204" pitchFamily="34" charset="0"/>
              </a:rPr>
              <a:t>1-y</a:t>
            </a:r>
            <a:r>
              <a:rPr lang="en-US" altLang="ru-RU" sz="2200" dirty="0">
                <a:latin typeface="Century Gothic" panose="020B0502020202020204" pitchFamily="34" charset="0"/>
              </a:rPr>
              <a:t>Cr</a:t>
            </a:r>
            <a:r>
              <a:rPr lang="en-US" altLang="ru-RU" sz="2200" baseline="-25000" dirty="0">
                <a:latin typeface="Century Gothic" panose="020B0502020202020204" pitchFamily="34" charset="0"/>
              </a:rPr>
              <a:t>y</a:t>
            </a:r>
            <a:r>
              <a:rPr lang="en-US" altLang="ru-RU" sz="2200" dirty="0">
                <a:latin typeface="Century Gothic" panose="020B0502020202020204" pitchFamily="34" charset="0"/>
              </a:rPr>
              <a:t>(Se</a:t>
            </a:r>
            <a:r>
              <a:rPr lang="en-US" altLang="ru-RU" sz="2200" baseline="-25000" dirty="0">
                <a:latin typeface="Century Gothic" panose="020B0502020202020204" pitchFamily="34" charset="0"/>
              </a:rPr>
              <a:t>1-x</a:t>
            </a:r>
            <a:r>
              <a:rPr lang="en-US" altLang="ru-RU" sz="2200" dirty="0">
                <a:latin typeface="Century Gothic" panose="020B0502020202020204" pitchFamily="34" charset="0"/>
              </a:rPr>
              <a:t>S</a:t>
            </a:r>
            <a:r>
              <a:rPr lang="en-US" altLang="ru-RU" sz="2200" baseline="-25000" dirty="0">
                <a:latin typeface="Century Gothic" panose="020B0502020202020204" pitchFamily="34" charset="0"/>
              </a:rPr>
              <a:t>x</a:t>
            </a:r>
            <a:r>
              <a:rPr lang="en-US" altLang="ru-RU" sz="2200" dirty="0">
                <a:latin typeface="Century Gothic" panose="020B0502020202020204" pitchFamily="34" charset="0"/>
              </a:rPr>
              <a:t>)</a:t>
            </a:r>
            <a:r>
              <a:rPr lang="en-US" altLang="ru-RU" sz="2200" baseline="-25000" dirty="0">
                <a:latin typeface="Century Gothic" panose="020B0502020202020204" pitchFamily="34" charset="0"/>
              </a:rPr>
              <a:t>2</a:t>
            </a:r>
            <a:r>
              <a:rPr lang="en-US" altLang="ru-RU" sz="2200" dirty="0">
                <a:latin typeface="Century Gothic" panose="020B0502020202020204" pitchFamily="34" charset="0"/>
              </a:rPr>
              <a:t> c x</a:t>
            </a:r>
            <a:r>
              <a:rPr lang="ru-RU" altLang="ru-RU" sz="2200" dirty="0">
                <a:latin typeface="Century Gothic" panose="020B0502020202020204" pitchFamily="34" charset="0"/>
              </a:rPr>
              <a:t>=</a:t>
            </a:r>
            <a:r>
              <a:rPr lang="en-US" altLang="ru-RU" sz="2200" dirty="0">
                <a:latin typeface="Century Gothic" panose="020B0502020202020204" pitchFamily="34" charset="0"/>
              </a:rPr>
              <a:t>[0.1, 0.2, 0.25</a:t>
            </a:r>
            <a:r>
              <a:rPr lang="ru-RU" altLang="ru-RU" sz="2200" dirty="0">
                <a:latin typeface="Century Gothic" panose="020B0502020202020204" pitchFamily="34" charset="0"/>
              </a:rPr>
              <a:t>, 0.3</a:t>
            </a:r>
            <a:r>
              <a:rPr lang="en-US" altLang="ru-RU" sz="2200" dirty="0">
                <a:latin typeface="Century Gothic" panose="020B0502020202020204" pitchFamily="34" charset="0"/>
              </a:rPr>
              <a:t>]</a:t>
            </a:r>
            <a:r>
              <a:rPr lang="ru-RU" altLang="ru-RU" sz="2200" dirty="0">
                <a:latin typeface="Century Gothic" panose="020B0502020202020204" pitchFamily="34" charset="0"/>
              </a:rPr>
              <a:t> и </a:t>
            </a:r>
            <a:r>
              <a:rPr lang="en-US" altLang="ru-RU" sz="2200" dirty="0">
                <a:latin typeface="Century Gothic" panose="020B0502020202020204" pitchFamily="34" charset="0"/>
              </a:rPr>
              <a:t>y=[0.05, 0.1, …, x+0.05]</a:t>
            </a:r>
            <a:r>
              <a:rPr lang="ru-RU" altLang="ru-RU" sz="2200" dirty="0">
                <a:latin typeface="Century Gothic" panose="020B0502020202020204" pitchFamily="34" charset="0"/>
              </a:rPr>
              <a:t>;</a:t>
            </a:r>
          </a:p>
          <a:p>
            <a:pPr marL="342900" indent="-342900" algn="just" eaLnBrk="1" hangingPunct="1">
              <a:lnSpc>
                <a:spcPct val="90000"/>
              </a:lnSpc>
            </a:pPr>
            <a:r>
              <a:rPr lang="ru-RU" altLang="ru-RU" sz="2200" dirty="0">
                <a:latin typeface="Century Gothic" panose="020B0502020202020204" pitchFamily="34" charset="0"/>
              </a:rPr>
              <a:t>Синтез и аттестация образцов </a:t>
            </a:r>
            <a:r>
              <a:rPr lang="ru-RU" altLang="ru-RU" sz="2200" dirty="0" err="1">
                <a:latin typeface="Century Gothic" panose="020B0502020202020204" pitchFamily="34" charset="0"/>
              </a:rPr>
              <a:t>халькогенидов</a:t>
            </a:r>
            <a:r>
              <a:rPr lang="ru-RU" altLang="ru-RU" sz="2200" dirty="0">
                <a:latin typeface="Century Gothic" panose="020B0502020202020204" pitchFamily="34" charset="0"/>
              </a:rPr>
              <a:t> висмута с содержанием </a:t>
            </a:r>
            <a:r>
              <a:rPr lang="en-US" altLang="ru-RU" sz="2200" i="1" dirty="0">
                <a:latin typeface="Century Gothic" panose="020B0502020202020204" pitchFamily="34" charset="0"/>
              </a:rPr>
              <a:t>3d</a:t>
            </a:r>
            <a:r>
              <a:rPr lang="ru-RU" altLang="ru-RU" sz="2200" dirty="0">
                <a:latin typeface="Century Gothic" panose="020B0502020202020204" pitchFamily="34" charset="0"/>
              </a:rPr>
              <a:t> – элементов (</a:t>
            </a:r>
            <a:r>
              <a:rPr lang="en-US" altLang="ru-RU" sz="2200" dirty="0">
                <a:latin typeface="Century Gothic" panose="020B0502020202020204" pitchFamily="34" charset="0"/>
              </a:rPr>
              <a:t>Cr, Mn, Co) </a:t>
            </a:r>
            <a:r>
              <a:rPr lang="ru-RU" altLang="ru-RU" sz="2200" dirty="0">
                <a:latin typeface="Century Gothic" panose="020B0502020202020204" pitchFamily="34" charset="0"/>
              </a:rPr>
              <a:t>и </a:t>
            </a:r>
            <a:r>
              <a:rPr lang="en-US" altLang="ru-RU" sz="2200" dirty="0">
                <a:latin typeface="Century Gothic" panose="020B0502020202020204" pitchFamily="34" charset="0"/>
              </a:rPr>
              <a:t>In</a:t>
            </a:r>
            <a:r>
              <a:rPr lang="ru-RU" altLang="ru-RU" sz="2200" dirty="0">
                <a:latin typeface="Century Gothic" panose="020B0502020202020204" pitchFamily="34" charset="0"/>
              </a:rPr>
              <a:t>;</a:t>
            </a:r>
          </a:p>
          <a:p>
            <a:pPr marL="342900" indent="-342900" algn="just" eaLnBrk="1" hangingPunct="1">
              <a:lnSpc>
                <a:spcPct val="90000"/>
              </a:lnSpc>
            </a:pPr>
            <a:r>
              <a:rPr lang="ru-RU" altLang="ru-RU" sz="2200" dirty="0">
                <a:latin typeface="Century Gothic" panose="020B0502020202020204" pitchFamily="34" charset="0"/>
              </a:rPr>
              <a:t>Исследование колебательных свойств кристаллических решеток методом </a:t>
            </a:r>
            <a:r>
              <a:rPr lang="ru-RU" altLang="ru-RU" sz="2200" dirty="0" err="1">
                <a:latin typeface="Century Gothic" panose="020B0502020202020204" pitchFamily="34" charset="0"/>
              </a:rPr>
              <a:t>рамановской</a:t>
            </a:r>
            <a:r>
              <a:rPr lang="ru-RU" altLang="ru-RU" sz="2200" dirty="0">
                <a:latin typeface="Century Gothic" panose="020B0502020202020204" pitchFamily="34" charset="0"/>
              </a:rPr>
              <a:t> спектроскопии;</a:t>
            </a:r>
          </a:p>
          <a:p>
            <a:pPr marL="342900" indent="-342900" algn="just" eaLnBrk="1" hangingPunct="1">
              <a:lnSpc>
                <a:spcPct val="90000"/>
              </a:lnSpc>
            </a:pPr>
            <a:r>
              <a:rPr lang="ru-RU" altLang="ru-RU" sz="2200" dirty="0">
                <a:latin typeface="Century Gothic" panose="020B0502020202020204" pitchFamily="34" charset="0"/>
              </a:rPr>
              <a:t>Облучение образцов ускоренными электронами с энергией 10 МэВ;</a:t>
            </a:r>
          </a:p>
          <a:p>
            <a:pPr marL="342900" indent="-342900" algn="just" eaLnBrk="1" hangingPunct="1">
              <a:lnSpc>
                <a:spcPct val="90000"/>
              </a:lnSpc>
            </a:pPr>
            <a:r>
              <a:rPr lang="ru-RU" altLang="ru-RU" sz="2200" dirty="0">
                <a:latin typeface="Century Gothic" panose="020B0502020202020204" pitchFamily="34" charset="0"/>
              </a:rPr>
              <a:t>Проведение </a:t>
            </a:r>
            <a:r>
              <a:rPr lang="en-US" altLang="ru-RU" sz="2200" dirty="0">
                <a:latin typeface="Century Gothic" panose="020B0502020202020204" pitchFamily="34" charset="0"/>
              </a:rPr>
              <a:t>ARPES </a:t>
            </a:r>
            <a:r>
              <a:rPr lang="ru-RU" altLang="ru-RU" sz="2200" dirty="0">
                <a:latin typeface="Century Gothic" panose="020B0502020202020204" pitchFamily="34" charset="0"/>
              </a:rPr>
              <a:t>измерений.</a:t>
            </a:r>
          </a:p>
          <a:p>
            <a:pPr marL="342900" indent="-342900" algn="just" eaLnBrk="1" hangingPunct="1">
              <a:lnSpc>
                <a:spcPct val="90000"/>
              </a:lnSpc>
            </a:pPr>
            <a:endParaRPr lang="ru-RU" altLang="ru-RU" sz="2200" dirty="0">
              <a:latin typeface="Century Gothic" panose="020B0502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</a:pPr>
            <a:endParaRPr lang="en-US" altLang="ru-RU" sz="2200" dirty="0">
              <a:latin typeface="Century Gothic" panose="020B05020202020202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690D9A3-922B-4CD7-9DC6-6E8FE28DD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4167" y="6224271"/>
            <a:ext cx="445840" cy="476250"/>
          </a:xfrm>
        </p:spPr>
        <p:txBody>
          <a:bodyPr/>
          <a:lstStyle/>
          <a:p>
            <a:pPr>
              <a:defRPr/>
            </a:pPr>
            <a:fld id="{30645226-E292-4CEB-B127-F0C0D462C17B}" type="slidenum">
              <a:rPr lang="ru-RU" sz="2000" b="1" smtClean="0">
                <a:latin typeface="Century Gothic" panose="020B0502020202020204" pitchFamily="34" charset="0"/>
              </a:rPr>
              <a:pPr>
                <a:defRPr/>
              </a:pPr>
              <a:t>1</a:t>
            </a:fld>
            <a:endParaRPr lang="ru-RU" sz="20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>
            <a:extLst>
              <a:ext uri="{FF2B5EF4-FFF2-40B4-BE49-F238E27FC236}">
                <a16:creationId xmlns:a16="http://schemas.microsoft.com/office/drawing/2014/main" id="{66C9861E-EB20-47C5-8E3C-4BD86EF7B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599" y="836712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Century Gothic" panose="020B0502020202020204" pitchFamily="34" charset="0"/>
              </a:rPr>
              <a:t>Апробация работы</a:t>
            </a:r>
            <a:endParaRPr lang="ru-RU" altLang="ru-RU" sz="2400" dirty="0"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A1436B-B531-4F67-8E11-2E87887F4399}"/>
              </a:ext>
            </a:extLst>
          </p:cNvPr>
          <p:cNvSpPr txBox="1"/>
          <p:nvPr/>
        </p:nvSpPr>
        <p:spPr>
          <a:xfrm>
            <a:off x="636851" y="1496862"/>
            <a:ext cx="10918295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2000" dirty="0">
                <a:solidFill>
                  <a:srgbClr val="0033CC"/>
                </a:solidFill>
                <a:latin typeface="Century Gothic" panose="020B0502020202020204" pitchFamily="34" charset="0"/>
              </a:rPr>
              <a:t>Тезисы докладов на конференциях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dirty="0">
                <a:latin typeface="Century Gothic" panose="020B0502020202020204" pitchFamily="34" charset="0"/>
              </a:rPr>
              <a:t>D</a:t>
            </a:r>
            <a:r>
              <a:rPr lang="ru-RU" dirty="0">
                <a:latin typeface="Century Gothic" panose="020B0502020202020204" pitchFamily="34" charset="0"/>
              </a:rPr>
              <a:t>. </a:t>
            </a:r>
            <a:r>
              <a:rPr lang="en-US" dirty="0">
                <a:latin typeface="Century Gothic" panose="020B0502020202020204" pitchFamily="34" charset="0"/>
              </a:rPr>
              <a:t>Belyaev, M</a:t>
            </a:r>
            <a:r>
              <a:rPr lang="ru-RU" dirty="0">
                <a:latin typeface="Century Gothic" panose="020B0502020202020204" pitchFamily="34" charset="0"/>
              </a:rPr>
              <a:t>.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Yakushev</a:t>
            </a:r>
            <a:r>
              <a:rPr lang="en-US" dirty="0">
                <a:latin typeface="Century Gothic" panose="020B0502020202020204" pitchFamily="34" charset="0"/>
              </a:rPr>
              <a:t>, V</a:t>
            </a:r>
            <a:r>
              <a:rPr lang="ru-RU" dirty="0">
                <a:latin typeface="Century Gothic" panose="020B0502020202020204" pitchFamily="34" charset="0"/>
              </a:rPr>
              <a:t>.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Grebennikov</a:t>
            </a:r>
            <a:r>
              <a:rPr lang="en-US" dirty="0">
                <a:latin typeface="Century Gothic" panose="020B0502020202020204" pitchFamily="34" charset="0"/>
              </a:rPr>
              <a:t>, M</a:t>
            </a:r>
            <a:r>
              <a:rPr lang="ru-RU" dirty="0">
                <a:latin typeface="Century Gothic" panose="020B0502020202020204" pitchFamily="34" charset="0"/>
              </a:rPr>
              <a:t>.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Orlita</a:t>
            </a:r>
            <a:r>
              <a:rPr lang="en-US" dirty="0">
                <a:latin typeface="Century Gothic" panose="020B0502020202020204" pitchFamily="34" charset="0"/>
              </a:rPr>
              <a:t>, K</a:t>
            </a:r>
            <a:r>
              <a:rPr lang="ru-RU" dirty="0">
                <a:latin typeface="Century Gothic" panose="020B0502020202020204" pitchFamily="34" charset="0"/>
              </a:rPr>
              <a:t>.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Kokh</a:t>
            </a:r>
            <a:r>
              <a:rPr lang="en-US" dirty="0">
                <a:latin typeface="Century Gothic" panose="020B0502020202020204" pitchFamily="34" charset="0"/>
              </a:rPr>
              <a:t>, O</a:t>
            </a:r>
            <a:r>
              <a:rPr lang="ru-RU" dirty="0">
                <a:latin typeface="Century Gothic" panose="020B0502020202020204" pitchFamily="34" charset="0"/>
              </a:rPr>
              <a:t>.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Tereshchenko</a:t>
            </a:r>
            <a:r>
              <a:rPr lang="en-US" dirty="0">
                <a:latin typeface="Century Gothic" panose="020B0502020202020204" pitchFamily="34" charset="0"/>
              </a:rPr>
              <a:t>, R</a:t>
            </a:r>
            <a:r>
              <a:rPr lang="ru-RU" dirty="0">
                <a:latin typeface="Century Gothic" panose="020B0502020202020204" pitchFamily="34" charset="0"/>
              </a:rPr>
              <a:t>.</a:t>
            </a:r>
            <a:r>
              <a:rPr lang="en-US" dirty="0">
                <a:latin typeface="Century Gothic" panose="020B0502020202020204" pitchFamily="34" charset="0"/>
              </a:rPr>
              <a:t> Martin and T</a:t>
            </a:r>
            <a:r>
              <a:rPr lang="ru-RU" dirty="0">
                <a:latin typeface="Century Gothic" panose="020B0502020202020204" pitchFamily="34" charset="0"/>
              </a:rPr>
              <a:t>.</a:t>
            </a:r>
            <a:r>
              <a:rPr lang="en-US" dirty="0">
                <a:latin typeface="Century Gothic" panose="020B0502020202020204" pitchFamily="34" charset="0"/>
              </a:rPr>
              <a:t> Kuznetsova, Zeeman splitting of the absorption band edge and Fabry-Perot oscillations in materials with strong spin-orbit coupling, Proceedings of the 16th Sino-Russia Symposium on Advanced Materials and Technologies. Edited by The Nonferrous Metals Society of China.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ru-RU" dirty="0">
                <a:latin typeface="Century Gothic" panose="020B0502020202020204" pitchFamily="34" charset="0"/>
              </a:rPr>
              <a:t>Д. В. Беляев, Ю. Е. Коваленко, А. А. Титов, В. А. </a:t>
            </a:r>
            <a:r>
              <a:rPr lang="ru-RU" dirty="0" err="1">
                <a:latin typeface="Century Gothic" panose="020B0502020202020204" pitchFamily="34" charset="0"/>
              </a:rPr>
              <a:t>Голяшов</a:t>
            </a:r>
            <a:r>
              <a:rPr lang="ru-RU" dirty="0">
                <a:latin typeface="Century Gothic" panose="020B0502020202020204" pitchFamily="34" charset="0"/>
              </a:rPr>
              <a:t>, О. Е. Терещенко, Р. Г. Чумаков, А. Н. Титов, Т. В. Кузнецова, </a:t>
            </a:r>
            <a:r>
              <a:rPr lang="ru-RU" dirty="0" err="1">
                <a:latin typeface="Century Gothic" panose="020B0502020202020204" pitchFamily="34" charset="0"/>
              </a:rPr>
              <a:t>Янусовские</a:t>
            </a:r>
            <a:r>
              <a:rPr lang="ru-RU" dirty="0">
                <a:latin typeface="Century Gothic" panose="020B0502020202020204" pitchFamily="34" charset="0"/>
              </a:rPr>
              <a:t> структуры на основе Ti</a:t>
            </a:r>
            <a:r>
              <a:rPr lang="ru-RU" baseline="-25000" dirty="0">
                <a:latin typeface="Century Gothic" panose="020B0502020202020204" pitchFamily="34" charset="0"/>
              </a:rPr>
              <a:t>1–</a:t>
            </a:r>
            <a:r>
              <a:rPr lang="ru-RU" baseline="-25000" dirty="0" err="1">
                <a:latin typeface="Century Gothic" panose="020B0502020202020204" pitchFamily="34" charset="0"/>
              </a:rPr>
              <a:t>y</a:t>
            </a:r>
            <a:r>
              <a:rPr lang="ru-RU" dirty="0" err="1">
                <a:latin typeface="Century Gothic" panose="020B0502020202020204" pitchFamily="34" charset="0"/>
              </a:rPr>
              <a:t>Cr</a:t>
            </a:r>
            <a:r>
              <a:rPr lang="ru-RU" baseline="-25000" dirty="0" err="1">
                <a:latin typeface="Century Gothic" panose="020B0502020202020204" pitchFamily="34" charset="0"/>
              </a:rPr>
              <a:t>y</a:t>
            </a:r>
            <a:r>
              <a:rPr lang="ru-RU" dirty="0">
                <a:latin typeface="Century Gothic" panose="020B0502020202020204" pitchFamily="34" charset="0"/>
              </a:rPr>
              <a:t>(Se</a:t>
            </a:r>
            <a:r>
              <a:rPr lang="ru-RU" baseline="-25000" dirty="0">
                <a:latin typeface="Century Gothic" panose="020B0502020202020204" pitchFamily="34" charset="0"/>
              </a:rPr>
              <a:t>1–</a:t>
            </a:r>
            <a:r>
              <a:rPr lang="ru-RU" baseline="-25000" dirty="0" err="1">
                <a:latin typeface="Century Gothic" panose="020B0502020202020204" pitchFamily="34" charset="0"/>
              </a:rPr>
              <a:t>x</a:t>
            </a:r>
            <a:r>
              <a:rPr lang="ru-RU" dirty="0" err="1">
                <a:latin typeface="Century Gothic" panose="020B0502020202020204" pitchFamily="34" charset="0"/>
              </a:rPr>
              <a:t>S</a:t>
            </a:r>
            <a:r>
              <a:rPr lang="ru-RU" baseline="-25000" dirty="0" err="1">
                <a:latin typeface="Century Gothic" panose="020B0502020202020204" pitchFamily="34" charset="0"/>
              </a:rPr>
              <a:t>x</a:t>
            </a:r>
            <a:r>
              <a:rPr lang="ru-RU" dirty="0">
                <a:latin typeface="Century Gothic" panose="020B0502020202020204" pitchFamily="34" charset="0"/>
              </a:rPr>
              <a:t>)</a:t>
            </a:r>
            <a:r>
              <a:rPr lang="ru-RU" baseline="-25000" dirty="0">
                <a:latin typeface="Century Gothic" panose="020B0502020202020204" pitchFamily="34" charset="0"/>
              </a:rPr>
              <a:t>2</a:t>
            </a:r>
            <a:r>
              <a:rPr lang="ru-RU" dirty="0">
                <a:latin typeface="Century Gothic" panose="020B0502020202020204" pitchFamily="34" charset="0"/>
              </a:rPr>
              <a:t>, Труды XXVIII Международного симпозиума </a:t>
            </a:r>
            <a:r>
              <a:rPr lang="ru-RU" dirty="0" err="1">
                <a:latin typeface="Century Gothic" panose="020B0502020202020204" pitchFamily="34" charset="0"/>
              </a:rPr>
              <a:t>Нанофизика</a:t>
            </a:r>
            <a:r>
              <a:rPr lang="ru-RU" dirty="0">
                <a:latin typeface="Century Gothic" panose="020B0502020202020204" pitchFamily="34" charset="0"/>
              </a:rPr>
              <a:t> и наноэлектроника.</a:t>
            </a:r>
            <a:endParaRPr lang="en-US" baseline="-25000" dirty="0">
              <a:latin typeface="Century Gothic" panose="020B0502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32786D8C-AC2B-441A-8895-A09E1BB12B8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25513" y="105041"/>
            <a:ext cx="9648874" cy="647700"/>
          </a:xfrm>
        </p:spPr>
        <p:txBody>
          <a:bodyPr/>
          <a:lstStyle/>
          <a:p>
            <a:pPr eaLnBrk="1" hangingPunct="1"/>
            <a:r>
              <a:rPr lang="ru-RU" altLang="ru-RU" sz="2400" b="1" dirty="0">
                <a:latin typeface="Century Gothic" panose="020B0502020202020204" pitchFamily="34" charset="0"/>
              </a:rPr>
              <a:t>Аспирант 2 года обучения Беляев Данил Викторович</a:t>
            </a:r>
            <a:br>
              <a:rPr lang="ru-RU" altLang="ru-RU" sz="2400" b="1" dirty="0">
                <a:latin typeface="Century Gothic" panose="020B0502020202020204" pitchFamily="34" charset="0"/>
              </a:rPr>
            </a:br>
            <a:r>
              <a:rPr lang="ru-RU" altLang="ru-RU" sz="2400" b="1" dirty="0">
                <a:latin typeface="Century Gothic" panose="020B0502020202020204" pitchFamily="34" charset="0"/>
              </a:rPr>
              <a:t>лаборатория электрических явлений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id="{51CDBE0C-4CAE-4220-9A28-FA032858C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4167" y="6224271"/>
            <a:ext cx="445840" cy="476250"/>
          </a:xfrm>
        </p:spPr>
        <p:txBody>
          <a:bodyPr/>
          <a:lstStyle/>
          <a:p>
            <a:pPr>
              <a:defRPr/>
            </a:pPr>
            <a:fld id="{30645226-E292-4CEB-B127-F0C0D462C17B}" type="slidenum">
              <a:rPr lang="ru-RU" sz="2000" b="1" smtClean="0">
                <a:latin typeface="Century Gothic" panose="020B0502020202020204" pitchFamily="34" charset="0"/>
              </a:rPr>
              <a:pPr>
                <a:defRPr/>
              </a:pPr>
              <a:t>2</a:t>
            </a:fld>
            <a:endParaRPr lang="ru-RU" sz="20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>
            <a:extLst>
              <a:ext uri="{FF2B5EF4-FFF2-40B4-BE49-F238E27FC236}">
                <a16:creationId xmlns:a16="http://schemas.microsoft.com/office/drawing/2014/main" id="{77597498-79E9-4389-A72F-3FA7845E5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Century Gothic" panose="020B0502020202020204" pitchFamily="34" charset="0"/>
              </a:rPr>
              <a:t>Экзамены</a:t>
            </a:r>
            <a:endParaRPr lang="ru-RU" altLang="ru-RU" sz="2400" dirty="0">
              <a:latin typeface="Century Gothic" panose="020B0502020202020204" pitchFamily="34" charset="0"/>
            </a:endParaRPr>
          </a:p>
        </p:txBody>
      </p:sp>
      <p:sp>
        <p:nvSpPr>
          <p:cNvPr id="12293" name="Rectangle 6">
            <a:extLst>
              <a:ext uri="{FF2B5EF4-FFF2-40B4-BE49-F238E27FC236}">
                <a16:creationId xmlns:a16="http://schemas.microsoft.com/office/drawing/2014/main" id="{B5E14669-6ACA-4010-84F0-E8E975D82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89" y="2584731"/>
            <a:ext cx="10594023" cy="2716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Участие в грантах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200" dirty="0">
                <a:latin typeface="Century Gothic" panose="020B0502020202020204" pitchFamily="34" charset="0"/>
              </a:rPr>
              <a:t>Проект РНФ № 23-72-00067 «Применение и развитие методов резонансной рентгеновской фотоэмиссионной спектроскопии для изучения локальных электронных характеристик многокомпонентных функциональных материалов с сильным спин-орбитальным взаимодействием»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200" dirty="0">
                <a:latin typeface="Century Gothic" panose="020B0502020202020204" pitchFamily="34" charset="0"/>
              </a:rPr>
              <a:t>Руководитель – Кузнецова Т.В., кандидат физико-математических наук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Степень участия </a:t>
            </a:r>
            <a:r>
              <a:rPr lang="ru-RU" altLang="ru-RU" sz="2200" dirty="0">
                <a:latin typeface="Century Gothic" panose="020B0502020202020204" pitchFamily="34" charset="0"/>
              </a:rPr>
              <a:t>– исполнитель</a:t>
            </a:r>
          </a:p>
        </p:txBody>
      </p:sp>
      <p:sp>
        <p:nvSpPr>
          <p:cNvPr id="12294" name="Rectangle 7">
            <a:extLst>
              <a:ext uri="{FF2B5EF4-FFF2-40B4-BE49-F238E27FC236}">
                <a16:creationId xmlns:a16="http://schemas.microsoft.com/office/drawing/2014/main" id="{82E54E08-111A-4223-9C90-71E4A96A4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89" y="1289050"/>
            <a:ext cx="8496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Экзамен по иностранному языку</a:t>
            </a:r>
            <a:r>
              <a:rPr lang="ru-RU" altLang="ru-RU" sz="2200" dirty="0">
                <a:latin typeface="Century Gothic" panose="020B0502020202020204" pitchFamily="34" charset="0"/>
              </a:rPr>
              <a:t> – «Отлично» </a:t>
            </a:r>
          </a:p>
        </p:txBody>
      </p:sp>
      <p:sp>
        <p:nvSpPr>
          <p:cNvPr id="12295" name="Rectangle 8">
            <a:extLst>
              <a:ext uri="{FF2B5EF4-FFF2-40B4-BE49-F238E27FC236}">
                <a16:creationId xmlns:a16="http://schemas.microsoft.com/office/drawing/2014/main" id="{0B346C25-9D98-4334-9CD9-06D660C85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89" y="5324289"/>
            <a:ext cx="10594023" cy="1200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Выступления на конференциях</a:t>
            </a:r>
            <a:r>
              <a:rPr lang="ru-RU" altLang="ru-RU" sz="2200" dirty="0">
                <a:latin typeface="Century Gothic" panose="020B0502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200" dirty="0">
                <a:latin typeface="Century Gothic" panose="020B0502020202020204" pitchFamily="34" charset="0"/>
              </a:rPr>
              <a:t>Сделано докладов: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200" dirty="0">
                <a:latin typeface="Century Gothic" panose="020B0502020202020204" pitchFamily="34" charset="0"/>
              </a:rPr>
              <a:t>стендовых (1 курс) –  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200" dirty="0">
                <a:latin typeface="Century Gothic" panose="020B0502020202020204" pitchFamily="34" charset="0"/>
              </a:rPr>
              <a:t>стендовых (2 курс) – 2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C65C0A6F-0C62-4B88-8317-75863618F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563" y="123073"/>
            <a:ext cx="964887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kern="0" dirty="0">
                <a:latin typeface="Century Gothic" panose="020B0502020202020204" pitchFamily="34" charset="0"/>
              </a:rPr>
              <a:t>Аспирант 2 года обучения Беляев Данил Викторович</a:t>
            </a:r>
            <a:br>
              <a:rPr lang="ru-RU" altLang="ru-RU" sz="2400" b="1" kern="0" dirty="0">
                <a:latin typeface="Century Gothic" panose="020B0502020202020204" pitchFamily="34" charset="0"/>
              </a:rPr>
            </a:br>
            <a:r>
              <a:rPr lang="ru-RU" altLang="ru-RU" sz="2400" b="1" kern="0" dirty="0">
                <a:latin typeface="Century Gothic" panose="020B0502020202020204" pitchFamily="34" charset="0"/>
              </a:rPr>
              <a:t>лаборатория электрических явлений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52DF1752-943F-40B3-82CC-A2CDCD49B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89" y="2146520"/>
            <a:ext cx="8496300" cy="4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Зачет по педагогике </a:t>
            </a:r>
            <a:r>
              <a:rPr lang="ru-RU" altLang="ru-RU" sz="2200" dirty="0">
                <a:latin typeface="Century Gothic" panose="020B0502020202020204" pitchFamily="34" charset="0"/>
              </a:rPr>
              <a:t>– «Сдан» </a:t>
            </a:r>
          </a:p>
        </p:txBody>
      </p:sp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id="{EF0BF128-E3A8-4B03-BF8F-C0D9DB7E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4167" y="6224271"/>
            <a:ext cx="445840" cy="476250"/>
          </a:xfrm>
        </p:spPr>
        <p:txBody>
          <a:bodyPr/>
          <a:lstStyle/>
          <a:p>
            <a:pPr>
              <a:defRPr/>
            </a:pPr>
            <a:fld id="{30645226-E292-4CEB-B127-F0C0D462C17B}" type="slidenum">
              <a:rPr lang="ru-RU" sz="2000" b="1" smtClean="0">
                <a:latin typeface="Century Gothic" panose="020B0502020202020204" pitchFamily="34" charset="0"/>
              </a:rPr>
              <a:pPr>
                <a:defRPr/>
              </a:pPr>
              <a:t>3</a:t>
            </a:fld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93B0489-7756-4ABC-BDE1-8D6688F0D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89" y="1714720"/>
            <a:ext cx="8496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Экзамен по философии </a:t>
            </a:r>
            <a:r>
              <a:rPr lang="ru-RU" altLang="ru-RU" sz="2200" dirty="0">
                <a:latin typeface="Century Gothic" panose="020B0502020202020204" pitchFamily="34" charset="0"/>
              </a:rPr>
              <a:t>– «Отлично»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">
            <a:extLst>
              <a:ext uri="{FF2B5EF4-FFF2-40B4-BE49-F238E27FC236}">
                <a16:creationId xmlns:a16="http://schemas.microsoft.com/office/drawing/2014/main" id="{3D7A3480-FF68-429E-8D55-9E6F66C86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4167" y="6224271"/>
            <a:ext cx="445840" cy="476250"/>
          </a:xfrm>
        </p:spPr>
        <p:txBody>
          <a:bodyPr/>
          <a:lstStyle/>
          <a:p>
            <a:pPr>
              <a:defRPr/>
            </a:pPr>
            <a:fld id="{30645226-E292-4CEB-B127-F0C0D462C17B}" type="slidenum">
              <a:rPr lang="ru-RU" sz="2000" b="1" smtClean="0">
                <a:latin typeface="Century Gothic" panose="020B0502020202020204" pitchFamily="34" charset="0"/>
              </a:rPr>
              <a:pPr>
                <a:defRPr/>
              </a:pPr>
              <a:t>4</a:t>
            </a:fld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8C35C25-2DD4-4FE8-98D2-DE0343F56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562" y="116632"/>
            <a:ext cx="964887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kern="0" dirty="0">
                <a:latin typeface="Century Gothic" panose="020B0502020202020204" pitchFamily="34" charset="0"/>
              </a:rPr>
              <a:t>Аспирант 2 года обучения Беляев Данил Викторович</a:t>
            </a:r>
            <a:br>
              <a:rPr lang="ru-RU" altLang="ru-RU" sz="2400" b="1" kern="0" dirty="0">
                <a:latin typeface="Century Gothic" panose="020B0502020202020204" pitchFamily="34" charset="0"/>
              </a:rPr>
            </a:br>
            <a:r>
              <a:rPr lang="ru-RU" altLang="ru-RU" sz="2400" b="1" kern="0" dirty="0">
                <a:latin typeface="Century Gothic" panose="020B0502020202020204" pitchFamily="34" charset="0"/>
              </a:rPr>
              <a:t>лаборатория электрических явлений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94F734-A5FB-4BD3-84DC-E06828931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39" y="861150"/>
            <a:ext cx="11881320" cy="5459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Публикации в работе</a:t>
            </a:r>
          </a:p>
          <a:p>
            <a:pPr marL="457200" indent="-457200" algn="just" eaLnBrk="1" hangingPunct="1">
              <a:lnSpc>
                <a:spcPct val="130000"/>
              </a:lnSpc>
              <a:buFont typeface="+mj-lt"/>
              <a:buAutoNum type="arabicPeriod"/>
            </a:pPr>
            <a:r>
              <a:rPr lang="en-US" altLang="ru-RU" sz="1800" dirty="0" err="1">
                <a:latin typeface="Century Gothic" panose="020B0502020202020204" pitchFamily="34" charset="0"/>
              </a:rPr>
              <a:t>M.V.Yakushev</a:t>
            </a:r>
            <a:r>
              <a:rPr lang="en-US" altLang="ru-RU" sz="1800" dirty="0">
                <a:latin typeface="Century Gothic" panose="020B0502020202020204" pitchFamily="34" charset="0"/>
              </a:rPr>
              <a:t>, T.V. Kuznetsova, D.V. Belyaev, V.I. </a:t>
            </a:r>
            <a:r>
              <a:rPr lang="en-US" altLang="ru-RU" sz="1800" dirty="0" err="1">
                <a:latin typeface="Century Gothic" panose="020B0502020202020204" pitchFamily="34" charset="0"/>
              </a:rPr>
              <a:t>Grebennikov</a:t>
            </a:r>
            <a:r>
              <a:rPr lang="en-US" altLang="ru-RU" sz="1800" dirty="0">
                <a:latin typeface="Century Gothic" panose="020B0502020202020204" pitchFamily="34" charset="0"/>
              </a:rPr>
              <a:t>, M </a:t>
            </a:r>
            <a:r>
              <a:rPr lang="en-US" altLang="ru-RU" sz="1800" dirty="0" err="1">
                <a:latin typeface="Century Gothic" panose="020B0502020202020204" pitchFamily="34" charset="0"/>
              </a:rPr>
              <a:t>Orlita</a:t>
            </a:r>
            <a:r>
              <a:rPr lang="en-US" altLang="ru-RU" sz="1800" dirty="0">
                <a:latin typeface="Century Gothic" panose="020B0502020202020204" pitchFamily="34" charset="0"/>
              </a:rPr>
              <a:t>, G. Martinez, K.A. </a:t>
            </a:r>
            <a:r>
              <a:rPr lang="en-US" altLang="ru-RU" sz="1800" dirty="0" err="1">
                <a:latin typeface="Century Gothic" panose="020B0502020202020204" pitchFamily="34" charset="0"/>
              </a:rPr>
              <a:t>Kokh</a:t>
            </a:r>
            <a:r>
              <a:rPr lang="en-US" altLang="ru-RU" sz="1800" dirty="0">
                <a:latin typeface="Century Gothic" panose="020B0502020202020204" pitchFamily="34" charset="0"/>
              </a:rPr>
              <a:t>, R.W. Martin and O. </a:t>
            </a:r>
            <a:r>
              <a:rPr lang="en-US" altLang="ru-RU" sz="1800" dirty="0" err="1">
                <a:latin typeface="Century Gothic" panose="020B0502020202020204" pitchFamily="34" charset="0"/>
              </a:rPr>
              <a:t>E.Tereshchenko</a:t>
            </a:r>
            <a:r>
              <a:rPr lang="en-US" altLang="ru-RU" sz="1800" dirty="0">
                <a:latin typeface="Century Gothic" panose="020B0502020202020204" pitchFamily="34" charset="0"/>
              </a:rPr>
              <a:t>, Splitting of the Absorption Edge in the Topological Insulator Bi</a:t>
            </a:r>
            <a:r>
              <a:rPr lang="en-US" altLang="ru-RU" sz="1800" baseline="-25000" dirty="0">
                <a:latin typeface="Century Gothic" panose="020B0502020202020204" pitchFamily="34" charset="0"/>
              </a:rPr>
              <a:t>1.1</a:t>
            </a:r>
            <a:r>
              <a:rPr lang="en-US" altLang="ru-RU" sz="1800" dirty="0">
                <a:latin typeface="Century Gothic" panose="020B0502020202020204" pitchFamily="34" charset="0"/>
              </a:rPr>
              <a:t>Sb</a:t>
            </a:r>
            <a:r>
              <a:rPr lang="en-US" altLang="ru-RU" sz="1800" baseline="-25000" dirty="0">
                <a:latin typeface="Century Gothic" panose="020B0502020202020204" pitchFamily="34" charset="0"/>
              </a:rPr>
              <a:t>0.9</a:t>
            </a:r>
            <a:r>
              <a:rPr lang="en-US" altLang="ru-RU" sz="1800" dirty="0">
                <a:latin typeface="Century Gothic" panose="020B0502020202020204" pitchFamily="34" charset="0"/>
              </a:rPr>
              <a:t>Te</a:t>
            </a:r>
            <a:r>
              <a:rPr lang="en-US" altLang="ru-RU" sz="1800" baseline="-25000" dirty="0">
                <a:latin typeface="Century Gothic" panose="020B0502020202020204" pitchFamily="34" charset="0"/>
              </a:rPr>
              <a:t>2</a:t>
            </a:r>
            <a:r>
              <a:rPr lang="en-US" altLang="ru-RU" sz="1800" dirty="0">
                <a:latin typeface="Century Gothic" panose="020B0502020202020204" pitchFamily="34" charset="0"/>
              </a:rPr>
              <a:t>S: Mid-Infrared Magneto-Optical Study, Nano Letters. – </a:t>
            </a:r>
            <a:r>
              <a:rPr lang="ru-RU" altLang="ru-RU" sz="1800" dirty="0">
                <a:latin typeface="Century Gothic" panose="020B0502020202020204" pitchFamily="34" charset="0"/>
              </a:rPr>
              <a:t>Готовится к отправке в журнал (текст завершен)</a:t>
            </a:r>
            <a:endParaRPr lang="en-US" altLang="ru-RU" sz="1800" dirty="0">
              <a:latin typeface="Century Gothic" panose="020B0502020202020204" pitchFamily="34" charset="0"/>
            </a:endParaRPr>
          </a:p>
          <a:p>
            <a:pPr marL="457200" indent="-457200" algn="just" eaLnBrk="1" hangingPunct="1">
              <a:lnSpc>
                <a:spcPct val="130000"/>
              </a:lnSpc>
              <a:buFont typeface="+mj-lt"/>
              <a:buAutoNum type="arabicPeriod"/>
            </a:pPr>
            <a:r>
              <a:rPr lang="en-US" altLang="ru-RU" sz="1800" dirty="0">
                <a:latin typeface="Century Gothic" panose="020B0502020202020204" pitchFamily="34" charset="0"/>
              </a:rPr>
              <a:t>D.V. Belyaev, Yu. V. </a:t>
            </a:r>
            <a:r>
              <a:rPr lang="en-US" altLang="ru-RU" sz="1800" dirty="0" err="1">
                <a:latin typeface="Century Gothic" panose="020B0502020202020204" pitchFamily="34" charset="0"/>
              </a:rPr>
              <a:t>Korkh</a:t>
            </a:r>
            <a:r>
              <a:rPr lang="en-US" altLang="ru-RU" sz="1800" dirty="0">
                <a:latin typeface="Century Gothic" panose="020B0502020202020204" pitchFamily="34" charset="0"/>
              </a:rPr>
              <a:t>, A.A. </a:t>
            </a:r>
            <a:r>
              <a:rPr lang="en-US" altLang="ru-RU" sz="1800" dirty="0" err="1">
                <a:latin typeface="Century Gothic" panose="020B0502020202020204" pitchFamily="34" charset="0"/>
              </a:rPr>
              <a:t>Titov</a:t>
            </a:r>
            <a:r>
              <a:rPr lang="en-US" altLang="ru-RU" sz="1800" dirty="0">
                <a:latin typeface="Century Gothic" panose="020B0502020202020204" pitchFamily="34" charset="0"/>
              </a:rPr>
              <a:t>, D.I. </a:t>
            </a:r>
            <a:r>
              <a:rPr lang="en-US" altLang="ru-RU" sz="1800" dirty="0" err="1">
                <a:latin typeface="Century Gothic" panose="020B0502020202020204" pitchFamily="34" charset="0"/>
              </a:rPr>
              <a:t>Radzivonchik</a:t>
            </a:r>
            <a:r>
              <a:rPr lang="en-US" altLang="ru-RU" sz="1800" dirty="0">
                <a:latin typeface="Century Gothic" panose="020B0502020202020204" pitchFamily="34" charset="0"/>
              </a:rPr>
              <a:t>, A.N. </a:t>
            </a:r>
            <a:r>
              <a:rPr lang="en-US" altLang="ru-RU" sz="1800" dirty="0" err="1">
                <a:latin typeface="Century Gothic" panose="020B0502020202020204" pitchFamily="34" charset="0"/>
              </a:rPr>
              <a:t>Titov</a:t>
            </a:r>
            <a:r>
              <a:rPr lang="en-US" altLang="ru-RU" sz="1800" dirty="0">
                <a:latin typeface="Century Gothic" panose="020B0502020202020204" pitchFamily="34" charset="0"/>
              </a:rPr>
              <a:t>, T.V. Kuznetsova, Optical spectroscopy of chromium intercalated ZrSe</a:t>
            </a:r>
            <a:r>
              <a:rPr lang="en-US" altLang="ru-RU" sz="1800" baseline="-25000" dirty="0">
                <a:latin typeface="Century Gothic" panose="020B0502020202020204" pitchFamily="34" charset="0"/>
              </a:rPr>
              <a:t>2</a:t>
            </a:r>
            <a:r>
              <a:rPr lang="en-US" altLang="ru-RU" sz="1800" dirty="0">
                <a:latin typeface="Century Gothic" panose="020B0502020202020204" pitchFamily="34" charset="0"/>
              </a:rPr>
              <a:t>. Materials Research Letters, 2024</a:t>
            </a:r>
            <a:r>
              <a:rPr lang="ru-RU" altLang="ru-RU" sz="1800" dirty="0">
                <a:latin typeface="Century Gothic" panose="020B0502020202020204" pitchFamily="34" charset="0"/>
              </a:rPr>
              <a:t> (черновик в работе)</a:t>
            </a:r>
            <a:endParaRPr lang="en-US" altLang="ru-RU" sz="1800" dirty="0">
              <a:latin typeface="Century Gothic" panose="020B0502020202020204" pitchFamily="34" charset="0"/>
            </a:endParaRPr>
          </a:p>
          <a:p>
            <a:pPr marL="457200" indent="-457200" algn="just" eaLnBrk="1" hangingPunct="1">
              <a:lnSpc>
                <a:spcPct val="130000"/>
              </a:lnSpc>
              <a:buFont typeface="+mj-lt"/>
              <a:buAutoNum type="arabicPeriod"/>
            </a:pPr>
            <a:r>
              <a:rPr lang="ru-RU" altLang="ru-RU" sz="1800" dirty="0">
                <a:latin typeface="Century Gothic" panose="020B0502020202020204" pitchFamily="34" charset="0"/>
              </a:rPr>
              <a:t>Д.В. Беляев, Ю.Е. Коваленко, А.А. Титов, В.А. </a:t>
            </a:r>
            <a:r>
              <a:rPr lang="ru-RU" altLang="ru-RU" sz="1800" dirty="0" err="1">
                <a:latin typeface="Century Gothic" panose="020B0502020202020204" pitchFamily="34" charset="0"/>
              </a:rPr>
              <a:t>Голяшов</a:t>
            </a:r>
            <a:r>
              <a:rPr lang="ru-RU" altLang="ru-RU" sz="1800" dirty="0">
                <a:latin typeface="Century Gothic" panose="020B0502020202020204" pitchFamily="34" charset="0"/>
              </a:rPr>
              <a:t>, О.Е. Терещенко, Р.Г. Чумаков, А.Н. Титов, Т.В. Кузнецова. Электронная структура </a:t>
            </a:r>
            <a:r>
              <a:rPr lang="ru-RU" altLang="ru-RU" sz="1800" dirty="0" err="1">
                <a:latin typeface="Century Gothic" panose="020B0502020202020204" pitchFamily="34" charset="0"/>
              </a:rPr>
              <a:t>янусовских</a:t>
            </a:r>
            <a:r>
              <a:rPr lang="ru-RU" altLang="ru-RU" sz="1800" dirty="0">
                <a:latin typeface="Century Gothic" panose="020B0502020202020204" pitchFamily="34" charset="0"/>
              </a:rPr>
              <a:t> слоев на основе Ti</a:t>
            </a:r>
            <a:r>
              <a:rPr lang="ru-RU" altLang="ru-RU" sz="1800" baseline="-25000" dirty="0">
                <a:latin typeface="Century Gothic" panose="020B0502020202020204" pitchFamily="34" charset="0"/>
              </a:rPr>
              <a:t>1-y</a:t>
            </a:r>
            <a:r>
              <a:rPr lang="ru-RU" altLang="ru-RU" sz="1800" dirty="0">
                <a:latin typeface="Century Gothic" panose="020B0502020202020204" pitchFamily="34" charset="0"/>
              </a:rPr>
              <a:t>Cr</a:t>
            </a:r>
            <a:r>
              <a:rPr lang="ru-RU" altLang="ru-RU" sz="1800" baseline="-25000" dirty="0">
                <a:latin typeface="Century Gothic" panose="020B0502020202020204" pitchFamily="34" charset="0"/>
              </a:rPr>
              <a:t>y</a:t>
            </a:r>
            <a:r>
              <a:rPr lang="ru-RU" altLang="ru-RU" sz="1800" dirty="0">
                <a:latin typeface="Century Gothic" panose="020B0502020202020204" pitchFamily="34" charset="0"/>
              </a:rPr>
              <a:t>(Se</a:t>
            </a:r>
            <a:r>
              <a:rPr lang="ru-RU" altLang="ru-RU" sz="1800" baseline="-25000" dirty="0">
                <a:latin typeface="Century Gothic" panose="020B0502020202020204" pitchFamily="34" charset="0"/>
              </a:rPr>
              <a:t>1-x</a:t>
            </a:r>
            <a:r>
              <a:rPr lang="ru-RU" altLang="ru-RU" sz="1800" dirty="0">
                <a:latin typeface="Century Gothic" panose="020B0502020202020204" pitchFamily="34" charset="0"/>
              </a:rPr>
              <a:t>S</a:t>
            </a:r>
            <a:r>
              <a:rPr lang="ru-RU" altLang="ru-RU" sz="1800" baseline="-25000" dirty="0">
                <a:latin typeface="Century Gothic" panose="020B0502020202020204" pitchFamily="34" charset="0"/>
              </a:rPr>
              <a:t>x</a:t>
            </a:r>
            <a:r>
              <a:rPr lang="ru-RU" altLang="ru-RU" sz="1800" dirty="0">
                <a:latin typeface="Century Gothic" panose="020B0502020202020204" pitchFamily="34" charset="0"/>
              </a:rPr>
              <a:t>)</a:t>
            </a:r>
            <a:r>
              <a:rPr lang="ru-RU" altLang="ru-RU" sz="1800" baseline="-25000" dirty="0">
                <a:latin typeface="Century Gothic" panose="020B0502020202020204" pitchFamily="34" charset="0"/>
              </a:rPr>
              <a:t>2</a:t>
            </a:r>
            <a:r>
              <a:rPr lang="ru-RU" altLang="ru-RU" sz="1800" dirty="0">
                <a:latin typeface="Century Gothic" panose="020B0502020202020204" pitchFamily="34" charset="0"/>
              </a:rPr>
              <a:t>. Физика и техника полупроводников, 2024 – Отправлена в журнал</a:t>
            </a:r>
          </a:p>
          <a:p>
            <a:pPr marL="457200" indent="-457200" algn="just" eaLnBrk="1" hangingPunct="1">
              <a:lnSpc>
                <a:spcPct val="130000"/>
              </a:lnSpc>
              <a:buFont typeface="+mj-lt"/>
              <a:buAutoNum type="arabicPeriod"/>
            </a:pPr>
            <a:r>
              <a:rPr lang="en-US" sz="1800" dirty="0">
                <a:latin typeface="Century Gothic" panose="020B0502020202020204" pitchFamily="34" charset="0"/>
              </a:rPr>
              <a:t>D.V.</a:t>
            </a:r>
            <a:r>
              <a:rPr lang="ru-RU" sz="1800" dirty="0"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latin typeface="Century Gothic" panose="020B0502020202020204" pitchFamily="34" charset="0"/>
              </a:rPr>
              <a:t>Belyaev</a:t>
            </a:r>
            <a:r>
              <a:rPr lang="ru-RU" sz="1800" dirty="0">
                <a:latin typeface="Century Gothic" panose="020B0502020202020204" pitchFamily="34" charset="0"/>
              </a:rPr>
              <a:t>, </a:t>
            </a:r>
            <a:r>
              <a:rPr lang="en-US" sz="1800" dirty="0" err="1">
                <a:latin typeface="Century Gothic" panose="020B0502020202020204" pitchFamily="34" charset="0"/>
              </a:rPr>
              <a:t>Yu.E</a:t>
            </a:r>
            <a:r>
              <a:rPr lang="en-US" sz="1800" dirty="0">
                <a:latin typeface="Century Gothic" panose="020B0502020202020204" pitchFamily="34" charset="0"/>
              </a:rPr>
              <a:t>. </a:t>
            </a:r>
            <a:r>
              <a:rPr lang="en-US" sz="1800" dirty="0" err="1">
                <a:latin typeface="Century Gothic" panose="020B0502020202020204" pitchFamily="34" charset="0"/>
              </a:rPr>
              <a:t>Kovalenko</a:t>
            </a:r>
            <a:r>
              <a:rPr lang="ru-RU" sz="1800" dirty="0">
                <a:latin typeface="Century Gothic" panose="020B0502020202020204" pitchFamily="34" charset="0"/>
              </a:rPr>
              <a:t>, </a:t>
            </a:r>
            <a:r>
              <a:rPr lang="en-US" sz="1800" dirty="0" err="1">
                <a:latin typeface="Century Gothic" panose="020B0502020202020204" pitchFamily="34" charset="0"/>
              </a:rPr>
              <a:t>E.I.Shreder</a:t>
            </a:r>
            <a:r>
              <a:rPr lang="en-US" sz="1800" dirty="0">
                <a:latin typeface="Century Gothic" panose="020B0502020202020204" pitchFamily="34" charset="0"/>
              </a:rPr>
              <a:t>,, K.A. </a:t>
            </a:r>
            <a:r>
              <a:rPr lang="en-US" sz="1800" dirty="0" err="1">
                <a:latin typeface="Century Gothic" panose="020B0502020202020204" pitchFamily="34" charset="0"/>
              </a:rPr>
              <a:t>Kokh</a:t>
            </a:r>
            <a:r>
              <a:rPr lang="en-US" sz="1800" dirty="0">
                <a:latin typeface="Century Gothic" panose="020B0502020202020204" pitchFamily="34" charset="0"/>
              </a:rPr>
              <a:t>, O.E. </a:t>
            </a:r>
            <a:r>
              <a:rPr lang="en-US" sz="1800" dirty="0" err="1">
                <a:latin typeface="Century Gothic" panose="020B0502020202020204" pitchFamily="34" charset="0"/>
              </a:rPr>
              <a:t>Tereshchenko</a:t>
            </a:r>
            <a:r>
              <a:rPr lang="en-US" sz="1800" dirty="0">
                <a:latin typeface="Century Gothic" panose="020B0502020202020204" pitchFamily="34" charset="0"/>
              </a:rPr>
              <a:t>, T.V. </a:t>
            </a:r>
            <a:r>
              <a:rPr lang="en-US" sz="1800" dirty="0" err="1">
                <a:latin typeface="Century Gothic" panose="020B0502020202020204" pitchFamily="34" charset="0"/>
              </a:rPr>
              <a:t>Kuznetsova</a:t>
            </a:r>
            <a:r>
              <a:rPr lang="ru-RU" sz="1800" dirty="0">
                <a:latin typeface="Century Gothic" panose="020B0502020202020204" pitchFamily="34" charset="0"/>
              </a:rPr>
              <a:t>.</a:t>
            </a:r>
            <a:r>
              <a:rPr lang="en-US" sz="1800" dirty="0"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latin typeface="Century Gothic" panose="020B0502020202020204" pitchFamily="34" charset="0"/>
              </a:rPr>
              <a:t>Ellipsometry</a:t>
            </a:r>
            <a:r>
              <a:rPr lang="en-US" sz="1800" dirty="0">
                <a:latin typeface="Century Gothic" panose="020B0502020202020204" pitchFamily="34" charset="0"/>
              </a:rPr>
              <a:t> study of Bi</a:t>
            </a:r>
            <a:r>
              <a:rPr lang="en-US" sz="1800" baseline="-25000" dirty="0">
                <a:latin typeface="Century Gothic" panose="020B0502020202020204" pitchFamily="34" charset="0"/>
              </a:rPr>
              <a:t>1.1</a:t>
            </a:r>
            <a:r>
              <a:rPr lang="en-US" sz="1800" dirty="0">
                <a:latin typeface="Century Gothic" panose="020B0502020202020204" pitchFamily="34" charset="0"/>
              </a:rPr>
              <a:t>Sb</a:t>
            </a:r>
            <a:r>
              <a:rPr lang="en-US" sz="1800" baseline="-25000" dirty="0">
                <a:latin typeface="Century Gothic" panose="020B0502020202020204" pitchFamily="34" charset="0"/>
              </a:rPr>
              <a:t>0.9</a:t>
            </a:r>
            <a:r>
              <a:rPr lang="en-US" sz="1800" dirty="0">
                <a:latin typeface="Century Gothic" panose="020B0502020202020204" pitchFamily="34" charset="0"/>
              </a:rPr>
              <a:t>Te</a:t>
            </a:r>
            <a:r>
              <a:rPr lang="en-US" sz="1800" baseline="-25000" dirty="0">
                <a:latin typeface="Century Gothic" panose="020B0502020202020204" pitchFamily="34" charset="0"/>
              </a:rPr>
              <a:t>2</a:t>
            </a:r>
            <a:r>
              <a:rPr lang="en-US" sz="1800" dirty="0">
                <a:latin typeface="Century Gothic" panose="020B0502020202020204" pitchFamily="34" charset="0"/>
              </a:rPr>
              <a:t>S topological insulator in UV/VIS region </a:t>
            </a:r>
            <a:r>
              <a:rPr lang="ru-RU" sz="1800" dirty="0">
                <a:latin typeface="Century Gothic" panose="020B0502020202020204" pitchFamily="34" charset="0"/>
              </a:rPr>
              <a:t>// </a:t>
            </a:r>
            <a:r>
              <a:rPr lang="en-US" sz="1800" dirty="0">
                <a:latin typeface="Century Gothic" panose="020B0502020202020204" pitchFamily="34" charset="0"/>
              </a:rPr>
              <a:t>Opt. Lett.</a:t>
            </a:r>
            <a:r>
              <a:rPr lang="ru-RU" sz="1800" dirty="0">
                <a:latin typeface="Century Gothic" panose="020B0502020202020204" pitchFamily="34" charset="0"/>
              </a:rPr>
              <a:t> (черновик в работе)</a:t>
            </a:r>
          </a:p>
          <a:p>
            <a:pPr marL="457200" indent="-457200" algn="just" eaLnBrk="1" hangingPunct="1">
              <a:lnSpc>
                <a:spcPct val="130000"/>
              </a:lnSpc>
              <a:buFont typeface="+mj-lt"/>
              <a:buAutoNum type="arabicPeriod"/>
            </a:pPr>
            <a:r>
              <a:rPr lang="en-US" altLang="ru-RU" sz="1800" dirty="0">
                <a:latin typeface="Century Gothic" panose="020B0502020202020204" pitchFamily="34" charset="0"/>
              </a:rPr>
              <a:t>D.V. Belyaev, A.A. </a:t>
            </a:r>
            <a:r>
              <a:rPr lang="en-US" altLang="ru-RU" sz="1800" dirty="0" err="1">
                <a:latin typeface="Century Gothic" panose="020B0502020202020204" pitchFamily="34" charset="0"/>
              </a:rPr>
              <a:t>Titov</a:t>
            </a:r>
            <a:r>
              <a:rPr lang="en-US" altLang="ru-RU" sz="1800" dirty="0">
                <a:latin typeface="Century Gothic" panose="020B0502020202020204" pitchFamily="34" charset="0"/>
              </a:rPr>
              <a:t>, A.N. </a:t>
            </a:r>
            <a:r>
              <a:rPr lang="en-US" altLang="ru-RU" sz="1800" dirty="0" err="1">
                <a:latin typeface="Century Gothic" panose="020B0502020202020204" pitchFamily="34" charset="0"/>
              </a:rPr>
              <a:t>Titov</a:t>
            </a:r>
            <a:r>
              <a:rPr lang="en-US" altLang="ru-RU" sz="1800" dirty="0">
                <a:latin typeface="Century Gothic" panose="020B0502020202020204" pitchFamily="34" charset="0"/>
              </a:rPr>
              <a:t>, T.V. Kuznetsova. Synthesis and characterization of Janus structures Ti</a:t>
            </a:r>
            <a:r>
              <a:rPr lang="en-US" altLang="ru-RU" sz="1800" baseline="-25000" dirty="0">
                <a:latin typeface="Century Gothic" panose="020B0502020202020204" pitchFamily="34" charset="0"/>
              </a:rPr>
              <a:t>1-y</a:t>
            </a:r>
            <a:r>
              <a:rPr lang="en-US" altLang="ru-RU" sz="1800" dirty="0">
                <a:latin typeface="Century Gothic" panose="020B0502020202020204" pitchFamily="34" charset="0"/>
              </a:rPr>
              <a:t>Cr</a:t>
            </a:r>
            <a:r>
              <a:rPr lang="en-US" altLang="ru-RU" sz="1800" baseline="-25000" dirty="0">
                <a:latin typeface="Century Gothic" panose="020B0502020202020204" pitchFamily="34" charset="0"/>
              </a:rPr>
              <a:t>y</a:t>
            </a:r>
            <a:r>
              <a:rPr lang="en-US" altLang="ru-RU" sz="1800" dirty="0">
                <a:latin typeface="Century Gothic" panose="020B0502020202020204" pitchFamily="34" charset="0"/>
              </a:rPr>
              <a:t>(Se</a:t>
            </a:r>
            <a:r>
              <a:rPr lang="en-US" altLang="ru-RU" sz="1800" baseline="-25000" dirty="0">
                <a:latin typeface="Century Gothic" panose="020B0502020202020204" pitchFamily="34" charset="0"/>
              </a:rPr>
              <a:t>1-x</a:t>
            </a:r>
            <a:r>
              <a:rPr lang="en-US" altLang="ru-RU" sz="1800" dirty="0">
                <a:latin typeface="Century Gothic" panose="020B0502020202020204" pitchFamily="34" charset="0"/>
              </a:rPr>
              <a:t>S</a:t>
            </a:r>
            <a:r>
              <a:rPr lang="en-US" altLang="ru-RU" sz="1800" baseline="-25000" dirty="0">
                <a:latin typeface="Century Gothic" panose="020B0502020202020204" pitchFamily="34" charset="0"/>
              </a:rPr>
              <a:t>x</a:t>
            </a:r>
            <a:r>
              <a:rPr lang="en-US" altLang="ru-RU" sz="1800" dirty="0">
                <a:latin typeface="Century Gothic" panose="020B0502020202020204" pitchFamily="34" charset="0"/>
              </a:rPr>
              <a:t>)</a:t>
            </a:r>
            <a:r>
              <a:rPr lang="en-US" altLang="ru-RU" sz="1800" baseline="-25000" dirty="0">
                <a:latin typeface="Century Gothic" panose="020B0502020202020204" pitchFamily="34" charset="0"/>
              </a:rPr>
              <a:t>2</a:t>
            </a:r>
            <a:r>
              <a:rPr lang="en-US" altLang="ru-RU" sz="1800" dirty="0">
                <a:latin typeface="Century Gothic" panose="020B0502020202020204" pitchFamily="34" charset="0"/>
              </a:rPr>
              <a:t>. Materials Characterization, 2024 </a:t>
            </a:r>
            <a:r>
              <a:rPr lang="ru-RU" altLang="ru-RU" sz="1800" dirty="0">
                <a:latin typeface="Century Gothic" panose="020B0502020202020204" pitchFamily="34" charset="0"/>
              </a:rPr>
              <a:t>(черновик в работе)</a:t>
            </a:r>
            <a:endParaRPr lang="en-US" altLang="ru-RU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12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">
            <a:extLst>
              <a:ext uri="{FF2B5EF4-FFF2-40B4-BE49-F238E27FC236}">
                <a16:creationId xmlns:a16="http://schemas.microsoft.com/office/drawing/2014/main" id="{3D7A3480-FF68-429E-8D55-9E6F66C86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4167" y="6224271"/>
            <a:ext cx="445840" cy="476250"/>
          </a:xfrm>
        </p:spPr>
        <p:txBody>
          <a:bodyPr/>
          <a:lstStyle/>
          <a:p>
            <a:pPr>
              <a:defRPr/>
            </a:pPr>
            <a:fld id="{30645226-E292-4CEB-B127-F0C0D462C17B}" type="slidenum">
              <a:rPr lang="ru-RU" sz="2000" b="1" smtClean="0">
                <a:latin typeface="Century Gothic" panose="020B0502020202020204" pitchFamily="34" charset="0"/>
              </a:rPr>
              <a:pPr>
                <a:defRPr/>
              </a:pPr>
              <a:t>5</a:t>
            </a:fld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8C35C25-2DD4-4FE8-98D2-DE0343F56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562" y="116632"/>
            <a:ext cx="964887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kern="0" dirty="0">
                <a:latin typeface="Century Gothic" panose="020B0502020202020204" pitchFamily="34" charset="0"/>
              </a:rPr>
              <a:t>Аспирант 2 года обучения Беляев Данил Викторович</a:t>
            </a:r>
            <a:br>
              <a:rPr lang="ru-RU" altLang="ru-RU" sz="2400" b="1" kern="0" dirty="0">
                <a:latin typeface="Century Gothic" panose="020B0502020202020204" pitchFamily="34" charset="0"/>
              </a:rPr>
            </a:br>
            <a:r>
              <a:rPr lang="ru-RU" altLang="ru-RU" sz="2400" b="1" kern="0" dirty="0">
                <a:latin typeface="Century Gothic" panose="020B0502020202020204" pitchFamily="34" charset="0"/>
              </a:rPr>
              <a:t>лаборатория электрических явлений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94F734-A5FB-4BD3-84DC-E06828931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39" y="861150"/>
            <a:ext cx="11881320" cy="5459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Публикации в работе</a:t>
            </a:r>
            <a:endParaRPr lang="en-US" altLang="ru-RU" sz="2400" dirty="0"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89F83B8-3A7A-448B-BE9A-DEA563BBB588}"/>
              </a:ext>
            </a:extLst>
          </p:cNvPr>
          <p:cNvSpPr/>
          <p:nvPr/>
        </p:nvSpPr>
        <p:spPr>
          <a:xfrm>
            <a:off x="155339" y="1670593"/>
            <a:ext cx="11654668" cy="3057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6.	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I.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Kantur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Y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.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Yarmoshenko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D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.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Radzivonchik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S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.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Titova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E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.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Sterkhov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R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.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Chumakov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D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.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Beliaev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and T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.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Kuznetsova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. 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Spin state of manganese ions in double manganite Nd</a:t>
            </a:r>
            <a:r>
              <a:rPr lang="en-US" sz="2000" baseline="-25000" dirty="0">
                <a:latin typeface="Century Gothic" panose="020B0502020202020204" pitchFamily="34" charset="0"/>
                <a:ea typeface="Cambria" panose="02040503050406030204" pitchFamily="18" charset="0"/>
              </a:rPr>
              <a:t>0.9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Sm</a:t>
            </a:r>
            <a:r>
              <a:rPr lang="en-US" sz="2000" baseline="-25000" dirty="0">
                <a:latin typeface="Century Gothic" panose="020B0502020202020204" pitchFamily="34" charset="0"/>
                <a:ea typeface="Cambria" panose="02040503050406030204" pitchFamily="18" charset="0"/>
              </a:rPr>
              <a:t>0.1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BaMn</a:t>
            </a:r>
            <a:r>
              <a:rPr lang="en-US" sz="2000" baseline="-25000" dirty="0">
                <a:latin typeface="Century Gothic" panose="020B0502020202020204" pitchFamily="34" charset="0"/>
                <a:ea typeface="Cambria" panose="02040503050406030204" pitchFamily="18" charset="0"/>
              </a:rPr>
              <a:t>2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O</a:t>
            </a:r>
            <a:r>
              <a:rPr lang="en-US" sz="2000" baseline="-25000" dirty="0">
                <a:latin typeface="Century Gothic" panose="020B0502020202020204" pitchFamily="34" charset="0"/>
                <a:ea typeface="Cambria" panose="02040503050406030204" pitchFamily="18" charset="0"/>
              </a:rPr>
              <a:t>6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by X-ray photoemission and X-ray emission spectroscopy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/ журнал 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Materials letters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(отправлена в журнал)</a:t>
            </a:r>
          </a:p>
          <a:p>
            <a:pPr algn="just">
              <a:lnSpc>
                <a:spcPct val="140000"/>
              </a:lnSpc>
            </a:pP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7.	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Y.M.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Yarmoshenko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I.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Kantur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D.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Radziwonchik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D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.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Beliaev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E.V. 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Zhizhin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A. V. </a:t>
            </a:r>
            <a:r>
              <a:rPr lang="en-US" sz="2000" dirty="0" err="1">
                <a:latin typeface="Century Gothic" panose="020B0502020202020204" pitchFamily="34" charset="0"/>
                <a:ea typeface="Cambria" panose="02040503050406030204" pitchFamily="18" charset="0"/>
              </a:rPr>
              <a:t>Koroleva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T.V. Kuznetsova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. 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Concentration and spin state of Fe 2</a:t>
            </a:r>
            <a:r>
              <a:rPr lang="en-US" sz="2000" baseline="30000" dirty="0">
                <a:latin typeface="Century Gothic" panose="020B0502020202020204" pitchFamily="34" charset="0"/>
                <a:ea typeface="Cambria" panose="02040503050406030204" pitchFamily="18" charset="0"/>
              </a:rPr>
              <a:t>+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, 3</a:t>
            </a:r>
            <a:r>
              <a:rPr lang="en-US" sz="2000" baseline="30000" dirty="0">
                <a:latin typeface="Century Gothic" panose="020B0502020202020204" pitchFamily="34" charset="0"/>
                <a:ea typeface="Cambria" panose="02040503050406030204" pitchFamily="18" charset="0"/>
              </a:rPr>
              <a:t>+</a:t>
            </a: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ions in hexaferrites by XES and XPS methods / Physical Chemistry Chemical Physics</a:t>
            </a:r>
            <a:r>
              <a:rPr lang="ru-RU" sz="2000" dirty="0">
                <a:latin typeface="Century Gothic" panose="020B0502020202020204" pitchFamily="34" charset="0"/>
                <a:ea typeface="Cambria" panose="02040503050406030204" pitchFamily="18" charset="0"/>
              </a:rPr>
              <a:t> (черновик в работе)</a:t>
            </a:r>
            <a:endParaRPr lang="en-US" sz="2000" dirty="0">
              <a:latin typeface="Century Gothic" panose="020B0502020202020204" pitchFamily="34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74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">
            <a:extLst>
              <a:ext uri="{FF2B5EF4-FFF2-40B4-BE49-F238E27FC236}">
                <a16:creationId xmlns:a16="http://schemas.microsoft.com/office/drawing/2014/main" id="{3D7A3480-FF68-429E-8D55-9E6F66C86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4167" y="6224271"/>
            <a:ext cx="445840" cy="476250"/>
          </a:xfrm>
        </p:spPr>
        <p:txBody>
          <a:bodyPr/>
          <a:lstStyle/>
          <a:p>
            <a:pPr>
              <a:defRPr/>
            </a:pPr>
            <a:fld id="{30645226-E292-4CEB-B127-F0C0D462C17B}" type="slidenum">
              <a:rPr lang="ru-RU" sz="2000" b="1" smtClean="0">
                <a:latin typeface="Century Gothic" panose="020B0502020202020204" pitchFamily="34" charset="0"/>
              </a:rPr>
              <a:pPr>
                <a:defRPr/>
              </a:pPr>
              <a:t>6</a:t>
            </a:fld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8C35C25-2DD4-4FE8-98D2-DE0343F56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562" y="116632"/>
            <a:ext cx="964887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kern="0" dirty="0">
                <a:latin typeface="Century Gothic" panose="020B0502020202020204" pitchFamily="34" charset="0"/>
              </a:rPr>
              <a:t>Аспирант 2 года обучения Беляев Данил Викторович</a:t>
            </a:r>
            <a:br>
              <a:rPr lang="ru-RU" altLang="ru-RU" sz="2400" b="1" kern="0" dirty="0">
                <a:latin typeface="Century Gothic" panose="020B0502020202020204" pitchFamily="34" charset="0"/>
              </a:rPr>
            </a:br>
            <a:r>
              <a:rPr lang="ru-RU" altLang="ru-RU" sz="2400" b="1" kern="0" dirty="0">
                <a:latin typeface="Century Gothic" panose="020B0502020202020204" pitchFamily="34" charset="0"/>
              </a:rPr>
              <a:t>лаборатория электрических явлений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94F734-A5FB-4BD3-84DC-E06828931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40" y="1026696"/>
            <a:ext cx="11881320" cy="5502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200" dirty="0">
                <a:solidFill>
                  <a:srgbClr val="0033CC"/>
                </a:solidFill>
                <a:latin typeface="Century Gothic" panose="020B0502020202020204" pitchFamily="34" charset="0"/>
              </a:rPr>
              <a:t>Свидетельство о регистрации программы для ЭВМ</a:t>
            </a:r>
          </a:p>
          <a:p>
            <a:pPr marL="457200" indent="-457200" algn="just" eaLnBrk="1" hangingPunct="1">
              <a:lnSpc>
                <a:spcPct val="130000"/>
              </a:lnSpc>
              <a:buFont typeface="+mj-lt"/>
              <a:buAutoNum type="arabicPeriod"/>
            </a:pPr>
            <a:endParaRPr lang="en-US" altLang="ru-RU" sz="2400" dirty="0">
              <a:latin typeface="Century Gothic" panose="020B0502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A46173F-F63E-4F9B-85F7-25172466F9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6" t="3597" r="5651" b="5383"/>
          <a:stretch/>
        </p:blipFill>
        <p:spPr>
          <a:xfrm>
            <a:off x="4190168" y="1440857"/>
            <a:ext cx="3811663" cy="535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40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69" name="Group 477">
            <a:extLst>
              <a:ext uri="{FF2B5EF4-FFF2-40B4-BE49-F238E27FC236}">
                <a16:creationId xmlns:a16="http://schemas.microsoft.com/office/drawing/2014/main" id="{FC0A6B30-F86A-4BD8-B1B8-152145237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825652"/>
              </p:ext>
            </p:extLst>
          </p:nvPr>
        </p:nvGraphicFramePr>
        <p:xfrm>
          <a:off x="1054471" y="989859"/>
          <a:ext cx="10083054" cy="5748361"/>
        </p:xfrm>
        <a:graphic>
          <a:graphicData uri="http://schemas.openxmlformats.org/drawingml/2006/table">
            <a:tbl>
              <a:tblPr/>
              <a:tblGrid>
                <a:gridCol w="5688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5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5755">
                  <a:extLst>
                    <a:ext uri="{9D8B030D-6E8A-4147-A177-3AD203B41FA5}">
                      <a16:colId xmlns:a16="http://schemas.microsoft.com/office/drawing/2014/main" val="3831933306"/>
                    </a:ext>
                  </a:extLst>
                </a:gridCol>
                <a:gridCol w="11123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 год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 год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72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Номер слайда 1">
            <a:extLst>
              <a:ext uri="{FF2B5EF4-FFF2-40B4-BE49-F238E27FC236}">
                <a16:creationId xmlns:a16="http://schemas.microsoft.com/office/drawing/2014/main" id="{3D7A3480-FF68-429E-8D55-9E6F66C86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4167" y="6224271"/>
            <a:ext cx="445840" cy="476250"/>
          </a:xfrm>
        </p:spPr>
        <p:txBody>
          <a:bodyPr/>
          <a:lstStyle/>
          <a:p>
            <a:pPr>
              <a:defRPr/>
            </a:pPr>
            <a:fld id="{30645226-E292-4CEB-B127-F0C0D462C17B}" type="slidenum">
              <a:rPr lang="ru-RU" sz="2000" b="1" smtClean="0">
                <a:latin typeface="Century Gothic" panose="020B0502020202020204" pitchFamily="34" charset="0"/>
              </a:rPr>
              <a:pPr>
                <a:defRPr/>
              </a:pPr>
              <a:t>7</a:t>
            </a:fld>
            <a:endParaRPr 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8C35C25-2DD4-4FE8-98D2-DE0343F56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562" y="116632"/>
            <a:ext cx="964887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kern="0" dirty="0">
                <a:latin typeface="Century Gothic" panose="020B0502020202020204" pitchFamily="34" charset="0"/>
              </a:rPr>
              <a:t>Аспирант 2 года обучения Беляев Данил Викторович</a:t>
            </a:r>
            <a:br>
              <a:rPr lang="ru-RU" altLang="ru-RU" sz="2400" b="1" kern="0" dirty="0">
                <a:latin typeface="Century Gothic" panose="020B0502020202020204" pitchFamily="34" charset="0"/>
              </a:rPr>
            </a:br>
            <a:r>
              <a:rPr lang="ru-RU" altLang="ru-RU" sz="2400" b="1" kern="0" dirty="0">
                <a:latin typeface="Century Gothic" panose="020B0502020202020204" pitchFamily="34" charset="0"/>
              </a:rPr>
              <a:t>лаборатория электрических явлений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828</Words>
  <Application>Microsoft Office PowerPoint</Application>
  <PresentationFormat>Широкоэкранный</PresentationFormat>
  <Paragraphs>144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Century Gothic</vt:lpstr>
      <vt:lpstr>Times New Roman</vt:lpstr>
      <vt:lpstr>Оформление по умолчанию</vt:lpstr>
      <vt:lpstr>Аспирант 2 года обучения Беляев Данил Викторович лаборатория электрических явлений</vt:lpstr>
      <vt:lpstr>Аспирант 2 года обучения Беляев Данил Викторович лаборатория электрических явлений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201</cp:revision>
  <dcterms:created xsi:type="dcterms:W3CDTF">2012-04-17T05:54:14Z</dcterms:created>
  <dcterms:modified xsi:type="dcterms:W3CDTF">2024-10-04T06:02:38Z</dcterms:modified>
</cp:coreProperties>
</file>