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960">
          <p15:clr>
            <a:srgbClr val="A4A3A4"/>
          </p15:clr>
        </p15:guide>
        <p15:guide id="2" orient="horz" pos="22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940675A-B579-460E-94D1-54222C63F5DA}" styleName="No Style, Table Grid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dk1"/>
              </a:solidFill>
            </a:ln>
          </a:left>
          <a:right>
            <a:ln w="12700">
              <a:solidFill>
                <a:schemeClr val="dk1"/>
              </a:solidFill>
            </a:ln>
          </a:right>
          <a:top>
            <a:ln w="12700">
              <a:solidFill>
                <a:schemeClr val="dk1"/>
              </a:solidFill>
            </a:ln>
          </a:top>
          <a:bottom>
            <a:ln w="12700">
              <a:solidFill>
                <a:schemeClr val="dk1"/>
              </a:solidFill>
            </a:ln>
          </a:bottom>
          <a:insideH>
            <a:ln w="12700">
              <a:solidFill>
                <a:schemeClr val="dk1"/>
              </a:solidFill>
            </a:ln>
          </a:insideH>
          <a:insideV>
            <a:ln w="12700">
              <a:solidFill>
                <a:schemeClr val="dk1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/>
          </a:solidFill>
        </a:fill>
      </a:tcStyle>
    </a:band1V>
    <a:band2V>
      <a:tcStyle>
        <a:tcBdr/>
        <a:fill>
          <a:solidFill>
            <a:schemeClr val="lt1"/>
          </a:solidFill>
        </a:fill>
      </a:tcStyle>
    </a:band2V>
    <a:la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/>
          </a:solidFill>
        </a:fill>
      </a:tcStyle>
    </a:lastCol>
    <a:fir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/>
          </a:solidFill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>
              <a:solidFill>
                <a:schemeClr val="l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dk1"/>
      </a:tcTxStyle>
      <a:tcStyle>
        <a:tcBdr>
          <a:bottom>
            <a:ln w="12700">
              <a:solidFill>
                <a:schemeClr val="dk1"/>
              </a:solidFill>
            </a:ln>
          </a:bottom>
        </a:tcBdr>
        <a:fill>
          <a:solidFill>
            <a:schemeClr val="l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pos="3960"/>
        <p:guide orient="horz" pos="22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8CBC390-76BB-FABE-2CA5-4F19D23CD749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EDAEB3E-AE73-B771-0052-D6B51B88D672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E2F1744-2174-A0A8-F1EC-FF92982B8819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93F75E8-A4B8-6C29-D785-494FEA30A31C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9141A20-B767-FDA4-41BD-6275F4E9F41D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Shape 1059"/>
          <p:cNvSpPr>
            <a:spLocks noGrp="1" noChangeArrowheads="1"/>
          </p:cNvSpPr>
          <p:nvPr userDrawn="1"/>
        </p:nvSpPr>
        <p:spPr bwMode="auto">
          <a:xfrm>
            <a:off x="2396066" y="2291401"/>
            <a:ext cx="5452533" cy="4165115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112" y="3116"/>
                </a:moveTo>
                <a:lnTo>
                  <a:pt x="22112" y="3116"/>
                </a:lnTo>
                <a:cubicBezTo>
                  <a:pt x="22112" y="3116"/>
                  <a:pt x="27356" y="0"/>
                  <a:pt x="30300" y="4263"/>
                </a:cubicBezTo>
                <a:lnTo>
                  <a:pt x="30300" y="4263"/>
                </a:lnTo>
                <a:cubicBezTo>
                  <a:pt x="33277" y="8577"/>
                  <a:pt x="36666" y="13779"/>
                  <a:pt x="39369" y="17410"/>
                </a:cubicBezTo>
                <a:lnTo>
                  <a:pt x="39369" y="17410"/>
                </a:lnTo>
                <a:cubicBezTo>
                  <a:pt x="41761" y="20624"/>
                  <a:pt x="43200" y="22708"/>
                  <a:pt x="40979" y="26940"/>
                </a:cubicBezTo>
                <a:lnTo>
                  <a:pt x="40979" y="26940"/>
                </a:lnTo>
                <a:cubicBezTo>
                  <a:pt x="39655" y="29461"/>
                  <a:pt x="35076" y="35072"/>
                  <a:pt x="32639" y="38623"/>
                </a:cubicBezTo>
                <a:lnTo>
                  <a:pt x="32639" y="38623"/>
                </a:lnTo>
                <a:cubicBezTo>
                  <a:pt x="30200" y="42175"/>
                  <a:pt x="26202" y="43200"/>
                  <a:pt x="23268" y="42185"/>
                </a:cubicBezTo>
                <a:lnTo>
                  <a:pt x="23268" y="42185"/>
                </a:lnTo>
                <a:cubicBezTo>
                  <a:pt x="20331" y="41168"/>
                  <a:pt x="11584" y="38623"/>
                  <a:pt x="6213" y="36974"/>
                </a:cubicBezTo>
                <a:lnTo>
                  <a:pt x="6213" y="36974"/>
                </a:lnTo>
                <a:cubicBezTo>
                  <a:pt x="1431" y="35502"/>
                  <a:pt x="0" y="32900"/>
                  <a:pt x="214" y="31157"/>
                </a:cubicBezTo>
                <a:lnTo>
                  <a:pt x="214" y="31157"/>
                </a:lnTo>
                <a:cubicBezTo>
                  <a:pt x="760" y="26703"/>
                  <a:pt x="1113" y="19920"/>
                  <a:pt x="1214" y="16042"/>
                </a:cubicBezTo>
                <a:lnTo>
                  <a:pt x="1214" y="16042"/>
                </a:lnTo>
                <a:cubicBezTo>
                  <a:pt x="1303" y="12626"/>
                  <a:pt x="4203" y="11313"/>
                  <a:pt x="6907" y="9989"/>
                </a:cubicBezTo>
                <a:lnTo>
                  <a:pt x="6907" y="9989"/>
                </a:lnTo>
                <a:cubicBezTo>
                  <a:pt x="9245" y="8843"/>
                  <a:pt x="19774" y="4261"/>
                  <a:pt x="22112" y="311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060"/>
          <p:cNvSpPr>
            <a:spLocks noGrp="1" noChangeArrowheads="1"/>
          </p:cNvSpPr>
          <p:nvPr userDrawn="1"/>
        </p:nvSpPr>
        <p:spPr bwMode="auto">
          <a:xfrm>
            <a:off x="1309514" y="1839834"/>
            <a:ext cx="4011787" cy="1314324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0162" y="13104"/>
                </a:moveTo>
                <a:lnTo>
                  <a:pt x="40162" y="13104"/>
                </a:lnTo>
                <a:cubicBezTo>
                  <a:pt x="36799" y="16736"/>
                  <a:pt x="26204" y="28154"/>
                  <a:pt x="22676" y="31251"/>
                </a:cubicBezTo>
                <a:lnTo>
                  <a:pt x="22676" y="31251"/>
                </a:lnTo>
                <a:cubicBezTo>
                  <a:pt x="18513" y="34899"/>
                  <a:pt x="15093" y="37527"/>
                  <a:pt x="13136" y="38511"/>
                </a:cubicBezTo>
                <a:lnTo>
                  <a:pt x="13136" y="38511"/>
                </a:lnTo>
                <a:cubicBezTo>
                  <a:pt x="10861" y="39650"/>
                  <a:pt x="0" y="43200"/>
                  <a:pt x="422" y="38511"/>
                </a:cubicBezTo>
                <a:lnTo>
                  <a:pt x="422" y="38511"/>
                </a:lnTo>
                <a:cubicBezTo>
                  <a:pt x="750" y="34836"/>
                  <a:pt x="12785" y="17028"/>
                  <a:pt x="15584" y="14358"/>
                </a:cubicBezTo>
                <a:lnTo>
                  <a:pt x="15584" y="14358"/>
                </a:lnTo>
                <a:cubicBezTo>
                  <a:pt x="18382" y="11693"/>
                  <a:pt x="34508" y="0"/>
                  <a:pt x="36286" y="2133"/>
                </a:cubicBezTo>
                <a:lnTo>
                  <a:pt x="36286" y="2133"/>
                </a:lnTo>
                <a:cubicBezTo>
                  <a:pt x="38064" y="4272"/>
                  <a:pt x="43200" y="9825"/>
                  <a:pt x="40162" y="1310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061"/>
          <p:cNvSpPr>
            <a:spLocks noGrp="1" noChangeArrowheads="1"/>
          </p:cNvSpPr>
          <p:nvPr userDrawn="1"/>
        </p:nvSpPr>
        <p:spPr bwMode="auto">
          <a:xfrm>
            <a:off x="6567030" y="4629133"/>
            <a:ext cx="5395524" cy="2231707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43200"/>
                </a:moveTo>
                <a:lnTo>
                  <a:pt x="43200" y="43200"/>
                </a:lnTo>
                <a:cubicBezTo>
                  <a:pt x="42680" y="32337"/>
                  <a:pt x="42264" y="24810"/>
                  <a:pt x="41982" y="22533"/>
                </a:cubicBezTo>
                <a:lnTo>
                  <a:pt x="41982" y="22533"/>
                </a:lnTo>
                <a:cubicBezTo>
                  <a:pt x="41353" y="17445"/>
                  <a:pt x="31020" y="10782"/>
                  <a:pt x="25434" y="7567"/>
                </a:cubicBezTo>
                <a:lnTo>
                  <a:pt x="25434" y="7567"/>
                </a:lnTo>
                <a:cubicBezTo>
                  <a:pt x="20461" y="4707"/>
                  <a:pt x="15752" y="0"/>
                  <a:pt x="10688" y="12771"/>
                </a:cubicBezTo>
                <a:lnTo>
                  <a:pt x="10688" y="12771"/>
                </a:lnTo>
                <a:cubicBezTo>
                  <a:pt x="5409" y="26085"/>
                  <a:pt x="2329" y="33891"/>
                  <a:pt x="451" y="39632"/>
                </a:cubicBezTo>
                <a:lnTo>
                  <a:pt x="451" y="39632"/>
                </a:lnTo>
                <a:cubicBezTo>
                  <a:pt x="180" y="40459"/>
                  <a:pt x="44" y="41820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062"/>
          <p:cNvSpPr>
            <a:spLocks noGrp="1" noChangeArrowheads="1"/>
          </p:cNvSpPr>
          <p:nvPr userDrawn="1"/>
        </p:nvSpPr>
        <p:spPr bwMode="auto">
          <a:xfrm>
            <a:off x="389187" y="6100774"/>
            <a:ext cx="4968521" cy="75999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43200"/>
                </a:moveTo>
                <a:lnTo>
                  <a:pt x="43200" y="43200"/>
                </a:lnTo>
                <a:cubicBezTo>
                  <a:pt x="37750" y="34083"/>
                  <a:pt x="28707" y="20178"/>
                  <a:pt x="28707" y="20178"/>
                </a:cubicBezTo>
                <a:lnTo>
                  <a:pt x="28707" y="20178"/>
                </a:lnTo>
                <a:cubicBezTo>
                  <a:pt x="23196" y="11772"/>
                  <a:pt x="17935" y="0"/>
                  <a:pt x="14588" y="1341"/>
                </a:cubicBezTo>
                <a:lnTo>
                  <a:pt x="14588" y="1341"/>
                </a:lnTo>
                <a:cubicBezTo>
                  <a:pt x="11240" y="2673"/>
                  <a:pt x="6350" y="22671"/>
                  <a:pt x="1602" y="37718"/>
                </a:cubicBezTo>
                <a:lnTo>
                  <a:pt x="1602" y="37718"/>
                </a:lnTo>
                <a:cubicBezTo>
                  <a:pt x="1072" y="39393"/>
                  <a:pt x="536" y="41175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063"/>
          <p:cNvSpPr>
            <a:spLocks noGrp="1" noChangeArrowheads="1"/>
          </p:cNvSpPr>
          <p:nvPr userDrawn="1"/>
        </p:nvSpPr>
        <p:spPr bwMode="auto">
          <a:xfrm>
            <a:off x="0" y="3254701"/>
            <a:ext cx="2099733" cy="3343682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0" y="43200"/>
                </a:moveTo>
                <a:lnTo>
                  <a:pt x="0" y="43200"/>
                </a:lnTo>
                <a:cubicBezTo>
                  <a:pt x="10450" y="39319"/>
                  <a:pt x="26476" y="34991"/>
                  <a:pt x="31760" y="32779"/>
                </a:cubicBezTo>
                <a:lnTo>
                  <a:pt x="31760" y="32779"/>
                </a:lnTo>
                <a:cubicBezTo>
                  <a:pt x="38554" y="29929"/>
                  <a:pt x="35982" y="23868"/>
                  <a:pt x="39587" y="11934"/>
                </a:cubicBezTo>
                <a:lnTo>
                  <a:pt x="39587" y="11934"/>
                </a:lnTo>
                <a:cubicBezTo>
                  <a:pt x="43199" y="0"/>
                  <a:pt x="33409" y="2565"/>
                  <a:pt x="25082" y="2041"/>
                </a:cubicBezTo>
                <a:lnTo>
                  <a:pt x="25082" y="2041"/>
                </a:lnTo>
                <a:cubicBezTo>
                  <a:pt x="14497" y="1374"/>
                  <a:pt x="7053" y="4621"/>
                  <a:pt x="0" y="7243"/>
                </a:cubicBezTo>
                <a:lnTo>
                  <a:pt x="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4655839" y="2708919"/>
            <a:ext cx="6720745" cy="72007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 bwMode="auto">
          <a:xfrm>
            <a:off x="4595832" y="1808820"/>
            <a:ext cx="6720745" cy="720079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200" y="274639"/>
            <a:ext cx="27432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600" y="274639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4" y="4406901"/>
            <a:ext cx="103632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4" y="2906713"/>
            <a:ext cx="103632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09600" y="1600201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600201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09600" y="2174874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70" y="1535113"/>
            <a:ext cx="53890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70" y="2174874"/>
            <a:ext cx="53890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04.10.2024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04.10.2024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04.10.2024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3" y="273049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2" y="273051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3" y="1435102"/>
            <a:ext cx="4011084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89716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6" y="612774"/>
            <a:ext cx="7315200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6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9"/>
          <p:cNvSpPr>
            <a:spLocks noGrp="1" noChangeArrowheads="1"/>
          </p:cNvSpPr>
          <p:nvPr userDrawn="1"/>
        </p:nvSpPr>
        <p:spPr bwMode="auto">
          <a:xfrm>
            <a:off x="4976706" y="2"/>
            <a:ext cx="3058159" cy="89379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0" y="0"/>
                </a:moveTo>
                <a:lnTo>
                  <a:pt x="0" y="0"/>
                </a:lnTo>
                <a:cubicBezTo>
                  <a:pt x="1690" y="6213"/>
                  <a:pt x="3698" y="13338"/>
                  <a:pt x="6091" y="21902"/>
                </a:cubicBezTo>
                <a:lnTo>
                  <a:pt x="6091" y="21902"/>
                </a:lnTo>
                <a:cubicBezTo>
                  <a:pt x="12043" y="43199"/>
                  <a:pt x="17573" y="35347"/>
                  <a:pt x="23417" y="30579"/>
                </a:cubicBezTo>
                <a:lnTo>
                  <a:pt x="23417" y="30579"/>
                </a:lnTo>
                <a:cubicBezTo>
                  <a:pt x="29984" y="25223"/>
                  <a:pt x="42123" y="14119"/>
                  <a:pt x="42860" y="5640"/>
                </a:cubicBezTo>
                <a:lnTo>
                  <a:pt x="42860" y="5640"/>
                </a:lnTo>
                <a:cubicBezTo>
                  <a:pt x="42960" y="4507"/>
                  <a:pt x="43072" y="2479"/>
                  <a:pt x="4320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60"/>
          <p:cNvSpPr>
            <a:spLocks noGrp="1" noChangeArrowheads="1"/>
          </p:cNvSpPr>
          <p:nvPr userDrawn="1"/>
        </p:nvSpPr>
        <p:spPr bwMode="auto">
          <a:xfrm>
            <a:off x="-24679" y="1"/>
            <a:ext cx="1399539" cy="179755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31743" y="2484"/>
                </a:moveTo>
                <a:lnTo>
                  <a:pt x="31743" y="2484"/>
                </a:lnTo>
                <a:cubicBezTo>
                  <a:pt x="30428" y="1799"/>
                  <a:pt x="28450" y="1080"/>
                  <a:pt x="26054" y="0"/>
                </a:cubicBezTo>
                <a:lnTo>
                  <a:pt x="0" y="0"/>
                </a:lnTo>
                <a:lnTo>
                  <a:pt x="0" y="34200"/>
                </a:lnTo>
                <a:lnTo>
                  <a:pt x="0" y="34200"/>
                </a:lnTo>
                <a:cubicBezTo>
                  <a:pt x="7029" y="37461"/>
                  <a:pt x="14504" y="41491"/>
                  <a:pt x="25070" y="40664"/>
                </a:cubicBezTo>
                <a:lnTo>
                  <a:pt x="25070" y="40664"/>
                </a:lnTo>
                <a:cubicBezTo>
                  <a:pt x="33399" y="40015"/>
                  <a:pt x="43200" y="43200"/>
                  <a:pt x="39593" y="28375"/>
                </a:cubicBezTo>
                <a:lnTo>
                  <a:pt x="39593" y="28375"/>
                </a:lnTo>
                <a:cubicBezTo>
                  <a:pt x="35986" y="13550"/>
                  <a:pt x="38530" y="6023"/>
                  <a:pt x="31743" y="248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061"/>
          <p:cNvSpPr>
            <a:spLocks noGrp="1" noChangeArrowheads="1"/>
          </p:cNvSpPr>
          <p:nvPr userDrawn="1"/>
        </p:nvSpPr>
        <p:spPr bwMode="auto">
          <a:xfrm>
            <a:off x="1637456" y="1"/>
            <a:ext cx="3839633" cy="260965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32864" y="0"/>
                </a:moveTo>
                <a:lnTo>
                  <a:pt x="10583" y="0"/>
                </a:lnTo>
                <a:lnTo>
                  <a:pt x="10583" y="0"/>
                </a:lnTo>
                <a:cubicBezTo>
                  <a:pt x="9017" y="532"/>
                  <a:pt x="7515" y="1058"/>
                  <a:pt x="6214" y="1509"/>
                </a:cubicBezTo>
                <a:lnTo>
                  <a:pt x="6214" y="1509"/>
                </a:lnTo>
                <a:cubicBezTo>
                  <a:pt x="1428" y="3166"/>
                  <a:pt x="0" y="6109"/>
                  <a:pt x="212" y="8072"/>
                </a:cubicBezTo>
                <a:lnTo>
                  <a:pt x="212" y="8072"/>
                </a:lnTo>
                <a:cubicBezTo>
                  <a:pt x="758" y="13092"/>
                  <a:pt x="1111" y="20742"/>
                  <a:pt x="1212" y="25114"/>
                </a:cubicBezTo>
                <a:lnTo>
                  <a:pt x="1212" y="25114"/>
                </a:lnTo>
                <a:cubicBezTo>
                  <a:pt x="1301" y="28962"/>
                  <a:pt x="4204" y="30446"/>
                  <a:pt x="6906" y="31937"/>
                </a:cubicBezTo>
                <a:lnTo>
                  <a:pt x="6906" y="31937"/>
                </a:lnTo>
                <a:cubicBezTo>
                  <a:pt x="9246" y="33229"/>
                  <a:pt x="19775" y="38395"/>
                  <a:pt x="22112" y="39685"/>
                </a:cubicBezTo>
                <a:lnTo>
                  <a:pt x="22112" y="39685"/>
                </a:lnTo>
                <a:cubicBezTo>
                  <a:pt x="22112" y="39685"/>
                  <a:pt x="27355" y="43200"/>
                  <a:pt x="30298" y="38395"/>
                </a:cubicBezTo>
                <a:lnTo>
                  <a:pt x="30298" y="38395"/>
                </a:lnTo>
                <a:cubicBezTo>
                  <a:pt x="33277" y="33533"/>
                  <a:pt x="36665" y="27667"/>
                  <a:pt x="39367" y="23576"/>
                </a:cubicBezTo>
                <a:lnTo>
                  <a:pt x="39367" y="23576"/>
                </a:lnTo>
                <a:cubicBezTo>
                  <a:pt x="41761" y="19953"/>
                  <a:pt x="43200" y="17587"/>
                  <a:pt x="40977" y="12816"/>
                </a:cubicBezTo>
                <a:lnTo>
                  <a:pt x="40977" y="12816"/>
                </a:lnTo>
                <a:cubicBezTo>
                  <a:pt x="39697" y="10062"/>
                  <a:pt x="35347" y="3936"/>
                  <a:pt x="3286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1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9D51E0-3758-456B-809F-07B187805C7D}" type="datetimeFigureOut">
              <a:rPr lang="ru-RU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599" y="6356351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599" y="6356351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3B38E7-149F-4D77-9EEF-9309C2CB69A9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>
        <a:spcBef>
          <a:spcPts val="0"/>
        </a:spcBef>
        <a:buNone/>
        <a:defRPr sz="44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 bwMode="auto">
          <a:xfrm>
            <a:off x="695520" y="2533860"/>
            <a:ext cx="10800960" cy="179028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45720" tIns="45000" rIns="45720" bIns="45000"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Аспирант 2 года обучения</a:t>
            </a:r>
            <a:r>
              <a:rPr>
                <a:latin typeface="Times New Roman"/>
                <a:cs typeface="Times New Roman"/>
              </a:rPr>
              <a:t/>
            </a:r>
            <a:br>
              <a:rPr>
                <a:latin typeface="Times New Roman"/>
                <a:cs typeface="Times New Roman"/>
              </a:rPr>
            </a:br>
            <a:r>
              <a:rPr lang="ru-RU" sz="1000" b="0" strike="noStrike" spc="-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>
                <a:latin typeface="Times New Roman"/>
                <a:cs typeface="Times New Roman"/>
              </a:rPr>
              <a:t/>
            </a:r>
            <a:br>
              <a:rPr>
                <a:latin typeface="Times New Roman"/>
                <a:cs typeface="Times New Roman"/>
              </a:rPr>
            </a:br>
            <a:r>
              <a:rPr lang="ru-RU" sz="2500" b="1" strike="noStrike" spc="-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Чернов Евгений Денисович</a:t>
            </a:r>
            <a:r>
              <a:rPr>
                <a:latin typeface="Times New Roman"/>
                <a:cs typeface="Times New Roman"/>
              </a:rPr>
              <a:t/>
            </a:r>
            <a:br>
              <a:rPr>
                <a:latin typeface="Times New Roman"/>
                <a:cs typeface="Times New Roman"/>
              </a:rPr>
            </a:br>
            <a:r>
              <a:rPr>
                <a:latin typeface="Times New Roman"/>
                <a:cs typeface="Times New Roman"/>
              </a:rPr>
              <a:t/>
            </a:r>
            <a:br>
              <a:rPr>
                <a:latin typeface="Times New Roman"/>
                <a:cs typeface="Times New Roman"/>
              </a:rPr>
            </a:b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(лаборатория оптики металлов)</a:t>
            </a:r>
            <a:endParaRPr lang="ru-RU" sz="2000" b="0" strike="noStrike" spc="-1">
              <a:latin typeface="Times New Roman"/>
              <a:cs typeface="Times New Roman"/>
            </a:endParaRPr>
          </a:p>
        </p:txBody>
      </p:sp>
      <p:sp>
        <p:nvSpPr>
          <p:cNvPr id="552460281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AC5BAE5-0D8F-BE6F-FA31-4EFBD432A571}" type="slidenum">
              <a:rPr lang="ru-RU"/>
              <a:t>1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med" p14:dur="700" advClick="1">
        <p:fade thruBlk="0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 bwMode="auto">
          <a:xfrm>
            <a:off x="915599" y="186840"/>
            <a:ext cx="10360800" cy="6458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overflow" vert="horz" wrap="square" lIns="45720" tIns="45000" rIns="45720" bIns="45000" numCol="1" spcCol="0" rtlCol="0" fromWordArt="0" anchor="ctr" anchorCtr="0" forceAA="0" compatLnSpc="0">
            <a:normAutofit fontScale="90000" lnSpcReduction="2000"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Аспирант 2 года обучения Чернов Евгений Денисович</a:t>
            </a:r>
            <a:r>
              <a:rPr/>
              <a:t/>
            </a:r>
            <a:br>
              <a:rPr/>
            </a:br>
            <a:r>
              <a:rPr lang="ru-RU" b="1" spc="-1">
                <a:solidFill>
                  <a:srgbClr val="000000"/>
                </a:solidFill>
                <a:latin typeface="Times New Roman"/>
              </a:rPr>
              <a:t>Л</a:t>
            </a: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аборатория оптики металлов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 bwMode="auto">
          <a:xfrm>
            <a:off x="383999" y="864000"/>
            <a:ext cx="11614415" cy="5642536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45720" tIns="45000" rIns="45720" bIns="45000"/>
          <a:lstStyle/>
          <a:p>
            <a:pPr>
              <a:lnSpc>
                <a:spcPct val="100000"/>
              </a:lnSpc>
              <a:defRPr/>
            </a:pPr>
            <a:r>
              <a:rPr lang="ru-RU" sz="2000" b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Научный руководитель: </a:t>
            </a:r>
            <a:r>
              <a:rPr/>
              <a:t/>
            </a:r>
            <a:br>
              <a:rPr/>
            </a:b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к.ф.-м.н. Лукоянов Алексей Владимирович.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  <a:defRPr/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  <a:defRPr/>
            </a:pPr>
            <a:r>
              <a:rPr lang="ru-RU" sz="2000" b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Специальность:</a:t>
            </a: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/>
              <a:t/>
            </a:r>
            <a:br>
              <a:rPr/>
            </a:b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01.03.08 «Физика конденсированного состояния».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  <a:defRPr/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  <a:defRPr/>
            </a:pPr>
            <a:r>
              <a:rPr lang="ru-RU" sz="2000" b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Тема работы:</a:t>
            </a: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 «Исследование влияния электронных корреляций на электронную структуру и магнитные свойства бинарных и тройных соединений на основе марганца»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98"/>
              </a:spcBef>
              <a:defRPr/>
            </a:pPr>
            <a:endParaRPr lang="ru-RU" sz="1800" b="0" strike="noStrike" spc="0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  <a:defRPr/>
            </a:pPr>
            <a:r>
              <a:rPr lang="ru-RU" sz="2000" b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Задача текущего года</a:t>
            </a:r>
            <a:r>
              <a:rPr lang="ru-RU" sz="1800" b="0" strike="noStrike" spc="-1">
                <a:solidFill>
                  <a:srgbClr val="0033CC"/>
                </a:solidFill>
                <a:latin typeface="Times New Roman"/>
                <a:ea typeface="Times New Roman"/>
              </a:rPr>
              <a:t>:</a:t>
            </a:r>
            <a:r>
              <a:rPr lang="ru-RU" sz="1800" b="0" strike="noStrike" spc="0">
                <a:solidFill>
                  <a:schemeClr val="tx1"/>
                </a:solidFill>
                <a:latin typeface="Times New Roman"/>
                <a:ea typeface="Times New Roman"/>
              </a:rPr>
              <a:t> Исследование структурной стабильности и магнитных свойств халькогенидов марганца и сплавов Гейслера на основе марганца. Определение типа упорядочения магнитных моментов ионов марганца в этих соединениях. Исследование магнитных свойств и электронной структуры с различными типами магнитных упорядочений и выявление зависимости величины парциальных и полных магнитных моментов от различных параметров. Определение спиновой поляризации сплавов Гейслера на основе марганца.</a:t>
            </a:r>
            <a:endParaRPr/>
          </a:p>
          <a:p>
            <a:pPr>
              <a:lnSpc>
                <a:spcPct val="90000"/>
              </a:lnSpc>
              <a:spcBef>
                <a:spcPts val="499"/>
              </a:spcBef>
              <a:defRPr/>
            </a:pPr>
            <a:endParaRPr sz="1800" b="0" strike="noStrike" spc="-1">
              <a:highlight>
                <a:srgbClr val="FFFFFF"/>
              </a:highlight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  <a:defRPr/>
            </a:pPr>
            <a:r>
              <a:rPr lang="ru-RU" sz="2000" b="1" strike="noStrike" spc="-1">
                <a:solidFill>
                  <a:srgbClr val="0433FF"/>
                </a:solidFill>
                <a:highlight>
                  <a:srgbClr val="FFFFFF"/>
                </a:highlight>
                <a:latin typeface="Times New Roman"/>
                <a:ea typeface="Times New Roman"/>
              </a:rPr>
              <a:t>Результаты, полученные в текущем году</a:t>
            </a:r>
            <a:r>
              <a:rPr lang="ru-RU" sz="1800" b="1" strike="noStrike" spc="-1">
                <a:solidFill>
                  <a:srgbClr val="0433FF"/>
                </a:solidFill>
                <a:highlight>
                  <a:srgbClr val="FFFFFF"/>
                </a:highlight>
                <a:latin typeface="Times New Roman"/>
                <a:ea typeface="Times New Roman"/>
              </a:rPr>
              <a:t>: </a:t>
            </a:r>
            <a:r>
              <a:rPr lang="ru-RU" sz="1800" b="0" strike="noStrike" spc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</a:rPr>
              <a:t>Были получены уравнения состояния кубической и гексагональной фаз сульфида марганца MnS, вычислены объемные модули каждой из фаз. Были изучены магнитные свойства и электронная структура полных сплавов Гейслера Mn</a:t>
            </a:r>
            <a:r>
              <a:rPr lang="ru-RU" sz="1800" b="0" strike="noStrike" spc="0" baseline="-2500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</a:rPr>
              <a:t>2</a:t>
            </a:r>
            <a:r>
              <a:rPr lang="ru-RU" sz="1800" b="0" i="1" strike="noStrike" spc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</a:rPr>
              <a:t>Y</a:t>
            </a:r>
            <a:r>
              <a:rPr lang="ru-RU" sz="1800" b="0" strike="noStrike" spc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</a:rPr>
              <a:t>Al, </a:t>
            </a:r>
            <a:r>
              <a:rPr lang="ru-RU" sz="1800" b="0" i="1" strike="noStrike" spc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</a:rPr>
              <a:t>Y</a:t>
            </a:r>
            <a:r>
              <a:rPr lang="ru-RU" sz="1800" b="0" strike="noStrike" spc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</a:rPr>
              <a:t> = Fe, Co, Ni, со структурой </a:t>
            </a:r>
            <a:r>
              <a:rPr lang="ru-RU" sz="1800" b="0" strike="noStrike" spc="0">
                <a:solidFill>
                  <a:schemeClr val="tx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</a:rPr>
              <a:t>β</a:t>
            </a:r>
            <a:r>
              <a:rPr lang="ru-RU" sz="1800" b="0" strike="noStrike" spc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</a:rPr>
              <a:t>-Mn в зависимости от типа магнитного упорядочения. Также были получены значения спиновой поляризации этих соединений,  кристаллизующихся в XA-фазе.</a:t>
            </a:r>
            <a:endParaRPr sz="1800" b="0" strike="noStrike" spc="-1">
              <a:solidFill>
                <a:schemeClr val="tx1"/>
              </a:solidFill>
              <a:highlight>
                <a:srgbClr val="FFFF00"/>
              </a:highlight>
              <a:latin typeface="Arial"/>
            </a:endParaRPr>
          </a:p>
          <a:p>
            <a:pPr>
              <a:lnSpc>
                <a:spcPct val="100000"/>
              </a:lnSpc>
              <a:defRPr/>
            </a:pPr>
            <a:endParaRPr lang="ru-RU" sz="1800" b="0" strike="noStrike" spc="-1">
              <a:latin typeface="Arial"/>
            </a:endParaRPr>
          </a:p>
        </p:txBody>
      </p:sp>
      <p:sp>
        <p:nvSpPr>
          <p:cNvPr id="1709682200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22B2351-8EA5-F71F-0E4B-572BD6AB2233}" type="slidenum">
              <a:rPr lang="ru-RU"/>
              <a:t>2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med" p14:dur="700" advClick="1">
        <p:fade thruBlk="0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 bwMode="auto">
          <a:xfrm>
            <a:off x="547679" y="834479"/>
            <a:ext cx="11094239" cy="5405366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45720" tIns="45000" rIns="45720" bIns="45000"/>
          <a:lstStyle/>
          <a:p>
            <a:pPr>
              <a:lnSpc>
                <a:spcPct val="195000"/>
              </a:lnSpc>
              <a:defRPr/>
            </a:pPr>
            <a:r>
              <a:rPr lang="ru-RU" sz="2000" b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Статьи </a:t>
            </a:r>
            <a:r>
              <a:rPr lang="ru-RU" sz="2000" b="0" i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(текущий учебный год)</a:t>
            </a:r>
            <a:r>
              <a:rPr lang="ru-RU" sz="2000" b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:</a:t>
            </a:r>
            <a:endParaRPr lang="ru-RU" sz="2000" b="0" strike="noStrike" spc="-1">
              <a:latin typeface="Arial"/>
            </a:endParaRPr>
          </a:p>
          <a:p>
            <a:pPr marL="200520" indent="-198718" algn="just">
              <a:lnSpc>
                <a:spcPct val="150000"/>
              </a:lnSpc>
              <a:spcBef>
                <a:spcPts val="1198"/>
              </a:spcBef>
              <a:buClr>
                <a:srgbClr val="000000"/>
              </a:buClr>
              <a:buFont typeface="StarSymbol"/>
              <a:buAutoNum type="arabicPeriod"/>
              <a:defRPr/>
            </a:pPr>
            <a:r>
              <a:rPr lang="ru-RU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800" b="0" i="0" u="none" strike="noStrike" cap="none" spc="0">
                <a:solidFill>
                  <a:srgbClr val="000000"/>
                </a:solidFill>
                <a:latin typeface="Times New Roman"/>
                <a:cs typeface="Times New Roman"/>
              </a:rPr>
              <a:t>Электронная структура, термоэлектрические и оптические свойства сплавов Гейслера Mn</a:t>
            </a:r>
            <a:r>
              <a:rPr lang="ru-RU" sz="1800" b="0" i="0" u="none" strike="noStrike" cap="none" spc="0" baseline="-250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ru-RU" sz="1800" b="0" i="0" u="none" strike="noStrike" cap="none" spc="0">
                <a:solidFill>
                  <a:srgbClr val="000000"/>
                </a:solidFill>
                <a:latin typeface="Times New Roman"/>
                <a:cs typeface="Times New Roman"/>
              </a:rPr>
              <a:t>MeAl (Me=Ti, V, Cr) / Е. И. Шредер, А. Н. Филанович, Е. Д. Чернов, А. В. Лукоянов, В. В. Марченков, Л. А. Сташкова //</a:t>
            </a:r>
            <a:r>
              <a:rPr lang="ru-RU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800" b="0" i="0" u="none" strike="noStrike" cap="none" spc="0">
                <a:solidFill>
                  <a:srgbClr val="000000"/>
                </a:solidFill>
                <a:latin typeface="Times New Roman"/>
                <a:cs typeface="Times New Roman"/>
              </a:rPr>
              <a:t>Физика металлов и металловедение (Q3) (опубликована)</a:t>
            </a:r>
            <a:endParaRPr lang="ru-RU" sz="1800" b="0" strike="noStrike" spc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00520" indent="-198718" algn="just">
              <a:lnSpc>
                <a:spcPct val="150000"/>
              </a:lnSpc>
              <a:spcBef>
                <a:spcPts val="1198"/>
              </a:spcBef>
              <a:buClr>
                <a:srgbClr val="000000"/>
              </a:buClr>
              <a:buFont typeface="StarSymbol"/>
              <a:buAutoNum type="arabicPeriod"/>
              <a:defRPr/>
            </a:pPr>
            <a:r>
              <a:rPr lang="ru-RU" sz="1800" b="0" i="0" u="none" strike="noStrike" cap="none" spc="0">
                <a:solidFill>
                  <a:srgbClr val="000000"/>
                </a:solidFill>
                <a:latin typeface="Times New Roman"/>
                <a:cs typeface="Times New Roman"/>
              </a:rPr>
              <a:t>Effect of electron correlations on the electronic structure and magnetic properties of the full Heusler alloy Mn</a:t>
            </a:r>
            <a:r>
              <a:rPr lang="ru-RU" sz="1800" b="0" i="0" u="none" strike="noStrike" cap="none" spc="0" baseline="-250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ru-RU" sz="1800" b="0" i="0" u="none" strike="noStrike" cap="none" spc="0">
                <a:solidFill>
                  <a:srgbClr val="000000"/>
                </a:solidFill>
                <a:latin typeface="Times New Roman"/>
                <a:cs typeface="Times New Roman"/>
              </a:rPr>
              <a:t>NiAl</a:t>
            </a:r>
            <a:r>
              <a:rPr lang="ru-RU" sz="18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/ E. D. Chernov, A. V. Lukoyanov //</a:t>
            </a:r>
            <a:r>
              <a:rPr lang="ru-RU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800" b="0" i="0" u="none" strike="noStrike" cap="none" spc="0">
                <a:solidFill>
                  <a:srgbClr val="000000"/>
                </a:solidFill>
                <a:latin typeface="Times New Roman"/>
                <a:cs typeface="Times New Roman"/>
              </a:rPr>
              <a:t>Magnetochemistry</a:t>
            </a:r>
            <a:r>
              <a:rPr lang="ru-RU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 (Q2) (опубликована)</a:t>
            </a:r>
            <a:endParaRPr/>
          </a:p>
          <a:p>
            <a:pPr marL="200520" indent="-198718" algn="just">
              <a:lnSpc>
                <a:spcPct val="150000"/>
              </a:lnSpc>
              <a:spcBef>
                <a:spcPts val="1198"/>
              </a:spcBef>
              <a:buClr>
                <a:srgbClr val="000000"/>
              </a:buClr>
              <a:buFont typeface="StarSymbol"/>
              <a:buAutoNum type="arabicPeriod"/>
              <a:defRPr/>
            </a:pPr>
            <a:r>
              <a:rPr lang="ru-RU" sz="1800" b="0" i="0" u="none" strike="noStrike" cap="none" spc="0">
                <a:solidFill>
                  <a:srgbClr val="000000"/>
                </a:solidFill>
                <a:latin typeface="Times New Roman"/>
                <a:cs typeface="Times New Roman"/>
              </a:rPr>
              <a:t>Metal-insulator transition in MnS</a:t>
            </a:r>
            <a:r>
              <a:rPr lang="ru-RU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 /</a:t>
            </a:r>
            <a:r>
              <a:rPr lang="ru-RU" sz="1800" b="0" i="0" u="none" strike="noStrike" cap="none" spc="0">
                <a:solidFill>
                  <a:srgbClr val="000000"/>
                </a:solidFill>
                <a:latin typeface="Times New Roman"/>
                <a:cs typeface="Times New Roman"/>
              </a:rPr>
              <a:t> E. D.</a:t>
            </a:r>
            <a:r>
              <a:rPr lang="ru-RU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800" b="0" i="0" u="none" strike="noStrike" cap="none" spc="0">
                <a:solidFill>
                  <a:srgbClr val="000000"/>
                </a:solidFill>
                <a:latin typeface="Times New Roman"/>
                <a:cs typeface="Times New Roman"/>
              </a:rPr>
              <a:t>Chernov, A. V.</a:t>
            </a:r>
            <a:r>
              <a:rPr lang="ru-RU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800" b="0" i="0" u="none" strike="noStrike" cap="none" spc="0">
                <a:solidFill>
                  <a:srgbClr val="000000"/>
                </a:solidFill>
                <a:latin typeface="Times New Roman"/>
                <a:cs typeface="Times New Roman"/>
              </a:rPr>
              <a:t>Lukoyanov </a:t>
            </a:r>
            <a:r>
              <a:rPr lang="ru-RU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// </a:t>
            </a:r>
            <a:r>
              <a:rPr lang="en-US" sz="1800" b="0" i="0" u="none" strike="noStrike" cap="none" spc="0">
                <a:solidFill>
                  <a:srgbClr val="000000"/>
                </a:solidFill>
                <a:latin typeface="Times New Roman"/>
                <a:cs typeface="Times New Roman"/>
              </a:rPr>
              <a:t>Physical Chemistry Chemical Physics </a:t>
            </a:r>
            <a:r>
              <a:rPr lang="ru-RU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(Q2) (на стадии рецензирования)</a:t>
            </a:r>
            <a:endParaRPr/>
          </a:p>
          <a:p>
            <a:pPr marL="200520" indent="-198718" algn="just">
              <a:lnSpc>
                <a:spcPct val="150000"/>
              </a:lnSpc>
              <a:spcBef>
                <a:spcPts val="1198"/>
              </a:spcBef>
              <a:buClr>
                <a:srgbClr val="000000"/>
              </a:buClr>
              <a:buFont typeface="StarSymbol"/>
              <a:buAutoNum type="arabicPeriod"/>
              <a:defRPr/>
            </a:pPr>
            <a:r>
              <a:rPr lang="en-US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New insights into the crystal structure and physical properties of the antiferromagnetic Mn</a:t>
            </a:r>
            <a:r>
              <a:rPr lang="en-US" sz="1800" b="0" strike="noStrike" spc="0" baseline="-2500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YAl (Y = Fe, Co, Ni) alloys / E. D.</a:t>
            </a:r>
            <a:r>
              <a:rPr lang="ru-RU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Chernov, </a:t>
            </a:r>
            <a:r>
              <a:rPr lang="en-US">
                <a:solidFill>
                  <a:srgbClr val="000000"/>
                </a:solidFill>
                <a:latin typeface="Times New Roman"/>
                <a:ea typeface="Times New Roman"/>
              </a:rPr>
              <a:t>A. N.</a:t>
            </a:r>
            <a:r>
              <a:rPr lang="ru-RU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/>
                <a:ea typeface="Times New Roman"/>
              </a:rPr>
              <a:t>Filanovich, E. I.</a:t>
            </a:r>
            <a:r>
              <a:rPr lang="ru-RU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/>
                <a:ea typeface="Times New Roman"/>
              </a:rPr>
              <a:t>Shreder,</a:t>
            </a:r>
            <a:r>
              <a:rPr lang="en-US" sz="18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/>
                <a:ea typeface="Times New Roman"/>
              </a:rPr>
              <a:t>V. V.</a:t>
            </a:r>
            <a:r>
              <a:rPr lang="ru-RU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/>
                <a:ea typeface="Times New Roman"/>
              </a:rPr>
              <a:t>Marchenkov, L. A.</a:t>
            </a:r>
            <a:r>
              <a:rPr lang="ru-RU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/>
                <a:ea typeface="Times New Roman"/>
              </a:rPr>
              <a:t>Stashkova, A. V. Lukoyanov // Applied Physics A (Q2) </a:t>
            </a:r>
            <a:r>
              <a:rPr lang="ru-RU">
                <a:solidFill>
                  <a:srgbClr val="000000"/>
                </a:solidFill>
                <a:latin typeface="Times New Roman"/>
                <a:ea typeface="Times New Roman"/>
              </a:rPr>
              <a:t>(на стадии рецензирования)</a:t>
            </a:r>
            <a:endParaRPr lang="ru-RU" sz="1800" b="0" strike="noStrike" spc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00520" indent="-198718" algn="just">
              <a:lnSpc>
                <a:spcPct val="200000"/>
              </a:lnSpc>
              <a:spcBef>
                <a:spcPts val="1198"/>
              </a:spcBef>
              <a:buClr>
                <a:srgbClr val="000000"/>
              </a:buClr>
              <a:buFont typeface="StarSymbol"/>
              <a:buAutoNum type="arabicPeriod"/>
              <a:defRPr/>
            </a:pPr>
            <a:endParaRPr lang="ru-RU" sz="18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00520" indent="-198718" algn="just">
              <a:lnSpc>
                <a:spcPct val="200000"/>
              </a:lnSpc>
              <a:spcBef>
                <a:spcPts val="1198"/>
              </a:spcBef>
              <a:buClr>
                <a:srgbClr val="000000"/>
              </a:buClr>
              <a:buFont typeface="StarSymbol"/>
              <a:buAutoNum type="arabicPeriod"/>
              <a:defRPr/>
            </a:pPr>
            <a:endParaRPr lang="ru-RU" sz="1800" b="0" strike="noStrike" spc="0">
              <a:latin typeface="Arial"/>
            </a:endParaRPr>
          </a:p>
          <a:p>
            <a:pPr marL="213840" indent="-97920" algn="just">
              <a:lnSpc>
                <a:spcPct val="100000"/>
              </a:lnSpc>
              <a:defRPr/>
            </a:pPr>
            <a:endParaRPr lang="ru-RU" sz="1800" b="0" strike="noStrike" spc="-1"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 bwMode="auto">
          <a:xfrm>
            <a:off x="915599" y="186840"/>
            <a:ext cx="10360800" cy="807331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overflow" vert="horz" wrap="square" lIns="45720" tIns="45000" rIns="45720" bIns="45000" numCol="1" spcCol="0" rtlCol="0" fromWordArt="0" anchor="ctr" anchorCtr="0" forceAA="0" compatLnSpc="0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Аспирант 2 года обучения Чернов Евгений Денисович</a:t>
            </a:r>
            <a:r>
              <a:rPr lang="ru-RU" sz="16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6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лаборатория оптики металлов</a:t>
            </a:r>
            <a:endParaRPr sz="1600" b="0" strike="noStrike" spc="0">
              <a:latin typeface="Arial"/>
            </a:endParaRPr>
          </a:p>
          <a:p>
            <a:pPr>
              <a:defRPr/>
            </a:pPr>
            <a:endParaRPr/>
          </a:p>
        </p:txBody>
      </p:sp>
      <p:sp>
        <p:nvSpPr>
          <p:cNvPr id="1136869053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623A5CF-562D-F343-DA5E-0AA2E1EF362A}" type="slidenum">
              <a:rPr lang="ru-RU"/>
              <a:t>3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med" p14:dur="700" advClick="1">
        <p:fade thruBlk="0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 bwMode="auto">
          <a:xfrm>
            <a:off x="719519" y="757439"/>
            <a:ext cx="10750560" cy="7643878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45720" tIns="45000" rIns="45720" bIns="45000"/>
          <a:lstStyle/>
          <a:p>
            <a:pPr algn="just">
              <a:lnSpc>
                <a:spcPct val="80000"/>
              </a:lnSpc>
              <a:defRPr/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  <a:defRPr/>
            </a:pPr>
            <a:r>
              <a:rPr lang="ru-RU" sz="2000" b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Доклады на конференциях</a:t>
            </a:r>
            <a:r>
              <a:rPr lang="ru-RU" sz="2000" b="0" i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 (текущий учебный год)</a:t>
            </a:r>
            <a:r>
              <a:rPr lang="ru-RU" sz="2000" b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: </a:t>
            </a:r>
            <a:r>
              <a:rPr lang="ru-RU" sz="1600" spc="-1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1600" spc="-1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sz="1600" spc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ct val="80000"/>
              </a:lnSpc>
              <a:spcBef>
                <a:spcPts val="498"/>
              </a:spcBef>
              <a:defRPr/>
            </a:pPr>
            <a:r>
              <a:rPr lang="ru-RU" sz="1600" spc="0">
                <a:solidFill>
                  <a:srgbClr val="000000"/>
                </a:solidFill>
                <a:latin typeface="Times New Roman"/>
                <a:ea typeface="Times New Roman"/>
              </a:rPr>
              <a:t>Устный </a:t>
            </a:r>
            <a:r>
              <a:rPr lang="ru-RU" sz="1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доклад - 5.</a:t>
            </a:r>
            <a:endParaRPr lang="ru-RU" sz="1600" spc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ct val="80000"/>
              </a:lnSpc>
              <a:spcBef>
                <a:spcPts val="498"/>
              </a:spcBef>
              <a:defRPr/>
            </a:pPr>
            <a:r>
              <a:rPr lang="ru-RU" sz="1600" spc="0">
                <a:solidFill>
                  <a:srgbClr val="000000"/>
                </a:solidFill>
                <a:latin typeface="Times New Roman"/>
                <a:ea typeface="Times New Roman"/>
              </a:rPr>
              <a:t>Стендовый доклад - 4</a:t>
            </a:r>
            <a:r>
              <a:rPr lang="ru-RU" sz="16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/>
          </a:p>
          <a:p>
            <a:pPr>
              <a:lnSpc>
                <a:spcPct val="80000"/>
              </a:lnSpc>
              <a:spcBef>
                <a:spcPts val="499"/>
              </a:spcBef>
              <a:defRPr/>
            </a:pPr>
            <a:endParaRPr lang="ru-RU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  <a:defRPr/>
            </a:pPr>
            <a:r>
              <a:rPr lang="ru-RU" sz="2000" b="1" i="1" spc="-1">
                <a:solidFill>
                  <a:srgbClr val="0433FF"/>
                </a:solidFill>
                <a:latin typeface="Times New Roman"/>
                <a:ea typeface="Times New Roman"/>
              </a:rPr>
              <a:t>Экзамен по истории и философии науки</a:t>
            </a:r>
            <a:r>
              <a:rPr lang="ru-RU" sz="2000" i="1" spc="-1">
                <a:solidFill>
                  <a:srgbClr val="0433FF"/>
                </a:solidFill>
                <a:latin typeface="Times New Roman"/>
              </a:rPr>
              <a:t>(текущий учебный год):</a:t>
            </a:r>
            <a:endParaRPr/>
          </a:p>
          <a:p>
            <a:pPr>
              <a:lnSpc>
                <a:spcPct val="90000"/>
              </a:lnSpc>
              <a:spcBef>
                <a:spcPts val="499"/>
              </a:spcBef>
              <a:defRPr/>
            </a:pPr>
            <a:r>
              <a:rPr lang="ru-RU" sz="1600" spc="-1">
                <a:solidFill>
                  <a:srgbClr val="000000"/>
                </a:solidFill>
                <a:latin typeface="Times New Roman"/>
              </a:rPr>
              <a:t>Сдан – «отлично»</a:t>
            </a:r>
            <a:endParaRPr/>
          </a:p>
          <a:p>
            <a:pPr>
              <a:lnSpc>
                <a:spcPct val="90000"/>
              </a:lnSpc>
              <a:spcBef>
                <a:spcPts val="499"/>
              </a:spcBef>
              <a:defRPr/>
            </a:pPr>
            <a:endParaRPr lang="ru-RU" sz="1600" spc="-1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90000"/>
              </a:lnSpc>
              <a:spcBef>
                <a:spcPts val="499"/>
              </a:spcBef>
              <a:defRPr/>
            </a:pPr>
            <a:r>
              <a:rPr lang="ru-RU" sz="2000" b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Участие в грантах </a:t>
            </a:r>
            <a:r>
              <a:rPr lang="ru-RU" sz="2000" b="0" i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(текущий учебный год)</a:t>
            </a:r>
            <a:r>
              <a:rPr lang="ru-RU" sz="2000" b="1" strike="noStrike" spc="-1">
                <a:solidFill>
                  <a:srgbClr val="0433FF"/>
                </a:solidFill>
                <a:latin typeface="Times New Roman"/>
                <a:ea typeface="Times New Roman"/>
              </a:rPr>
              <a:t>:</a:t>
            </a:r>
            <a:endParaRPr lang="ru-RU" sz="2000" b="0" strike="noStrike" spc="-1">
              <a:latin typeface="Arial"/>
            </a:endParaRPr>
          </a:p>
          <a:p>
            <a:pPr marL="283879" indent="-283879">
              <a:buAutoNum type="arabicPeriod"/>
              <a:defRPr/>
            </a:pPr>
            <a:r>
              <a:rPr lang="ru-RU" sz="1400" b="1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РНФ 22-42-02021</a:t>
            </a:r>
            <a:endParaRPr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1">
              <a:defRPr/>
            </a:pPr>
            <a:r>
              <a: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«Поиск новых топологических материалов </a:t>
            </a:r>
            <a:r>
              <a:rPr lang="ru-RU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</a:t>
            </a:r>
            <a:r>
              <a: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совместное</a:t>
            </a:r>
            <a:r>
              <a:rPr lang="ru-RU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теоретическое и экспериментальное исследование</a:t>
            </a:r>
            <a:r>
              <a:rPr lang="ru-RU" sz="14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»</a:t>
            </a:r>
            <a:endParaRPr sz="1400" b="0" strike="noStrike" spc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1">
              <a:defRPr/>
            </a:pPr>
            <a:r>
              <a:rPr lang="ru-RU" sz="14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Руководитель: Лукоянов А.В., к. ф.-м. н.</a:t>
            </a:r>
            <a:endParaRPr sz="1400" b="0" strike="noStrike" spc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1">
              <a:defRPr/>
            </a:pPr>
            <a:r>
              <a:rPr lang="ru-RU" sz="1400" b="0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Степень участия: </a:t>
            </a:r>
            <a:r>
              <a:rPr lang="ru-RU" sz="1400" b="0" i="1" u="sng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исполнитель</a:t>
            </a:r>
            <a:r>
              <a:rPr lang="ru-RU" sz="1400" b="0" i="1" strike="noStrike" spc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sz="1400"/>
          </a:p>
          <a:p>
            <a:pPr marL="267480" indent="-265680">
              <a:lnSpc>
                <a:spcPct val="90000"/>
              </a:lnSpc>
              <a:spcBef>
                <a:spcPts val="498"/>
              </a:spcBef>
              <a:buClr>
                <a:srgbClr val="000000"/>
              </a:buClr>
              <a:buFont typeface="StarSymbol"/>
              <a:buAutoNum type="arabicPeriod"/>
              <a:defRPr/>
            </a:pPr>
            <a:r>
              <a:rPr lang="ru-RU" sz="1400" b="1" i="0" strike="noStrik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РНФ</a:t>
            </a:r>
            <a:r>
              <a:rPr lang="ru-RU" sz="1400" b="1" i="0" strike="noStrike" spc="0">
                <a:latin typeface="Times New Roman"/>
                <a:cs typeface="Times New Roman"/>
              </a:rPr>
              <a:t> 22-22-20109</a:t>
            </a:r>
            <a:endParaRPr sz="1400" b="1" i="0" strike="noStrike" spc="0">
              <a:latin typeface="Times New Roman"/>
              <a:cs typeface="Times New Roman"/>
            </a:endParaRPr>
          </a:p>
          <a:p>
            <a:pPr lvl="1">
              <a:lnSpc>
                <a:spcPct val="90000"/>
              </a:lnSpc>
              <a:spcBef>
                <a:spcPts val="498"/>
              </a:spcBef>
              <a:defRPr/>
            </a:pPr>
            <a:r>
              <a: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«Новые интерметаллические сплавы Гейслера на основе марганца для термоэлектрических применений в широком температурном интервале: экспериментальный и теоретический подход»</a:t>
            </a:r>
            <a:endParaRPr/>
          </a:p>
          <a:p>
            <a:pPr lvl="1">
              <a:lnSpc>
                <a:spcPct val="90000"/>
              </a:lnSpc>
              <a:spcBef>
                <a:spcPts val="498"/>
              </a:spcBef>
              <a:defRPr/>
            </a:pPr>
            <a:r>
              <a: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Руководитель: Шредер Е.И., к. ф.-м. н.</a:t>
            </a:r>
            <a:endParaRPr/>
          </a:p>
          <a:p>
            <a:pPr lvl="1">
              <a:lnSpc>
                <a:spcPct val="90000"/>
              </a:lnSpc>
              <a:spcBef>
                <a:spcPts val="498"/>
              </a:spcBef>
              <a:defRPr/>
            </a:pPr>
            <a:r>
              <a:rPr lang="ru-RU" sz="14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Степень участия: </a:t>
            </a:r>
            <a:r>
              <a:rPr lang="ru-RU" sz="1400" b="0" i="1" u="sng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исполнитель</a:t>
            </a:r>
            <a:r>
              <a:rPr lang="ru-RU" sz="1400" b="0" i="1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267480" indent="-265680">
              <a:lnSpc>
                <a:spcPct val="90000"/>
              </a:lnSpc>
              <a:spcBef>
                <a:spcPts val="497"/>
              </a:spcBef>
              <a:buClr>
                <a:srgbClr val="000000"/>
              </a:buClr>
              <a:buFont typeface="StarSymbol"/>
              <a:buAutoNum type="arabicPeriod"/>
              <a:defRPr/>
            </a:pPr>
            <a:r>
              <a:rPr lang="ru-RU" sz="14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ИФМ УрО РАН №10-23/мол</a:t>
            </a:r>
            <a:endParaRPr sz="1400" b="1" i="0" strike="noStrike" spc="0">
              <a:latin typeface="Times New Roman"/>
              <a:cs typeface="Times New Roman"/>
            </a:endParaRPr>
          </a:p>
          <a:p>
            <a:pPr lvl="1">
              <a:lnSpc>
                <a:spcPct val="90000"/>
              </a:lnSpc>
              <a:spcBef>
                <a:spcPts val="497"/>
              </a:spcBef>
              <a:defRPr/>
            </a:pPr>
            <a:r>
              <a:rPr lang="ru-RU" sz="14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1400" b="0" i="0" u="none" strike="noStrike" cap="none" spc="0">
                <a:solidFill>
                  <a:srgbClr val="000000"/>
                </a:solidFill>
                <a:latin typeface="Times New Roman"/>
                <a:cs typeface="Times New Roman"/>
              </a:rPr>
              <a:t>Исследование магнитных свойств и электронной структуры теллурида марганца MnTe</a:t>
            </a:r>
            <a:r>
              <a:rPr lang="ru-RU" sz="14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»</a:t>
            </a:r>
            <a:endParaRPr lang="ru-RU"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1">
              <a:lnSpc>
                <a:spcPct val="90000"/>
              </a:lnSpc>
              <a:spcBef>
                <a:spcPts val="497"/>
              </a:spcBef>
              <a:defRPr/>
            </a:pPr>
            <a:r>
              <a:rPr lang="ru-RU" sz="14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Руководитель: Чернов Е. Д.</a:t>
            </a:r>
            <a:r>
              <a:rPr lang="ru-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аспирант</a:t>
            </a:r>
            <a:r>
              <a:rPr lang="ru-RU" sz="14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1">
              <a:lnSpc>
                <a:spcPct val="90000"/>
              </a:lnSpc>
              <a:spcBef>
                <a:spcPts val="497"/>
              </a:spcBef>
              <a:defRPr/>
            </a:pPr>
            <a:r>
              <a:rPr lang="ru-RU" sz="14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Степень участия: </a:t>
            </a:r>
            <a:r>
              <a:rPr lang="ru-RU" sz="1400" b="0" i="1" u="sng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руководитель</a:t>
            </a:r>
            <a:r>
              <a:rPr lang="ru-RU" sz="1400" b="0" i="1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1">
              <a:lnSpc>
                <a:spcPct val="90000"/>
              </a:lnSpc>
              <a:spcBef>
                <a:spcPts val="498"/>
              </a:spcBef>
              <a:defRPr/>
            </a:pPr>
            <a:endParaRPr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64335990" name="CustomShape 3"/>
          <p:cNvSpPr/>
          <p:nvPr/>
        </p:nvSpPr>
        <p:spPr bwMode="auto">
          <a:xfrm>
            <a:off x="915599" y="186840"/>
            <a:ext cx="10360800" cy="80733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overflow" vert="horz" wrap="square" lIns="45720" tIns="45000" rIns="45720" bIns="45000" numCol="1" spcCol="0" rtlCol="0" fromWordArt="0" anchor="ctr" anchorCtr="0" forceAA="0" compatLnSpc="0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Аспирант 2 года обучения Чернов Евгений Денисович</a:t>
            </a:r>
            <a:r>
              <a:rPr lang="ru-RU" sz="1600" b="0" i="0" u="none" strike="noStrike" cap="none" spc="0">
                <a:solidFill>
                  <a:schemeClr val="tx1"/>
                </a:solidFill>
                <a:latin typeface="Arial"/>
                <a:ea typeface="DejaVu Sans"/>
                <a:cs typeface="DejaVu Sans"/>
              </a:rPr>
              <a:t/>
            </a:r>
            <a:br>
              <a:rPr lang="ru-RU" sz="1600" b="0" i="0" u="none" strike="noStrike" cap="none" spc="0">
                <a:solidFill>
                  <a:schemeClr val="tx1"/>
                </a:solidFill>
                <a:latin typeface="Arial"/>
                <a:ea typeface="DejaVu Sans"/>
                <a:cs typeface="DejaVu Sans"/>
              </a:rPr>
            </a:b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лаборатория оптики металлов</a:t>
            </a:r>
            <a:endParaRPr sz="1600" b="0" strike="noStrike" spc="0">
              <a:latin typeface="Arial"/>
            </a:endParaRPr>
          </a:p>
          <a:p>
            <a:pPr>
              <a:defRPr/>
            </a:pPr>
            <a:endParaRPr/>
          </a:p>
        </p:txBody>
      </p:sp>
      <p:sp>
        <p:nvSpPr>
          <p:cNvPr id="724676378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ED7E79-7B26-CCC9-F5F7-384C8629B6E0}" type="slidenum">
              <a:rPr lang="ru-RU"/>
              <a:t>4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med" p14:dur="700" advClick="1">
        <p:fade thruBlk="0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8" name="Table 1"/>
          <p:cNvGraphicFramePr>
            <a:graphicFrameLocks/>
          </p:cNvGraphicFramePr>
          <p:nvPr/>
        </p:nvGraphicFramePr>
        <p:xfrm>
          <a:off x="915598" y="849216"/>
          <a:ext cx="10368716" cy="5852160"/>
        </p:xfrm>
        <a:graphic>
          <a:graphicData uri="http://schemas.openxmlformats.org/drawingml/2006/table">
            <a:tbl>
              <a:tblPr/>
              <a:tblGrid>
                <a:gridCol w="4602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4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9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endParaRPr lang="ru-RU" sz="1200" b="1" strike="noStrike" spc="0">
                        <a:solidFill>
                          <a:srgbClr val="0433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5720" marR="45720">
                    <a:lnL w="12700" algn="ctr">
                      <a:noFill/>
                    </a:lnL>
                    <a:lnR w="12699" algn="ctr">
                      <a:solidFill>
                        <a:srgbClr val="000000"/>
                      </a:solidFill>
                    </a:lnR>
                    <a:lnT w="12700" algn="ctr">
                      <a:noFill/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400" b="1" strike="noStrike" spc="0">
                        <a:solidFill>
                          <a:srgbClr val="0433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5720" marR="45720">
                    <a:lnL w="12699" algn="ctr">
                      <a:solidFill>
                        <a:srgbClr val="000000"/>
                      </a:solidFill>
                    </a:lnL>
                    <a:lnR w="12700" algn="ctr">
                      <a:noFill/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2023</a:t>
                      </a:r>
                      <a:endParaRPr/>
                    </a:p>
                  </a:txBody>
                  <a:tcPr marL="45720" marR="45720">
                    <a:lnL w="12700" algn="ctr">
                      <a:noFill/>
                    </a:lnL>
                    <a:lnR w="12700" algn="ctr">
                      <a:noFill/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400" b="1" strike="noStrike" spc="0">
                        <a:solidFill>
                          <a:srgbClr val="0433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5720" marR="45720">
                    <a:lnL w="12700" algn="ctr">
                      <a:noFill/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400" b="1" strike="noStrike" spc="0">
                        <a:solidFill>
                          <a:srgbClr val="0433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5720" marR="45720">
                    <a:lnL w="12699" algn="ctr">
                      <a:solidFill>
                        <a:srgbClr val="000000"/>
                      </a:solidFill>
                    </a:lnL>
                    <a:lnR w="12700" algn="ctr">
                      <a:noFill/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2024</a:t>
                      </a:r>
                      <a:endParaRPr/>
                    </a:p>
                  </a:txBody>
                  <a:tcPr marL="45720" marR="45720">
                    <a:lnL w="12700" algn="ctr">
                      <a:noFill/>
                    </a:lnL>
                    <a:lnR w="12700" algn="ctr">
                      <a:noFill/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400" b="1" strike="noStrike" spc="0">
                        <a:solidFill>
                          <a:srgbClr val="0433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5720" marR="45720">
                    <a:lnL w="12700" algn="ctr">
                      <a:noFill/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-1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Баллы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Кол-во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Сумма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Баллы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Кол-во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Сумма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публикации в изданиях ВАК (вышедшие из печати)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публикации в изданиях ВАК (принятые в печать)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5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свидетельство о программах для ЭВМ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патент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соавторство в монографии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оформленное ноу-хау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публикации в других изданиях (не тезисы)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тезисы доклада на международной конференции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15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40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тезисы доклада на российской конференции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sz="1400" b="1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sz="1400" b="1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15</a:t>
                      </a:r>
                      <a:endParaRPr sz="1400" b="1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3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участие в конференции с устным докладом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sz="1400" b="1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sz="1400" b="1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8</a:t>
                      </a:r>
                      <a:endParaRPr sz="1400" b="1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8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участие в конференции со стендовым докладом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3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сданный на «отлично» кандидатский экзамен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1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</a:t>
                      </a:r>
                      <a:endParaRPr lang="ru-RU" sz="1400" b="1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1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сданный на «хорошо» кандидатский экзамен</a:t>
                      </a:r>
                      <a:endParaRPr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сданный на «удовлетворительно» кандидатский экзамен</a:t>
                      </a:r>
                      <a:endParaRPr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участие в грантах в качестве: исполнителя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15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участие в грантах в качестве: руководителя</a:t>
                      </a:r>
                      <a:endParaRPr lang="ru-RU" sz="12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0" strike="noStrik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590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-1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Общая сумма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45720" marR="45720">
                    <a:lnL w="12699" algn="ctr">
                      <a:solidFill>
                        <a:srgbClr val="000000"/>
                      </a:solidFill>
                    </a:lnL>
                    <a:lnR w="12700" algn="ctr">
                      <a:noFill/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45720" marR="45720">
                    <a:lnL w="12700" algn="ctr">
                      <a:noFill/>
                    </a:lnL>
                    <a:lnR w="12700" algn="ctr">
                      <a:noFill/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81</a:t>
                      </a:r>
                      <a:endParaRPr lang="ru-RU" sz="1400" b="0" strike="noStrike" spc="0">
                        <a:latin typeface="Arial"/>
                      </a:endParaRPr>
                    </a:p>
                  </a:txBody>
                  <a:tcPr marL="45720" marR="45720">
                    <a:lnL w="12700" algn="ctr">
                      <a:noFill/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45720" marR="45720">
                    <a:lnL w="12699" algn="ctr">
                      <a:solidFill>
                        <a:srgbClr val="000000"/>
                      </a:solidFill>
                    </a:lnL>
                    <a:lnR w="12700" algn="ctr">
                      <a:noFill/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45720" marR="45720">
                    <a:lnL w="12700" algn="ctr">
                      <a:noFill/>
                    </a:lnL>
                    <a:lnR w="12700" algn="ctr">
                      <a:noFill/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13</a:t>
                      </a:r>
                      <a:r>
                        <a:rPr lang="en-US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6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700" algn="ctr">
                      <a:noFill/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19854564" name="CustomShape 3"/>
          <p:cNvSpPr/>
          <p:nvPr/>
        </p:nvSpPr>
        <p:spPr bwMode="auto">
          <a:xfrm>
            <a:off x="915598" y="186840"/>
            <a:ext cx="10360800" cy="565634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overflow" vert="horz" wrap="square" lIns="45720" tIns="45000" rIns="45720" bIns="45000" numCol="1" spcCol="0" rtlCol="0" fromWordArt="0" anchor="ctr" anchorCtr="0" forceAA="0" compatLnSpc="0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Аспирант 2 года обучения Чернов Евгений Денисович</a:t>
            </a:r>
            <a:r>
              <a:rPr lang="ru-RU" sz="1600" b="0" i="0" u="none" strike="noStrike" cap="none" spc="0">
                <a:solidFill>
                  <a:schemeClr val="tx1"/>
                </a:solidFill>
                <a:latin typeface="Arial"/>
                <a:ea typeface="DejaVu Sans"/>
                <a:cs typeface="DejaVu Sans"/>
              </a:rPr>
              <a:t/>
            </a:r>
            <a:br>
              <a:rPr lang="ru-RU" sz="1600" b="0" i="0" u="none" strike="noStrike" cap="none" spc="0">
                <a:solidFill>
                  <a:schemeClr val="tx1"/>
                </a:solidFill>
                <a:latin typeface="Arial"/>
                <a:ea typeface="DejaVu Sans"/>
                <a:cs typeface="DejaVu Sans"/>
              </a:rPr>
            </a:br>
            <a:r>
              <a:rPr lang="ru-RU" sz="16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лаборатория оптики металлов</a:t>
            </a:r>
            <a:endParaRPr/>
          </a:p>
        </p:txBody>
      </p:sp>
      <p:sp>
        <p:nvSpPr>
          <p:cNvPr id="538561170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29A7887-5433-4132-9665-1DA18191F7B6}" type="slidenum">
              <a:rPr lang="ru-RU"/>
              <a:t>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med" p14:dur="700" advClick="1">
        <p:fade thruBlk="0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ur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ur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465</Words>
  <Application>Microsoft Office PowerPoint</Application>
  <DocSecurity>0</DocSecurity>
  <PresentationFormat>Широкоэкранный</PresentationFormat>
  <Paragraphs>175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DejaVu Sans</vt:lpstr>
      <vt:lpstr>StarSymbol</vt:lpstr>
      <vt:lpstr>Times New Roman</vt:lpstr>
      <vt:lpstr>Turtle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Аспирантка 1 года обучения   Мазанникова Мария Андреевна  (лаборатория оптики металлов)</dc:title>
  <dc:subject/>
  <dc:creator>Леонид Таран</dc:creator>
  <cp:keywords/>
  <dc:description/>
  <cp:lastModifiedBy>User</cp:lastModifiedBy>
  <cp:revision>58</cp:revision>
  <dcterms:modified xsi:type="dcterms:W3CDTF">2024-10-04T06:33:43Z</dcterms:modified>
  <cp:category/>
  <dc:identifier/>
  <cp:contentStatus/>
  <dc:language>ru-RU</dc:language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14</vt:i4>
  </property>
</Properties>
</file>