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71" r:id="rId4"/>
    <p:sldId id="266" r:id="rId5"/>
    <p:sldId id="262" r:id="rId6"/>
    <p:sldId id="267" r:id="rId7"/>
    <p:sldId id="259" r:id="rId8"/>
    <p:sldId id="261" r:id="rId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5FF"/>
    <a:srgbClr val="E8E8EF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239EBC5-A986-4FFC-9B4B-CCD1924DFEFA}" type="datetimeFigureOut">
              <a:rPr lang="ru-RU"/>
              <a:pPr>
                <a:defRPr/>
              </a:pPr>
              <a:t>04.10.2024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7B2A60E-17FE-4392-BE5F-9299902190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6DBB8F5-C53F-49D2-94D3-4F825547B027}" type="slidenum">
              <a:rPr lang="ru-RU" altLang="ru-RU" smtClean="0"/>
              <a:pPr/>
              <a:t>8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BDA67-1ECD-4680-B0D8-537FA6ACBD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31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DD8C5-FB17-4CEB-B573-64542C02E3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23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7530-EF6F-4703-9CDD-76729CD0C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09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592E4-9115-4667-9FA5-2B69D8A2FD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34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E7581-08E9-4E9A-BC2E-BCD45E7EE3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481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80B60-7C92-4312-8FB2-C6555796BB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943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4460E-9DD0-43BC-96FD-AFE0F7A94D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349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5FED2-CFFE-491B-86F2-BF5D2D1167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076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1996A-DB26-45D9-AEAC-B31C1050B2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894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0D58C-C4C1-478F-8EB8-613C767AB7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18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C0055-6C1B-4384-BCA2-C5B9B6344B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064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D2563BE-B576-42FF-A18F-3F9CEF6CDC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anose="02020603050405020304" pitchFamily="18" charset="0"/>
              </a:rPr>
              <a:t>Аспирант 2 года обучения Чикунова Наталья Сергеевна</a:t>
            </a:r>
            <a:br>
              <a:rPr lang="ru-RU" altLang="ru-RU" sz="1800" b="1" smtClean="0">
                <a:latin typeface="Times New Roman" panose="02020603050405020304" pitchFamily="18" charset="0"/>
              </a:rPr>
            </a:br>
            <a:r>
              <a:rPr lang="ru-RU" altLang="ru-RU" sz="1800" b="1" smtClean="0">
                <a:latin typeface="Times New Roman" panose="02020603050405020304" pitchFamily="18" charset="0"/>
              </a:rPr>
              <a:t>лаборатории диффузии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322388"/>
            <a:ext cx="8029575" cy="431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sz="2400" kern="1200" dirty="0">
                <a:solidFill>
                  <a:srgbClr val="0033CC"/>
                </a:solidFill>
                <a:latin typeface="Times New Roman" panose="02020603050405020304" pitchFamily="18" charset="0"/>
              </a:rPr>
              <a:t>Специальность</a:t>
            </a:r>
            <a:r>
              <a:rPr lang="ru-RU" sz="2000" dirty="0" smtClean="0">
                <a:latin typeface="Times New Roman" panose="02020603050405020304" pitchFamily="18" charset="0"/>
              </a:rPr>
              <a:t> 1.3.8 – физика конденсированного состояния</a:t>
            </a:r>
            <a:endParaRPr lang="ru-RU" sz="2000" dirty="0" smtClean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4988" y="831850"/>
            <a:ext cx="860901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Научный руководитель</a:t>
            </a:r>
            <a:r>
              <a:rPr lang="ru-RU" altLang="ru-RU" sz="2400">
                <a:latin typeface="Times New Roman" panose="02020603050405020304" pitchFamily="18" charset="0"/>
              </a:rPr>
              <a:t> </a:t>
            </a:r>
            <a:r>
              <a:rPr lang="ru-RU" altLang="ru-RU" sz="2000">
                <a:latin typeface="Times New Roman" panose="02020603050405020304" pitchFamily="18" charset="0"/>
              </a:rPr>
              <a:t>– к.ф.-м.н. Столбовский Алексей Владимирович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4988" y="1811338"/>
            <a:ext cx="81438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Тема работы  </a:t>
            </a:r>
            <a:r>
              <a:rPr lang="ru-RU" altLang="ru-RU" sz="2000">
                <a:latin typeface="Times New Roman" panose="02020603050405020304" pitchFamily="18" charset="0"/>
              </a:rPr>
              <a:t>–  Анализ зёренной структуры и оценка энергии межкристаллитных границ в материалах, наноструктурированных методами интенсивной пластической деформации</a:t>
            </a:r>
            <a:endParaRPr lang="ru-RU" altLang="ru-RU" sz="200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534988" y="2811463"/>
            <a:ext cx="80343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Задача текущего года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</a:rPr>
              <a:t>Разработка алгоритмов математического и статистического анализа относительной энергии границ зерен по изображениям, полученным методом СТМ.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</a:rPr>
              <a:t>Анализ относительных энергий границ зерен по СТМ-изображениям в материалах, подвергнутых ИПД, на основе разработанных алгоритмов. 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534988" y="4581525"/>
            <a:ext cx="80343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Результаты, полученные в текущем году</a:t>
            </a:r>
          </a:p>
          <a:p>
            <a:pPr algn="just">
              <a:buFontTx/>
              <a:buAutoNum type="arabicPeriod"/>
            </a:pPr>
            <a:r>
              <a:rPr lang="ru-RU" altLang="ru-RU" sz="1600">
                <a:latin typeface="Times New Roman" panose="02020603050405020304" pitchFamily="18" charset="0"/>
              </a:rPr>
              <a:t>Предложен подход, позволяющий проводить анализ относительных энергий границ зерен и устанавливать их взаимосвязь с состоянием структуры по поверхности электрохимического травления.</a:t>
            </a:r>
          </a:p>
          <a:p>
            <a:pPr algn="just">
              <a:buFontTx/>
              <a:buAutoNum type="arabicPeriod"/>
            </a:pPr>
            <a:r>
              <a:rPr lang="ru-RU" altLang="ru-RU" sz="1600">
                <a:latin typeface="Times New Roman" panose="02020603050405020304" pitchFamily="18" charset="0"/>
              </a:rPr>
              <a:t>Получены карты относительных энергий границ зерен УМЗ материалов по данным СТМ.</a:t>
            </a:r>
          </a:p>
          <a:p>
            <a:pPr algn="just">
              <a:buFontTx/>
              <a:buAutoNum type="arabicPeriod"/>
            </a:pPr>
            <a:r>
              <a:rPr lang="ru-RU" altLang="ru-RU" sz="1600">
                <a:latin typeface="Times New Roman" panose="02020603050405020304" pitchFamily="18" charset="0"/>
              </a:rPr>
              <a:t>На основе карт относительных зернограничных энергий исследована структура образцов УМЗ материалов, подвергнутых ИПД.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412875"/>
            <a:ext cx="8640763" cy="5329238"/>
          </a:xfrm>
        </p:spPr>
        <p:txBody>
          <a:bodyPr/>
          <a:lstStyle/>
          <a:p>
            <a:pPr algn="just">
              <a:spcAft>
                <a:spcPts val="600"/>
              </a:spcAft>
              <a:defRPr/>
            </a:pPr>
            <a:r>
              <a:rPr lang="ru-RU" altLang="ru-RU" sz="24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Статьи</a:t>
            </a:r>
          </a:p>
          <a:p>
            <a:pPr indent="266700" algn="just">
              <a:spcAft>
                <a:spcPts val="600"/>
              </a:spcAft>
              <a:buFontTx/>
              <a:buAutoNum type="arabicPeriod"/>
              <a:defRPr/>
            </a:pPr>
            <a:r>
              <a:rPr lang="ru-RU" altLang="ru-RU" sz="2000" b="1" i="1" dirty="0" smtClean="0">
                <a:latin typeface="Times New Roman" panose="02020603050405020304" pitchFamily="18" charset="0"/>
              </a:rPr>
              <a:t>Н.С. </a:t>
            </a:r>
            <a:r>
              <a:rPr lang="ru-RU" altLang="ru-RU" sz="2000" b="1" i="1" dirty="0" err="1" smtClean="0">
                <a:latin typeface="Times New Roman" panose="02020603050405020304" pitchFamily="18" charset="0"/>
              </a:rPr>
              <a:t>Чикунова</a:t>
            </a:r>
            <a:r>
              <a:rPr lang="ru-RU" altLang="ru-RU" sz="2000" b="1" i="1" dirty="0" smtClean="0">
                <a:latin typeface="Times New Roman" panose="02020603050405020304" pitchFamily="18" charset="0"/>
              </a:rPr>
              <a:t>, А.В. </a:t>
            </a:r>
            <a:r>
              <a:rPr lang="ru-RU" altLang="ru-RU" sz="2000" b="1" i="1" dirty="0" err="1" smtClean="0">
                <a:latin typeface="Times New Roman" panose="02020603050405020304" pitchFamily="18" charset="0"/>
              </a:rPr>
              <a:t>Столбовский</a:t>
            </a:r>
            <a:r>
              <a:rPr lang="ru-RU" altLang="ru-RU" sz="2000" b="1" i="1" dirty="0" smtClean="0">
                <a:latin typeface="Times New Roman" panose="02020603050405020304" pitchFamily="18" charset="0"/>
              </a:rPr>
              <a:t>, </a:t>
            </a:r>
            <a:r>
              <a:rPr lang="ru-RU" altLang="ru-RU" sz="2000" b="1" i="1" dirty="0">
                <a:latin typeface="Times New Roman" panose="02020603050405020304" pitchFamily="18" charset="0"/>
              </a:rPr>
              <a:t>И.В. </a:t>
            </a:r>
            <a:r>
              <a:rPr lang="ru-RU" altLang="ru-RU" sz="2000" b="1" i="1" dirty="0" smtClean="0">
                <a:latin typeface="Times New Roman" panose="02020603050405020304" pitchFamily="18" charset="0"/>
              </a:rPr>
              <a:t>Блинов. </a:t>
            </a:r>
            <a:r>
              <a:rPr lang="ru-RU" altLang="ru-RU" sz="2000" b="1" dirty="0" smtClean="0">
                <a:latin typeface="Times New Roman" panose="02020603050405020304" pitchFamily="18" charset="0"/>
              </a:rPr>
              <a:t>Метод установления взаимосвязи </a:t>
            </a:r>
            <a:r>
              <a:rPr lang="ru-RU" altLang="ru-RU" sz="2000" b="1" dirty="0" err="1" smtClean="0">
                <a:latin typeface="Times New Roman" panose="02020603050405020304" pitchFamily="18" charset="0"/>
              </a:rPr>
              <a:t>зеренной</a:t>
            </a:r>
            <a:r>
              <a:rPr lang="ru-RU" altLang="ru-RU" sz="2000" b="1" dirty="0" smtClean="0">
                <a:latin typeface="Times New Roman" panose="02020603050405020304" pitchFamily="18" charset="0"/>
              </a:rPr>
              <a:t> структуры и относительных энергий границ зерен. </a:t>
            </a:r>
            <a:r>
              <a:rPr lang="ru-RU" altLang="ru-RU" sz="2000" b="1" dirty="0">
                <a:latin typeface="Times New Roman" panose="02020603050405020304" pitchFamily="18" charset="0"/>
              </a:rPr>
              <a:t>// Известия РАН. Серия физическая. </a:t>
            </a:r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(РИНЦ,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ВАК) </a:t>
            </a:r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(Подана в журнал)</a:t>
            </a:r>
            <a:endParaRPr lang="ru-RU" altLang="ru-RU" sz="2000" b="1" i="1" dirty="0" smtClean="0">
              <a:latin typeface="Times New Roman" panose="02020603050405020304" pitchFamily="18" charset="0"/>
            </a:endParaRPr>
          </a:p>
          <a:p>
            <a:pPr indent="266700" algn="just">
              <a:spcAft>
                <a:spcPts val="600"/>
              </a:spcAft>
              <a:buFontTx/>
              <a:buAutoNum type="arabicPeriod"/>
              <a:defRPr/>
            </a:pPr>
            <a:r>
              <a:rPr lang="ru-RU" altLang="ru-RU" sz="2000" i="1" dirty="0" smtClean="0">
                <a:latin typeface="Times New Roman" panose="02020603050405020304" pitchFamily="18" charset="0"/>
              </a:rPr>
              <a:t>Н.С. </a:t>
            </a:r>
            <a:r>
              <a:rPr lang="ru-RU" altLang="ru-RU" sz="2000" i="1" dirty="0" err="1" smtClean="0">
                <a:latin typeface="Times New Roman" panose="02020603050405020304" pitchFamily="18" charset="0"/>
              </a:rPr>
              <a:t>Чикунова</a:t>
            </a:r>
            <a:r>
              <a:rPr lang="ru-RU" altLang="ru-RU" sz="2000" i="1" dirty="0" smtClean="0">
                <a:latin typeface="Times New Roman" panose="02020603050405020304" pitchFamily="18" charset="0"/>
              </a:rPr>
              <a:t>, А.В. </a:t>
            </a:r>
            <a:r>
              <a:rPr lang="ru-RU" altLang="ru-RU" sz="2000" i="1" dirty="0" err="1" smtClean="0">
                <a:latin typeface="Times New Roman" panose="02020603050405020304" pitchFamily="18" charset="0"/>
              </a:rPr>
              <a:t>Столбовский</a:t>
            </a:r>
            <a:r>
              <a:rPr lang="ru-RU" altLang="ru-RU" sz="2000" i="1" dirty="0" smtClean="0">
                <a:latin typeface="Times New Roman" panose="02020603050405020304" pitchFamily="18" charset="0"/>
              </a:rPr>
              <a:t>, С.А. </a:t>
            </a:r>
            <a:r>
              <a:rPr lang="ru-RU" altLang="ru-RU" sz="2000" i="1" dirty="0" err="1" smtClean="0">
                <a:latin typeface="Times New Roman" panose="02020603050405020304" pitchFamily="18" charset="0"/>
              </a:rPr>
              <a:t>Мурзинова</a:t>
            </a:r>
            <a:r>
              <a:rPr lang="ru-RU" altLang="ru-RU" sz="2000" i="1" dirty="0" smtClean="0">
                <a:latin typeface="Times New Roman" panose="02020603050405020304" pitchFamily="18" charset="0"/>
              </a:rPr>
              <a:t>, Р.М. </a:t>
            </a:r>
            <a:r>
              <a:rPr lang="ru-RU" altLang="ru-RU" sz="2000" i="1" dirty="0" err="1" smtClean="0">
                <a:latin typeface="Times New Roman" panose="02020603050405020304" pitchFamily="18" charset="0"/>
              </a:rPr>
              <a:t>Фалахутдинов</a:t>
            </a:r>
            <a:r>
              <a:rPr lang="ru-RU" altLang="ru-RU" sz="2000" i="1" dirty="0" smtClean="0">
                <a:latin typeface="Times New Roman" panose="02020603050405020304" pitchFamily="18" charset="0"/>
              </a:rPr>
              <a:t>, И.В. Блинов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. Исследование поверхности электрохимического травления </a:t>
            </a:r>
            <a:r>
              <a:rPr lang="ru-RU" altLang="ru-RU" sz="2000" dirty="0" err="1" smtClean="0">
                <a:latin typeface="Times New Roman" panose="02020603050405020304" pitchFamily="18" charset="0"/>
              </a:rPr>
              <a:t>ультрамелкозернистого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никеля с помощью сканирующей туннельной микроскопии. // Известия РАН. Серия физическая</a:t>
            </a:r>
            <a:r>
              <a:rPr lang="ru-RU" altLang="ru-RU" sz="2000" dirty="0">
                <a:latin typeface="Times New Roman" panose="02020603050405020304" pitchFamily="18" charset="0"/>
              </a:rPr>
              <a:t>. 2023. Т. 87. №. 11. С. 1600 </a:t>
            </a:r>
            <a:r>
              <a:rPr lang="ru-RU" altLang="ru-RU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(РИНЦ, ВАК)</a:t>
            </a:r>
          </a:p>
          <a:p>
            <a:pPr indent="266700" algn="just">
              <a:spcAft>
                <a:spcPts val="600"/>
              </a:spcAft>
              <a:buFontTx/>
              <a:buAutoNum type="arabicPeriod"/>
              <a:defRPr/>
            </a:pPr>
            <a:r>
              <a:rPr lang="ru-RU" altLang="ru-RU" sz="2000" i="1" dirty="0" smtClean="0">
                <a:latin typeface="Times New Roman" panose="02020603050405020304" pitchFamily="18" charset="0"/>
              </a:rPr>
              <a:t>А.В. </a:t>
            </a:r>
            <a:r>
              <a:rPr lang="ru-RU" altLang="ru-RU" sz="2000" i="1" dirty="0" err="1" smtClean="0">
                <a:latin typeface="Times New Roman" panose="02020603050405020304" pitchFamily="18" charset="0"/>
              </a:rPr>
              <a:t>Столбовский</a:t>
            </a:r>
            <a:r>
              <a:rPr lang="ru-RU" altLang="ru-RU" sz="2000" i="1" dirty="0" smtClean="0">
                <a:latin typeface="Times New Roman" panose="02020603050405020304" pitchFamily="18" charset="0"/>
              </a:rPr>
              <a:t>, Д.Д. Кузнецов*, Р.М. </a:t>
            </a:r>
            <a:r>
              <a:rPr lang="ru-RU" altLang="ru-RU" sz="2000" i="1" dirty="0" err="1" smtClean="0">
                <a:latin typeface="Times New Roman" panose="02020603050405020304" pitchFamily="18" charset="0"/>
              </a:rPr>
              <a:t>Фалахутдинов</a:t>
            </a:r>
            <a:r>
              <a:rPr lang="ru-RU" altLang="ru-RU" sz="2000" i="1" dirty="0" smtClean="0">
                <a:latin typeface="Times New Roman" panose="02020603050405020304" pitchFamily="18" charset="0"/>
              </a:rPr>
              <a:t>, С.А. </a:t>
            </a:r>
            <a:r>
              <a:rPr lang="ru-RU" altLang="ru-RU" sz="2000" i="1" dirty="0" err="1" smtClean="0">
                <a:latin typeface="Times New Roman" panose="02020603050405020304" pitchFamily="18" charset="0"/>
              </a:rPr>
              <a:t>Мурзинова</a:t>
            </a:r>
            <a:r>
              <a:rPr lang="ru-RU" altLang="ru-RU" sz="2000" i="1" dirty="0" smtClean="0">
                <a:latin typeface="Times New Roman" panose="02020603050405020304" pitchFamily="18" charset="0"/>
              </a:rPr>
              <a:t>, Н.С. </a:t>
            </a:r>
            <a:r>
              <a:rPr lang="ru-RU" altLang="ru-RU" sz="2000" i="1" dirty="0" err="1" smtClean="0">
                <a:latin typeface="Times New Roman" panose="02020603050405020304" pitchFamily="18" charset="0"/>
              </a:rPr>
              <a:t>Чикунова</a:t>
            </a:r>
            <a:r>
              <a:rPr lang="ru-RU" altLang="ru-RU" sz="2000" i="1" dirty="0" smtClean="0">
                <a:latin typeface="Times New Roman" panose="02020603050405020304" pitchFamily="18" charset="0"/>
              </a:rPr>
              <a:t>.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Эмиссионная </a:t>
            </a:r>
            <a:r>
              <a:rPr lang="ru-RU" altLang="ru-RU" sz="2000" dirty="0" err="1" smtClean="0">
                <a:latin typeface="Times New Roman" panose="02020603050405020304" pitchFamily="18" charset="0"/>
              </a:rPr>
              <a:t>мессбауэровская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спектроскопия границ зерен поликристаллического никеля // ФММ. </a:t>
            </a:r>
            <a:r>
              <a:rPr lang="ru-RU" altLang="ru-RU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(РИНЦ, ВАК) (Подана в журнал)</a:t>
            </a: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dirty="0" smtClean="0">
                <a:latin typeface="Times New Roman" panose="02020603050405020304" pitchFamily="18" charset="0"/>
              </a:rPr>
              <a:t>Аспирант 2 года обучения </a:t>
            </a:r>
            <a:r>
              <a:rPr lang="ru-RU" altLang="ru-RU" sz="1800" b="1" kern="0" dirty="0" err="1" smtClean="0">
                <a:latin typeface="Times New Roman" panose="02020603050405020304" pitchFamily="18" charset="0"/>
              </a:rPr>
              <a:t>Чикунова</a:t>
            </a:r>
            <a:r>
              <a:rPr lang="ru-RU" altLang="ru-RU" sz="1800" b="1" kern="0" dirty="0" smtClean="0">
                <a:latin typeface="Times New Roman" panose="02020603050405020304" pitchFamily="18" charset="0"/>
              </a:rPr>
              <a:t> Наталья Сергеевна</a:t>
            </a:r>
            <a:br>
              <a:rPr lang="ru-RU" altLang="ru-RU" sz="1800" b="1" kern="0" dirty="0" smtClean="0">
                <a:latin typeface="Times New Roman" panose="02020603050405020304" pitchFamily="18" charset="0"/>
              </a:rPr>
            </a:br>
            <a:r>
              <a:rPr lang="ru-RU" altLang="ru-RU" sz="1800" b="1" kern="0" dirty="0" smtClean="0">
                <a:latin typeface="Times New Roman" panose="02020603050405020304" pitchFamily="18" charset="0"/>
              </a:rPr>
              <a:t>лаборатории диффузии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dirty="0" smtClean="0">
                <a:latin typeface="Times New Roman" panose="02020603050405020304" pitchFamily="18" charset="0"/>
              </a:rPr>
              <a:t>Аспирант 2 года обучения </a:t>
            </a:r>
            <a:r>
              <a:rPr lang="ru-RU" altLang="ru-RU" sz="1800" b="1" kern="0" dirty="0" err="1" smtClean="0">
                <a:latin typeface="Times New Roman" panose="02020603050405020304" pitchFamily="18" charset="0"/>
              </a:rPr>
              <a:t>Чикунова</a:t>
            </a:r>
            <a:r>
              <a:rPr lang="ru-RU" altLang="ru-RU" sz="1800" b="1" kern="0" dirty="0" smtClean="0">
                <a:latin typeface="Times New Roman" panose="02020603050405020304" pitchFamily="18" charset="0"/>
              </a:rPr>
              <a:t> Наталья Сергеевна</a:t>
            </a:r>
            <a:br>
              <a:rPr lang="ru-RU" altLang="ru-RU" sz="1800" b="1" kern="0" dirty="0" smtClean="0">
                <a:latin typeface="Times New Roman" panose="02020603050405020304" pitchFamily="18" charset="0"/>
              </a:rPr>
            </a:br>
            <a:r>
              <a:rPr lang="ru-RU" altLang="ru-RU" sz="1800" b="1" kern="0" dirty="0" smtClean="0">
                <a:latin typeface="Times New Roman" panose="02020603050405020304" pitchFamily="18" charset="0"/>
              </a:rPr>
              <a:t>лаборатории диффузии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412875"/>
            <a:ext cx="8640763" cy="5548313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ru-RU" altLang="ru-RU" sz="2400" smtClean="0">
                <a:solidFill>
                  <a:srgbClr val="0033CC"/>
                </a:solidFill>
                <a:latin typeface="Times New Roman" panose="02020603050405020304" pitchFamily="18" charset="0"/>
              </a:rPr>
              <a:t>Статьи</a:t>
            </a:r>
          </a:p>
          <a:p>
            <a:pPr algn="just">
              <a:spcAft>
                <a:spcPts val="600"/>
              </a:spcAft>
              <a:buFontTx/>
              <a:buAutoNum type="arabicPeriod" startAt="4"/>
            </a:pPr>
            <a:r>
              <a:rPr lang="en-US" altLang="ru-RU" sz="2000" i="1" smtClean="0">
                <a:latin typeface="Times New Roman" panose="02020603050405020304" pitchFamily="18" charset="0"/>
              </a:rPr>
              <a:t>A. Stolbovsky, S. Murzinova, N. Chikunova</a:t>
            </a:r>
            <a:r>
              <a:rPr lang="ru-RU" altLang="ru-RU" sz="2000" smtClean="0">
                <a:latin typeface="Times New Roman" panose="02020603050405020304" pitchFamily="18" charset="0"/>
              </a:rPr>
              <a:t>. </a:t>
            </a:r>
            <a:r>
              <a:rPr lang="en-US" altLang="ru-RU" sz="2000" smtClean="0">
                <a:latin typeface="Times New Roman" panose="02020603050405020304" pitchFamily="18" charset="0"/>
              </a:rPr>
              <a:t>Study of Chemical Etching Surface of Ultrafine-Grained Copper Obtained by High-Pressure Torsion with Using Scanning Tunneling Microscopy</a:t>
            </a:r>
            <a:r>
              <a:rPr lang="ru-RU" altLang="ru-RU" sz="2000" smtClean="0">
                <a:latin typeface="Times New Roman" panose="02020603050405020304" pitchFamily="18" charset="0"/>
              </a:rPr>
              <a:t> // </a:t>
            </a:r>
            <a:r>
              <a:rPr lang="en-US" altLang="ru-RU" sz="2000" smtClean="0">
                <a:latin typeface="Times New Roman" panose="02020603050405020304" pitchFamily="18" charset="0"/>
              </a:rPr>
              <a:t>Solid State Phenomena</a:t>
            </a:r>
            <a:r>
              <a:rPr lang="ru-RU" altLang="ru-RU" sz="2000" smtClean="0">
                <a:latin typeface="Times New Roman" panose="02020603050405020304" pitchFamily="18" charset="0"/>
              </a:rPr>
              <a:t>. </a:t>
            </a:r>
            <a:r>
              <a:rPr lang="ru-RU" altLang="ru-RU" sz="2000" smtClean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ru-RU" sz="2000" smtClean="0">
                <a:solidFill>
                  <a:srgbClr val="FF0000"/>
                </a:solidFill>
                <a:latin typeface="Times New Roman" panose="02020603050405020304" pitchFamily="18" charset="0"/>
              </a:rPr>
              <a:t>Scopus</a:t>
            </a:r>
            <a:r>
              <a:rPr lang="ru-RU" altLang="ru-RU" sz="2000" smtClean="0">
                <a:solidFill>
                  <a:srgbClr val="FF0000"/>
                </a:solidFill>
                <a:latin typeface="Times New Roman" panose="02020603050405020304" pitchFamily="18" charset="0"/>
              </a:rPr>
              <a:t>, ВАК) (Подана в журнал)</a:t>
            </a:r>
          </a:p>
          <a:p>
            <a:pPr algn="just">
              <a:spcAft>
                <a:spcPts val="600"/>
              </a:spcAft>
              <a:buFontTx/>
              <a:buAutoNum type="arabicPeriod" startAt="4"/>
            </a:pPr>
            <a:r>
              <a:rPr lang="en-US" altLang="ru-RU" sz="2000" i="1" smtClean="0">
                <a:latin typeface="Times New Roman" panose="02020603050405020304" pitchFamily="18" charset="0"/>
              </a:rPr>
              <a:t>A. Stolbovsky, S. Murzinova, N. Chikunova</a:t>
            </a:r>
            <a:r>
              <a:rPr lang="ru-RU" altLang="ru-RU" sz="2000" smtClean="0">
                <a:latin typeface="Times New Roman" panose="02020603050405020304" pitchFamily="18" charset="0"/>
              </a:rPr>
              <a:t>. </a:t>
            </a:r>
            <a:r>
              <a:rPr lang="en-US" altLang="ru-RU" sz="2000" smtClean="0">
                <a:latin typeface="Times New Roman" panose="02020603050405020304" pitchFamily="18" charset="0"/>
              </a:rPr>
              <a:t>Quantification of the Ultrafine-Grained Structure of Copper Subjected to High-Pressure Torsion Based on Processing of Scanning Tunneling Microscopy Images of the Chemical Etching Surface</a:t>
            </a:r>
            <a:r>
              <a:rPr lang="ru-RU" altLang="ru-RU" sz="2000" smtClean="0">
                <a:latin typeface="Times New Roman" panose="02020603050405020304" pitchFamily="18" charset="0"/>
              </a:rPr>
              <a:t> // </a:t>
            </a:r>
            <a:r>
              <a:rPr lang="en-US" altLang="ru-RU" sz="2000" smtClean="0">
                <a:latin typeface="Times New Roman" panose="02020603050405020304" pitchFamily="18" charset="0"/>
              </a:rPr>
              <a:t>Solid State Phenomena</a:t>
            </a:r>
            <a:r>
              <a:rPr lang="ru-RU" altLang="ru-RU" sz="2000" smtClean="0">
                <a:latin typeface="Times New Roman" panose="02020603050405020304" pitchFamily="18" charset="0"/>
              </a:rPr>
              <a:t>. </a:t>
            </a:r>
            <a:r>
              <a:rPr lang="ru-RU" altLang="ru-RU" sz="2000" smtClean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ru-RU" sz="2000" smtClean="0">
                <a:solidFill>
                  <a:srgbClr val="FF0000"/>
                </a:solidFill>
                <a:latin typeface="Times New Roman" panose="02020603050405020304" pitchFamily="18" charset="0"/>
              </a:rPr>
              <a:t>Scopus</a:t>
            </a:r>
            <a:r>
              <a:rPr lang="ru-RU" altLang="ru-RU" sz="2000" smtClean="0">
                <a:solidFill>
                  <a:srgbClr val="FF0000"/>
                </a:solidFill>
                <a:latin typeface="Times New Roman" panose="02020603050405020304" pitchFamily="18" charset="0"/>
              </a:rPr>
              <a:t>, ВАК) (Подана в журнал)</a:t>
            </a:r>
          </a:p>
          <a:p>
            <a:pPr algn="just">
              <a:spcAft>
                <a:spcPts val="600"/>
              </a:spcAft>
              <a:buFontTx/>
              <a:buAutoNum type="arabicPeriod" startAt="4"/>
            </a:pPr>
            <a:endParaRPr lang="ru-RU" altLang="ru-RU" sz="200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  <a:buFontTx/>
              <a:buAutoNum type="arabicPeriod" startAt="4"/>
            </a:pPr>
            <a:endParaRPr lang="ru-RU" altLang="ru-RU" sz="200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  <a:buFontTx/>
              <a:buAutoNum type="arabicPeriod" startAt="4"/>
            </a:pPr>
            <a:endParaRPr lang="ru-RU" altLang="ru-RU" sz="2000" smtClean="0">
              <a:latin typeface="Times New Roman" panose="02020603050405020304" pitchFamily="18" charset="0"/>
            </a:endParaRPr>
          </a:p>
          <a:p>
            <a:pPr algn="l" eaLnBrk="1" hangingPunct="1">
              <a:lnSpc>
                <a:spcPct val="80000"/>
              </a:lnSpc>
              <a:spcAft>
                <a:spcPts val="600"/>
              </a:spcAft>
            </a:pPr>
            <a:r>
              <a:rPr lang="ru-RU" altLang="ru-RU" sz="2000" smtClean="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309688"/>
            <a:ext cx="8496300" cy="5548312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ru-RU" altLang="ru-RU" sz="2400" smtClean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международных конференциях </a:t>
            </a:r>
          </a:p>
          <a:p>
            <a:pPr algn="just">
              <a:spcAft>
                <a:spcPts val="600"/>
              </a:spcAft>
              <a:buFontTx/>
              <a:buAutoNum type="arabicPeriod"/>
            </a:pPr>
            <a:r>
              <a:rPr lang="ru-RU" altLang="ru-RU" sz="1800" b="1" i="1" u="sng" smtClean="0">
                <a:latin typeface="Times New Roman" panose="02020603050405020304" pitchFamily="18" charset="0"/>
              </a:rPr>
              <a:t>Н.С.Чикунова</a:t>
            </a:r>
            <a:r>
              <a:rPr lang="ru-RU" altLang="ru-RU" sz="1800" b="1" i="1" smtClean="0">
                <a:latin typeface="Times New Roman" panose="02020603050405020304" pitchFamily="18" charset="0"/>
              </a:rPr>
              <a:t>, А.В.Столбовский, И.В.Блинов, Р.М.Фалахутдинов, С.А.Судакова, А.Ю.Истомина. </a:t>
            </a:r>
            <a:r>
              <a:rPr lang="ru-RU" altLang="ru-RU" sz="1800" b="1" smtClean="0">
                <a:latin typeface="Times New Roman" panose="02020603050405020304" pitchFamily="18" charset="0"/>
              </a:rPr>
              <a:t>Метод картирования относительной энергии границ зерен в ультрамелкозернистых материалах на основе данных сканирующей туннельной микроскопии</a:t>
            </a:r>
            <a:r>
              <a:rPr lang="ru-RU" altLang="ru-RU" sz="1800" b="1" i="1" smtClean="0">
                <a:latin typeface="Times New Roman" panose="02020603050405020304" pitchFamily="18" charset="0"/>
              </a:rPr>
              <a:t> // Межд. научно-технич. конф. «XXII Уральская школа-семинар металловедов – молодых ученых», Екатеринбург, 27.10.2023, Сборник статей: УрФУ, 2023.- 103 c.</a:t>
            </a:r>
          </a:p>
          <a:p>
            <a:pPr algn="just">
              <a:spcAft>
                <a:spcPts val="600"/>
              </a:spcAft>
              <a:buFontTx/>
              <a:buAutoNum type="arabicPeriod"/>
            </a:pPr>
            <a:r>
              <a:rPr lang="ru-RU" altLang="ru-RU" sz="1800" i="1" u="sng" smtClean="0">
                <a:latin typeface="Times New Roman" panose="02020603050405020304" pitchFamily="18" charset="0"/>
              </a:rPr>
              <a:t>Чикунова Н.С</a:t>
            </a:r>
            <a:r>
              <a:rPr lang="ru-RU" altLang="ru-RU" sz="1800" i="1" smtClean="0">
                <a:latin typeface="Times New Roman" panose="02020603050405020304" pitchFamily="18" charset="0"/>
              </a:rPr>
              <a:t>., Столбовский А.В., Мурзинова С.А., Фалахутдинов Р.М., Блинов И.В., Истомина А.Ю</a:t>
            </a:r>
            <a:r>
              <a:rPr lang="ru-RU" altLang="ru-RU" sz="1800" smtClean="0">
                <a:latin typeface="Times New Roman" panose="02020603050405020304" pitchFamily="18" charset="0"/>
              </a:rPr>
              <a:t>. Картирование относительной энергии границ зерен ультрамелкозернистой меди на основе данных сканирующей туннельной микроскопии. X Международная молодежная научная конференция Физика. Технологии. Инновации ФТИ-2023, Екатеринбург, 15-19 мая 2023.</a:t>
            </a:r>
          </a:p>
          <a:p>
            <a:pPr algn="just">
              <a:spcAft>
                <a:spcPts val="600"/>
              </a:spcAft>
              <a:buFontTx/>
              <a:buAutoNum type="arabicPeriod"/>
            </a:pPr>
            <a:r>
              <a:rPr lang="ru-RU" altLang="ru-RU" sz="1800" i="1" u="sng" smtClean="0">
                <a:latin typeface="Times New Roman" panose="02020603050405020304" pitchFamily="18" charset="0"/>
              </a:rPr>
              <a:t>Чикунова Н.С</a:t>
            </a:r>
            <a:r>
              <a:rPr lang="ru-RU" altLang="ru-RU" sz="1800" i="1" smtClean="0">
                <a:latin typeface="Times New Roman" panose="02020603050405020304" pitchFamily="18" charset="0"/>
              </a:rPr>
              <a:t>., Столбовский А.В., Мурзинова С.А., Фалахутдинов Р.М., Трохачева А.Э., Пилюгин В.П., Толмачев Т.П</a:t>
            </a:r>
            <a:r>
              <a:rPr lang="ru-RU" altLang="ru-RU" sz="1800" smtClean="0">
                <a:latin typeface="Times New Roman" panose="02020603050405020304" pitchFamily="18" charset="0"/>
              </a:rPr>
              <a:t>. Исследование влияния интенсивной пластической деформации при повышенных температурах на структуру чистого никеля. VII Международная молодежная конференция «MagnitogorskRollingPractice 2023», Магнитогорск, 30 мая – 3 июня 2023.</a:t>
            </a: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dirty="0" smtClean="0">
                <a:latin typeface="Times New Roman" panose="02020603050405020304" pitchFamily="18" charset="0"/>
              </a:rPr>
              <a:t>Аспирант 2 года обучения </a:t>
            </a:r>
            <a:r>
              <a:rPr lang="ru-RU" altLang="ru-RU" sz="1800" b="1" kern="0" dirty="0" err="1" smtClean="0">
                <a:latin typeface="Times New Roman" panose="02020603050405020304" pitchFamily="18" charset="0"/>
              </a:rPr>
              <a:t>Чикунова</a:t>
            </a:r>
            <a:r>
              <a:rPr lang="ru-RU" altLang="ru-RU" sz="1800" b="1" kern="0" dirty="0" smtClean="0">
                <a:latin typeface="Times New Roman" panose="02020603050405020304" pitchFamily="18" charset="0"/>
              </a:rPr>
              <a:t> Наталья Сергеевна</a:t>
            </a:r>
            <a:br>
              <a:rPr lang="ru-RU" altLang="ru-RU" sz="1800" b="1" kern="0" dirty="0" smtClean="0">
                <a:latin typeface="Times New Roman" panose="02020603050405020304" pitchFamily="18" charset="0"/>
              </a:rPr>
            </a:br>
            <a:r>
              <a:rPr lang="ru-RU" altLang="ru-RU" sz="1800" b="1" kern="0" dirty="0" smtClean="0">
                <a:latin typeface="Times New Roman" panose="02020603050405020304" pitchFamily="18" charset="0"/>
              </a:rPr>
              <a:t>лаборатории диффузии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7"/>
          <p:cNvSpPr>
            <a:spLocks noChangeArrowheads="1"/>
          </p:cNvSpPr>
          <p:nvPr/>
        </p:nvSpPr>
        <p:spPr bwMode="auto">
          <a:xfrm>
            <a:off x="395288" y="865188"/>
            <a:ext cx="8640762" cy="556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российских конференциях</a:t>
            </a:r>
          </a:p>
          <a:p>
            <a:pPr algn="just">
              <a:spcAft>
                <a:spcPts val="600"/>
              </a:spcAft>
              <a:buFontTx/>
              <a:buAutoNum type="arabicPeriod"/>
            </a:pPr>
            <a:r>
              <a:rPr lang="ru-RU" altLang="ru-RU" sz="1800" b="1" i="1" u="sng">
                <a:latin typeface="Times New Roman" panose="02020603050405020304" pitchFamily="18" charset="0"/>
              </a:rPr>
              <a:t>Н.С.Чикунова</a:t>
            </a:r>
            <a:r>
              <a:rPr lang="ru-RU" altLang="ru-RU" sz="1800" b="1" i="1">
                <a:latin typeface="Times New Roman" panose="02020603050405020304" pitchFamily="18" charset="0"/>
              </a:rPr>
              <a:t>, А.В.Столбовский, И.В.Блинов, Р.М.Фалахутдинов, С.А.Судакова, А.Ю.Истомина. </a:t>
            </a:r>
            <a:r>
              <a:rPr lang="ru-RU" altLang="ru-RU" sz="1800" b="1">
                <a:latin typeface="Times New Roman" panose="02020603050405020304" pitchFamily="18" charset="0"/>
              </a:rPr>
              <a:t>Применение сканирующей туннельной микроскопии для составления карт относительной энергии границ зерен ультрамелкозернистых материалов. XXIII Всеросс. школа-семинар по проблемам физики конденсированного состояния вещества (СПФКС-23), Екатеринбург, 30.11.2023. Тезисы докладов: ИФМ УрО РАН, 2023, 2023, 152</a:t>
            </a:r>
          </a:p>
          <a:p>
            <a:pPr algn="just">
              <a:spcAft>
                <a:spcPts val="600"/>
              </a:spcAft>
              <a:buFontTx/>
              <a:buAutoNum type="arabicPeriod"/>
            </a:pPr>
            <a:r>
              <a:rPr lang="ru-RU" altLang="ru-RU" sz="1800" i="1" u="sng">
                <a:latin typeface="Times New Roman" panose="02020603050405020304" pitchFamily="18" charset="0"/>
              </a:rPr>
              <a:t>Чикунова Н.С</a:t>
            </a:r>
            <a:r>
              <a:rPr lang="ru-RU" altLang="ru-RU" sz="1800" i="1">
                <a:latin typeface="Times New Roman" panose="02020603050405020304" pitchFamily="18" charset="0"/>
              </a:rPr>
              <a:t>., Столбовский А.В., Мурзинова С.А., Фалахутдинов Р.М., Блинов И.В., Истомина А.Ю.</a:t>
            </a:r>
            <a:r>
              <a:rPr lang="ru-RU" altLang="ru-RU" sz="1800">
                <a:latin typeface="Times New Roman" panose="02020603050405020304" pitchFamily="18" charset="0"/>
              </a:rPr>
              <a:t> Исследование поверхности электрохимического травления ультрамелкозернистого никеля, полученного кручением под высоким давлением, с помощью сканирующей туннельной микроскопии. Тезисы докладов. XXII Всероссийская школа-семинар по проблемам физики конденсированного состояния вещества (СПФКС-22) памяти М.И. Куркина. Екатеринбург, 2022, с. 195.</a:t>
            </a:r>
          </a:p>
          <a:p>
            <a:pPr algn="just">
              <a:spcAft>
                <a:spcPts val="600"/>
              </a:spcAft>
              <a:buFontTx/>
              <a:buAutoNum type="arabicPeriod"/>
            </a:pPr>
            <a:r>
              <a:rPr lang="ru-RU" altLang="ru-RU" sz="1800" i="1">
                <a:latin typeface="Times New Roman" panose="02020603050405020304" pitchFamily="18" charset="0"/>
              </a:rPr>
              <a:t>Истомина А.Ю., Столбовский А.В., Блинов И.В., Фалахутдинов Р.М., Чикунова Н.С., Мурзинова С.А. </a:t>
            </a:r>
            <a:r>
              <a:rPr lang="ru-RU" altLang="ru-RU" sz="1800">
                <a:latin typeface="Times New Roman" panose="02020603050405020304" pitchFamily="18" charset="0"/>
              </a:rPr>
              <a:t>Применение сканирующей туннельной микроскопии для исследования зёренной структуры в ультрамелкозернистом ниобии. Тезисы докладов. XXII Всероссийская школа-семинар по проблемам физики конденсированного состояния вещества (СПФКС-22) памяти М.И. Куркина. Екатеринбург, 2022, с. 182.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dirty="0" smtClean="0">
                <a:latin typeface="Times New Roman" panose="02020603050405020304" pitchFamily="18" charset="0"/>
              </a:rPr>
              <a:t>Аспирант 2 года обучения </a:t>
            </a:r>
            <a:r>
              <a:rPr lang="ru-RU" altLang="ru-RU" sz="1800" b="1" kern="0" dirty="0" err="1" smtClean="0">
                <a:latin typeface="Times New Roman" panose="02020603050405020304" pitchFamily="18" charset="0"/>
              </a:rPr>
              <a:t>Чикунова</a:t>
            </a:r>
            <a:r>
              <a:rPr lang="ru-RU" altLang="ru-RU" sz="1800" b="1" kern="0" dirty="0" smtClean="0">
                <a:latin typeface="Times New Roman" panose="02020603050405020304" pitchFamily="18" charset="0"/>
              </a:rPr>
              <a:t> Наталья Сергеевна</a:t>
            </a:r>
            <a:br>
              <a:rPr lang="ru-RU" altLang="ru-RU" sz="1800" b="1" kern="0" dirty="0" smtClean="0">
                <a:latin typeface="Times New Roman" panose="02020603050405020304" pitchFamily="18" charset="0"/>
              </a:rPr>
            </a:br>
            <a:r>
              <a:rPr lang="ru-RU" altLang="ru-RU" sz="1800" b="1" kern="0" dirty="0" smtClean="0">
                <a:latin typeface="Times New Roman" panose="02020603050405020304" pitchFamily="18" charset="0"/>
              </a:rPr>
              <a:t>лаборатории диффузии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7"/>
          <p:cNvSpPr>
            <a:spLocks noChangeArrowheads="1"/>
          </p:cNvSpPr>
          <p:nvPr/>
        </p:nvSpPr>
        <p:spPr bwMode="auto">
          <a:xfrm>
            <a:off x="395288" y="865188"/>
            <a:ext cx="8640762" cy="377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российских конференциях</a:t>
            </a:r>
          </a:p>
          <a:p>
            <a:pPr algn="just">
              <a:spcAft>
                <a:spcPts val="600"/>
              </a:spcAft>
              <a:buFontTx/>
              <a:buAutoNum type="arabicPeriod" startAt="4"/>
            </a:pPr>
            <a:r>
              <a:rPr lang="ru-RU" altLang="ru-RU" sz="1800" i="1">
                <a:latin typeface="Times New Roman" panose="02020603050405020304" pitchFamily="18" charset="0"/>
              </a:rPr>
              <a:t>Столбовский А.В., Кузнецов Д.Д., Чикунова Н.С., Мурзинова С.А., Фалахутдинов Р.М., Истомина А.Ю</a:t>
            </a:r>
            <a:r>
              <a:rPr lang="ru-RU" altLang="ru-RU" sz="1800">
                <a:latin typeface="Times New Roman" panose="02020603050405020304" pitchFamily="18" charset="0"/>
              </a:rPr>
              <a:t>. Применение эмиссионной мессбауэровской спектроскопии на ядрах 57Co для исследования границ зёрен поликристаллического никеля. Тезисы докладов. XXII Всероссийская школа-семинар по проблемам физики конденсированного состояния вещества (СПФКС-22) памяти М.И. Куркина. Екатеринбург, 2022, с. 192.</a:t>
            </a:r>
            <a:endParaRPr lang="ru-RU" altLang="ru-RU" sz="1800" i="1">
              <a:latin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  <a:buFontTx/>
              <a:buAutoNum type="arabicPeriod" startAt="4"/>
            </a:pPr>
            <a:r>
              <a:rPr lang="ru-RU" altLang="ru-RU" sz="1800" i="1">
                <a:latin typeface="Times New Roman" panose="02020603050405020304" pitchFamily="18" charset="0"/>
              </a:rPr>
              <a:t>Мурзинова С.А., Столбовский А.В., Фалахутдинов Р.М., Попов В.В., Чикунова Н.С.</a:t>
            </a:r>
            <a:r>
              <a:rPr lang="ru-RU" altLang="ru-RU" sz="1800">
                <a:latin typeface="Times New Roman" panose="02020603050405020304" pitchFamily="18" charset="0"/>
              </a:rPr>
              <a:t> Сравнительный анализ влияния состава сплава на структуру и свойства сплавов систем Cu-Sn и Cu-Ni, наноструктурированных методом КВД. Тезисы докладов. XXI Всероссийская школа-семинар по проблемам физики конденсированного состояния вещества (СПФКС-21). Екатеринбург, 2021, с. 199.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dirty="0" smtClean="0">
                <a:latin typeface="Times New Roman" panose="02020603050405020304" pitchFamily="18" charset="0"/>
              </a:rPr>
              <a:t>Аспирант 2 года обучения </a:t>
            </a:r>
            <a:r>
              <a:rPr lang="ru-RU" altLang="ru-RU" sz="1800" b="1" kern="0" dirty="0" err="1" smtClean="0">
                <a:latin typeface="Times New Roman" panose="02020603050405020304" pitchFamily="18" charset="0"/>
              </a:rPr>
              <a:t>Чикунова</a:t>
            </a:r>
            <a:r>
              <a:rPr lang="ru-RU" altLang="ru-RU" sz="1800" b="1" kern="0" dirty="0" smtClean="0">
                <a:latin typeface="Times New Roman" panose="02020603050405020304" pitchFamily="18" charset="0"/>
              </a:rPr>
              <a:t> Наталья Сергеевна</a:t>
            </a:r>
            <a:br>
              <a:rPr lang="ru-RU" altLang="ru-RU" sz="1800" b="1" kern="0" dirty="0" smtClean="0">
                <a:latin typeface="Times New Roman" panose="02020603050405020304" pitchFamily="18" charset="0"/>
              </a:rPr>
            </a:br>
            <a:r>
              <a:rPr lang="ru-RU" altLang="ru-RU" sz="1800" b="1" kern="0" dirty="0" smtClean="0">
                <a:latin typeface="Times New Roman" panose="02020603050405020304" pitchFamily="18" charset="0"/>
              </a:rPr>
              <a:t>лаборатории диффузии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268413"/>
            <a:ext cx="8496300" cy="7207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2400" smtClean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философии</a:t>
            </a:r>
            <a:r>
              <a:rPr lang="ru-RU" altLang="ru-RU" sz="2400" smtClean="0"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 smtClean="0">
                <a:latin typeface="Times New Roman" panose="02020603050405020304" pitchFamily="18" charset="0"/>
              </a:rPr>
              <a:t>2025 год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1071563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536575" y="4062413"/>
            <a:ext cx="80645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Участие в грантах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–</a:t>
            </a:r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546100" y="1989138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иностранному языку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Отлично</a:t>
            </a:r>
          </a:p>
        </p:txBody>
      </p:sp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536575" y="4779963"/>
            <a:ext cx="84963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Выступления на конференциях</a:t>
            </a:r>
            <a:r>
              <a:rPr lang="ru-RU" altLang="ru-RU" sz="24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Сделано докладов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устных – 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стендовых  –  0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546100" y="2665413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специальности 1.3.8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2026 год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dirty="0" smtClean="0">
                <a:latin typeface="Times New Roman" panose="02020603050405020304" pitchFamily="18" charset="0"/>
              </a:rPr>
              <a:t>Аспирант 2 года обучения </a:t>
            </a:r>
            <a:r>
              <a:rPr lang="ru-RU" altLang="ru-RU" sz="1800" b="1" kern="0" dirty="0" err="1" smtClean="0">
                <a:latin typeface="Times New Roman" panose="02020603050405020304" pitchFamily="18" charset="0"/>
              </a:rPr>
              <a:t>Чикунова</a:t>
            </a:r>
            <a:r>
              <a:rPr lang="ru-RU" altLang="ru-RU" sz="1800" b="1" kern="0" dirty="0" smtClean="0">
                <a:latin typeface="Times New Roman" panose="02020603050405020304" pitchFamily="18" charset="0"/>
              </a:rPr>
              <a:t> Наталья Сергеевна</a:t>
            </a:r>
            <a:br>
              <a:rPr lang="ru-RU" altLang="ru-RU" sz="1800" b="1" kern="0" dirty="0" smtClean="0">
                <a:latin typeface="Times New Roman" panose="02020603050405020304" pitchFamily="18" charset="0"/>
              </a:rPr>
            </a:br>
            <a:r>
              <a:rPr lang="ru-RU" altLang="ru-RU" sz="1800" b="1" kern="0" dirty="0" smtClean="0">
                <a:latin typeface="Times New Roman" panose="02020603050405020304" pitchFamily="18" charset="0"/>
              </a:rPr>
              <a:t>лаборатории диффузии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6575" y="3341688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lnSpc>
                <a:spcPct val="80000"/>
              </a:lnSpc>
              <a:defRPr/>
            </a:pPr>
            <a:r>
              <a:rPr lang="ru-RU" altLang="ru-RU" sz="2400" kern="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Зачет по педагогике</a:t>
            </a:r>
            <a:r>
              <a:rPr lang="ru-RU" altLang="ru-RU" sz="2400" kern="0" dirty="0" smtClean="0"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ru-RU" altLang="ru-RU" sz="2000" kern="0" dirty="0" smtClean="0">
                <a:latin typeface="Times New Roman" panose="02020603050405020304" pitchFamily="18" charset="0"/>
              </a:rPr>
              <a:t>зачтено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1225550" y="549275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00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</a:t>
            </a:r>
            <a:endParaRPr lang="ru-RU" altLang="ru-RU" sz="2000">
              <a:latin typeface="Times New Roman" panose="02020603050405020304" pitchFamily="18" charset="0"/>
            </a:endParaRPr>
          </a:p>
        </p:txBody>
      </p:sp>
      <p:graphicFrame>
        <p:nvGraphicFramePr>
          <p:cNvPr id="8669" name="Group 477"/>
          <p:cNvGraphicFramePr>
            <a:graphicFrameLocks noGrp="1"/>
          </p:cNvGraphicFramePr>
          <p:nvPr/>
        </p:nvGraphicFramePr>
        <p:xfrm>
          <a:off x="250825" y="962025"/>
          <a:ext cx="8713788" cy="5740396"/>
        </p:xfrm>
        <a:graphic>
          <a:graphicData uri="http://schemas.openxmlformats.org/drawingml/2006/table">
            <a:tbl>
              <a:tblPr/>
              <a:tblGrid>
                <a:gridCol w="4426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8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170">
                  <a:extLst>
                    <a:ext uri="{9D8B030D-6E8A-4147-A177-3AD203B41FA5}">
                      <a16:colId xmlns:a16="http://schemas.microsoft.com/office/drawing/2014/main" val="231170899"/>
                    </a:ext>
                  </a:extLst>
                </a:gridCol>
                <a:gridCol w="868170">
                  <a:extLst>
                    <a:ext uri="{9D8B030D-6E8A-4147-A177-3AD203B41FA5}">
                      <a16:colId xmlns:a16="http://schemas.microsoft.com/office/drawing/2014/main" val="787392"/>
                    </a:ext>
                  </a:extLst>
                </a:gridCol>
                <a:gridCol w="865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1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Сумма 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год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Сумма 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год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9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(вышедшие из печати)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0+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9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свидетельство о программах для ЭВМ, зарегистрированных в установленном порядке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9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патент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9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соавторство в монографии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9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оформленное ноу-хау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9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других изданиях (не тезисы)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9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9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российской конференции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4+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9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 устным докладом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9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со стендовым докладом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9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«отлично» кандидатский экзамен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0+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39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«хорошо» кандидатский экзамен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16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«удовлетворительно» кандидатский экзамен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39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исполнителя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39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руководителя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39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сумма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</a:t>
                      </a: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9" marR="91449"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39750" y="44450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dirty="0" smtClean="0">
                <a:latin typeface="Times New Roman" panose="02020603050405020304" pitchFamily="18" charset="0"/>
              </a:rPr>
              <a:t>Аспирант 2 года обучения </a:t>
            </a:r>
            <a:r>
              <a:rPr lang="ru-RU" altLang="ru-RU" sz="1800" b="1" kern="0" dirty="0" err="1" smtClean="0">
                <a:latin typeface="Times New Roman" panose="02020603050405020304" pitchFamily="18" charset="0"/>
              </a:rPr>
              <a:t>Чикунова</a:t>
            </a:r>
            <a:r>
              <a:rPr lang="ru-RU" altLang="ru-RU" sz="1800" b="1" kern="0" dirty="0" smtClean="0">
                <a:latin typeface="Times New Roman" panose="02020603050405020304" pitchFamily="18" charset="0"/>
              </a:rPr>
              <a:t> Наталья Сергеевна</a:t>
            </a:r>
            <a:br>
              <a:rPr lang="ru-RU" altLang="ru-RU" sz="1800" b="1" kern="0" dirty="0" smtClean="0">
                <a:latin typeface="Times New Roman" panose="02020603050405020304" pitchFamily="18" charset="0"/>
              </a:rPr>
            </a:br>
            <a:r>
              <a:rPr lang="ru-RU" altLang="ru-RU" sz="1800" b="1" kern="0" dirty="0" smtClean="0">
                <a:latin typeface="Times New Roman" panose="02020603050405020304" pitchFamily="18" charset="0"/>
              </a:rPr>
              <a:t>лаборатории диффузии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2254</TotalTime>
  <Words>961</Words>
  <Application>Microsoft Office PowerPoint</Application>
  <PresentationFormat>Экран (4:3)</PresentationFormat>
  <Paragraphs>166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Оформление по умолчанию</vt:lpstr>
      <vt:lpstr>Аспирант 2 года обучения Чикунова Наталья Сергеевна лаборатории диффузии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ИФМ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1 года обучения Ежов И.В.</dc:title>
  <dc:creator>Ежов И.В.</dc:creator>
  <cp:lastModifiedBy>User</cp:lastModifiedBy>
  <cp:revision>150</cp:revision>
  <dcterms:created xsi:type="dcterms:W3CDTF">2012-04-17T05:54:14Z</dcterms:created>
  <dcterms:modified xsi:type="dcterms:W3CDTF">2024-10-04T06:35:14Z</dcterms:modified>
</cp:coreProperties>
</file>