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66" r:id="rId3"/>
    <p:sldId id="274" r:id="rId4"/>
    <p:sldId id="29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" initials="S" lastIdx="1" clrIdx="0">
    <p:extLst>
      <p:ext uri="{19B8F6BF-5375-455C-9EA6-DF929625EA0E}">
        <p15:presenceInfo xmlns:p15="http://schemas.microsoft.com/office/powerpoint/2012/main" userId="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B400"/>
    <a:srgbClr val="C1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73101" autoAdjust="0"/>
  </p:normalViewPr>
  <p:slideViewPr>
    <p:cSldViewPr snapToGrid="0">
      <p:cViewPr varScale="1">
        <p:scale>
          <a:sx n="64" d="100"/>
          <a:sy n="64" d="100"/>
        </p:scale>
        <p:origin x="11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DACDB-06B2-4B59-9143-6FBA47FF790C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94D71-41F8-46AB-9A7F-E327183029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9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4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406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55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70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2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4D71-41F8-46AB-9A7F-E3271830296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5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D59D2B-0657-44BF-929F-E48A28809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0AD930-D90C-49D4-A169-8211E7AB3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68EF93-7C86-4BB0-BE96-5141F80C8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2E25-66D5-45FB-B90C-E755D912DD76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177802-BAC4-4C95-B4CF-904A62B1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9710F-8870-4C11-91D3-60B040BBF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70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A3619-3F4B-4888-BCBA-8C79DFC1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14422D-4392-4029-BEC9-2E7F7829F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1AD710-D445-4DC9-9315-63C45A55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7CC6-0AE3-40AD-ABCF-6E9908B3690A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38A6B-FFD1-4503-8ABC-868B5986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75BFA4-D5A8-416D-A34D-5045F125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02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41A318-DD90-4814-B42A-2B9B2EF06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6918A1-E685-4145-B808-E7BBAA390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452CFA-A845-43BC-8634-0F468B00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A94C-0E72-4284-97D6-52389F69EA88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6071B8-371C-4D70-B3D0-2877D5C4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FE1FBD-87FE-478B-90DE-C9B3A2E0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5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D3C7A-251C-4EE3-8908-3E8CEE0B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6BBC0A-23AA-47EB-A68D-4EB0AE5A5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D2709-9050-425C-80C5-85C9DF14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0B8C2-5B8B-491D-857C-FD251781193D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68727D-7635-4121-A110-15647FEE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102EE6-9976-408C-B5A3-81AF89B3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ABC0C-E3E6-4BA7-9880-63E1002F1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8370EC-8D62-43F8-B93F-2DA4EDD24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3AA0BE-FDE0-43E1-82A0-05381D59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E2B8-A28A-4751-AFAE-38FB04D24D63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14D8F-AD16-47CB-9A79-498B9228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DB6172-EA24-4A1B-B23B-D0456515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7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0B756-31AA-439E-A363-B68BB0C0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F743AB-8CC7-4D5A-AD17-F9160EDCE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93C941-D3C6-4C26-90B5-55C4C49FC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D711E-96E3-42DE-85E5-56893F58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DE5-283A-4B71-8D73-1532B99A947C}" type="datetime1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CC6961-295F-4509-B380-83C13BCF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D4DBAF-8B7D-4973-91F6-9A01CCFC8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58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47AD3-D4F7-449A-8204-4320E6FA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E51F00-A2E3-4CDD-9674-520AC58AD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BD3387-DCB6-43A1-9BA2-685A6DAA4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6DC806-97CE-4300-A9F7-312BB6694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1D9B3F7-F57E-468F-8959-7E604B073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4673D78-3A8F-4DDA-BBA3-E93F153D0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777B-DA2A-43A6-971E-A2A06F13C0DB}" type="datetime1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2901FF2-6B3C-4C15-974A-457673A5D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90FA9B1-0DFD-4BBE-BAE5-1AFBC261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38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F5B2B-0F15-4DD7-8914-A5E824FA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15D30B-A1A3-49CD-9B75-4DAFB099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E646-18D0-4C12-AB51-457F4E0F47A0}" type="datetime1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B33DD2-D164-4E32-B3F3-536D33AF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99ACA1C-6AEC-4C14-BBA1-57659FAD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72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056347-B05D-45C0-9CC0-5658B0976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51-6609-4A61-A566-21D5505F8D1E}" type="datetime1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CF97C3-352D-4E3E-9C2A-C7849EFA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1C4C87-D9A2-478A-B71E-42985D74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78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2DA7CD-C2D6-40F5-8A5A-A3E68360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2E42B8-862A-43F0-8D94-3B3DD88FF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7E04AA-DC74-4E34-A851-85E6F0701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1199E2-B45E-40F8-AC54-A4814D89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9C65-7F74-4EE8-9A07-E3E0052080DF}" type="datetime1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566DDC-9019-43A2-AE4B-9E1D044E7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59AA11-7FC5-481E-9530-B9597A17C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32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F975B-6DCB-44FD-B7D5-894203F1F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2216AA-1010-4763-BB90-5D76A1EAC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E4BE54-19C4-4849-B6B6-AF8A295CD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FBF052-5446-4BE8-BAD4-B7C6615C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DFA2-5D6C-4445-A2A5-793C90F17AB9}" type="datetime1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687181-A76E-4625-A233-1DD8C4D9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2417A6-A577-4BD0-A4F0-0ECBA9B9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2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FD6C1-13C6-4508-A9C0-3D151721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032EDC-E5CC-4C54-8595-5D1756FBF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8BECA8-8B29-433C-AE43-49074EBDD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5873F-C1BC-4139-B205-345DB282DFA3}" type="datetime1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EAAD46-9A0C-4D39-A2BD-676EB16A9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9B2D2D-CA18-4606-9B4C-5DB5874DE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98C9D-CCD9-4053-9B27-D3E46214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04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89A91F-3623-484C-B03B-568A2A05B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88" y="835508"/>
            <a:ext cx="11037824" cy="5917383"/>
          </a:xfrm>
        </p:spPr>
        <p:txBody>
          <a:bodyPr>
            <a:normAutofit fontScale="70000" lnSpcReduction="20000"/>
          </a:bodyPr>
          <a:lstStyle/>
          <a:p>
            <a:pPr marL="628650" indent="-628650" algn="just">
              <a:buNone/>
            </a:pPr>
            <a:r>
              <a:rPr lang="ru-RU" altLang="ru-RU" sz="29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Научный руководитель </a:t>
            </a:r>
            <a:r>
              <a:rPr lang="ru-RU" altLang="ru-RU" sz="24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altLang="ru-RU" sz="2900" dirty="0">
                <a:latin typeface="Segoe UI" panose="020B0502040204020203" pitchFamily="34" charset="0"/>
                <a:cs typeface="Segoe UI" panose="020B0502040204020203" pitchFamily="34" charset="0"/>
              </a:rPr>
              <a:t>к.ф.-м.н. Кузнецова Татьяна Владимировна</a:t>
            </a:r>
          </a:p>
          <a:p>
            <a:pPr marL="628650" indent="-628650" algn="just">
              <a:buNone/>
              <a:tabLst>
                <a:tab pos="1616075" algn="l"/>
              </a:tabLst>
            </a:pPr>
            <a:r>
              <a:rPr lang="ru-RU" sz="29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Специальность</a:t>
            </a:r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900" dirty="0">
                <a:latin typeface="Segoe UI" panose="020B0502040204020203" pitchFamily="34" charset="0"/>
                <a:cs typeface="Segoe UI" panose="020B0502040204020203" pitchFamily="34" charset="0"/>
              </a:rPr>
              <a:t>1.3.8 – Физика конденсированного состояния</a:t>
            </a:r>
          </a:p>
          <a:p>
            <a:pPr marL="628650" indent="-628650" algn="just">
              <a:buNone/>
            </a:pPr>
            <a:r>
              <a:rPr lang="ru-RU" altLang="ru-RU" sz="29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Тема работы </a:t>
            </a:r>
            <a:r>
              <a:rPr lang="ru-RU" altLang="ru-RU" sz="24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Влияние формирования и разрушения коллоидных центров на электронную структуру и свойства ионных кристаллов галогенидов при термохимической обработке и радиационном воздействии высокоэнергетических пучков электронов</a:t>
            </a:r>
          </a:p>
          <a:p>
            <a:pPr marL="628650" indent="-628650" algn="just">
              <a:buNone/>
            </a:pPr>
            <a:r>
              <a:rPr lang="ru-RU" altLang="ru-RU" sz="29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Задачи текущего года </a:t>
            </a:r>
            <a:r>
              <a:rPr lang="ru-RU" altLang="ru-RU" sz="27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Исследовать соединения оксидов меди методом рамановской спектроскопии, рентгеновской фотоэмиссионной спектроскопии</a:t>
            </a:r>
            <a:r>
              <a:rPr lang="en-US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 (XPS)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, сканирующей электронной микроскопии </a:t>
            </a:r>
            <a:r>
              <a:rPr lang="en-US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СЭМ</a:t>
            </a:r>
            <a:r>
              <a:rPr lang="en-US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, провести облучение образцов ускоренными электронами, обработать полученные результаты, подготовить литературный обзор.  Исследовать методом рамановской спектроскопии соединения </a:t>
            </a:r>
            <a:r>
              <a:rPr lang="ru-RU" altLang="ru-RU" sz="2700" dirty="0" err="1">
                <a:latin typeface="Segoe UI" panose="020B0502040204020203" pitchFamily="34" charset="0"/>
                <a:cs typeface="Segoe UI" panose="020B0502040204020203" pitchFamily="34" charset="0"/>
              </a:rPr>
              <a:t>псевдомонокристаллов</a:t>
            </a:r>
            <a:r>
              <a:rPr lang="ru-RU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 титана и циркония, подвергнутых интенсивной пластической деформации.</a:t>
            </a:r>
            <a:r>
              <a:rPr lang="en-US" altLang="ru-RU" sz="27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altLang="ru-RU" sz="2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628650" indent="-628650" algn="just">
              <a:buNone/>
            </a:pPr>
            <a:r>
              <a:rPr lang="ru-RU" altLang="ru-RU" sz="29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Результаты, полученные в текущем году: </a:t>
            </a:r>
          </a:p>
          <a:p>
            <a:pPr marL="1085850" indent="-457200" algn="just">
              <a:lnSpc>
                <a:spcPct val="120000"/>
              </a:lnSpc>
              <a:buFontTx/>
              <a:buAutoNum type="arabicPeriod"/>
            </a:pP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Получены спектры комбинационного рассеяния света (КРС) для образцов  </a:t>
            </a:r>
            <a:r>
              <a:rPr lang="en-US" altLang="ru-RU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CuO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и 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Cu</a:t>
            </a:r>
            <a:r>
              <a:rPr lang="en-US" altLang="ru-RU" sz="24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до и после радиационного воздействия на них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пучком ускоренных электронов. </a:t>
            </a:r>
          </a:p>
          <a:p>
            <a:pPr marL="1085850" indent="-457200" algn="just">
              <a:lnSpc>
                <a:spcPct val="120000"/>
              </a:lnSpc>
              <a:buFontTx/>
              <a:buAutoNum type="arabicPeriod"/>
            </a:pP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Произведено облучение высокоэнергетическими электронами (10 МэВ) образов оксидов меди.</a:t>
            </a:r>
          </a:p>
          <a:p>
            <a:pPr marL="1085850" indent="-457200" algn="just">
              <a:lnSpc>
                <a:spcPct val="120000"/>
              </a:lnSpc>
              <a:buFontTx/>
              <a:buAutoNum type="arabicPeriod"/>
            </a:pP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Получены 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XPS</a:t>
            </a: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 спектры для образцов оксидов меди.</a:t>
            </a:r>
          </a:p>
          <a:p>
            <a:pPr marL="1085850" indent="-457200" algn="just">
              <a:lnSpc>
                <a:spcPct val="120000"/>
              </a:lnSpc>
              <a:buFontTx/>
              <a:buAutoNum type="arabicPeriod"/>
            </a:pP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Обработаны экспериментально полученные результаты.</a:t>
            </a:r>
          </a:p>
          <a:p>
            <a:pPr marL="1085850" indent="-457200" algn="just">
              <a:lnSpc>
                <a:spcPct val="120000"/>
              </a:lnSpc>
              <a:buFontTx/>
              <a:buAutoNum type="arabicPeriod"/>
            </a:pP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Получены спектры комбинационного рассеяния для образцов </a:t>
            </a:r>
            <a:r>
              <a:rPr lang="ru-RU" altLang="ru-RU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псевдомонокристаллов</a:t>
            </a: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 титана</a:t>
            </a:r>
            <a:b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и циркония, подвергнутых интенсивной пластической деформации в наковальнях </a:t>
            </a:r>
            <a:r>
              <a:rPr lang="ru-RU" altLang="ru-RU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Бриджмена</a:t>
            </a:r>
            <a:r>
              <a:rPr lang="en-US" alt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B043B6D9-A979-41F4-92F2-A5329148FFAE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</a:t>
            </a:r>
            <a:r>
              <a:rPr lang="en-US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14FBDA8-1F68-4DE8-8694-D6FAE6717A06}"/>
              </a:ext>
            </a:extLst>
          </p:cNvPr>
          <p:cNvCxnSpPr>
            <a:cxnSpLocks/>
          </p:cNvCxnSpPr>
          <p:nvPr/>
        </p:nvCxnSpPr>
        <p:spPr>
          <a:xfrm>
            <a:off x="838200" y="685949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D5D794B2-4D9C-4EBC-9201-CF80BE073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9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F488F1E1-BA86-4F79-A085-97FB593DAF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0320" y="1217325"/>
            <a:ext cx="11259127" cy="5504149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Тезисы докладов на международных конференциях 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  <a:defRPr/>
            </a:pPr>
            <a:r>
              <a:rPr lang="ru-RU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С.А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., Корх Ю.В., Кузнецова Т.В. Рамановская спектроскопия модифицированного CaF</a:t>
            </a:r>
            <a:r>
              <a:rPr lang="ru-RU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. //Физика. Технологии. Инновации. Тезисы докладов (ФТИ-2023). – 2023. – С. 248-249.</a:t>
            </a:r>
            <a:b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X Международная молодежная научная конференция ФТИ-2023. Екатеринбург, 2023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ISBN 978-5-6050040-2-8)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just">
              <a:buAutoNum type="arabicPeriod"/>
              <a:defRPr/>
            </a:pPr>
            <a:r>
              <a:rPr lang="ru-RU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С.А.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, Корх Ю.В., Сарычев М.Н., Иванов В.Ю., Кузнецова Т.В. Рамановская спектроскопия кристаллов CaF</a:t>
            </a:r>
            <a:r>
              <a:rPr lang="ru-RU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 до и после облучения ускоренными электронами. Сборник тезисов XV Симпозиума с международным участием «Термодинамика и материаловедение». Новосибирск, 2023 (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DOI: 10.26902/THERM_2023_294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457200" indent="-457200" algn="just">
              <a:buAutoNum type="arabicPeriod"/>
              <a:defRPr/>
            </a:pPr>
            <a:r>
              <a:rPr lang="en-US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S. Maslova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A.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Mayorova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B.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Gizhevskii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M.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Sarychev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V. Ivanov, R.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Chumakov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Yu.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Yarmoshenko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T. Kuznetsova Influence of electron irradiation on electronic structure of copper oxides by XPS and Raman spectroscopy. 9</a:t>
            </a:r>
            <a:r>
              <a:rPr lang="en-US" sz="20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th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International congress on energy fluxes and radiation effects EFRE-2024. 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Tomsk, Russia</a:t>
            </a:r>
            <a:r>
              <a:rPr lang="ru-RU" sz="21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 2024</a:t>
            </a:r>
            <a:endParaRPr lang="ru-RU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1800"/>
              </a:spcBef>
              <a:defRPr/>
            </a:pPr>
            <a:r>
              <a:rPr lang="ru-RU" altLang="ru-RU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Тезисы докладов на российских конференциях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just">
              <a:buAutoNum type="arabicPeriod"/>
              <a:defRPr/>
            </a:pPr>
            <a:r>
              <a:rPr lang="ru-RU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С.А.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, Ярмошенко Ю.М., Ангервакс А.Е., Рыскин А.И., Иванов В.Ю., Кузнецова Т.В. Влияние облучения высокоэнергетическими электронами на электронную структуру CaF</a:t>
            </a:r>
            <a:r>
              <a:rPr lang="ru-RU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 по данным рентгеновской эмиссионной спектроскопии. Тезисы докладов. XXII Всероссийская школа - семинар по проблемам физики конденсированного состояния вещества (СПФКС-22) Екатеринбург, 2022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с. 261 (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eLIBRARY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ID: 50358248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algn="just">
              <a:defRPr/>
            </a:pP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965FD-524C-49DF-8626-CB8C85DDA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483" y="518283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Апробация работы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BC7642C-F87D-45F4-ABDC-290A0E8087F9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2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90F8954-1571-4841-B111-1A081E3B1509}"/>
              </a:ext>
            </a:extLst>
          </p:cNvPr>
          <p:cNvCxnSpPr>
            <a:cxnSpLocks/>
          </p:cNvCxnSpPr>
          <p:nvPr/>
        </p:nvCxnSpPr>
        <p:spPr>
          <a:xfrm>
            <a:off x="838200" y="947332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Номер слайда 11">
            <a:extLst>
              <a:ext uri="{FF2B5EF4-FFF2-40B4-BE49-F238E27FC236}">
                <a16:creationId xmlns:a16="http://schemas.microsoft.com/office/drawing/2014/main" id="{C0803644-1696-41C1-951B-52A717E1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 descr="Маркеры-галочки">
            <a:extLst>
              <a:ext uri="{FF2B5EF4-FFF2-40B4-BE49-F238E27FC236}">
                <a16:creationId xmlns:a16="http://schemas.microsoft.com/office/drawing/2014/main" id="{4885AD7A-8CE8-48FC-9E19-3E32911A44F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763" y="3703320"/>
            <a:ext cx="312233" cy="3122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6">
            <a:extLst>
              <a:ext uri="{FF2B5EF4-FFF2-40B4-BE49-F238E27FC236}">
                <a16:creationId xmlns:a16="http://schemas.microsoft.com/office/drawing/2014/main" id="{E2EC7331-0736-420A-B829-D1AE5C1EA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935" y="902640"/>
            <a:ext cx="10908145" cy="5818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Статьи опубликованы</a:t>
            </a:r>
          </a:p>
          <a:p>
            <a:pPr marL="457200" lvl="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L.Yu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Egorova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Yu.V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Khlebnikova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Yu.V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Korkh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S.A. Maslova, V.P. </a:t>
            </a:r>
            <a:r>
              <a:rPr lang="en-US" sz="1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Pilyugin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T.V. Kuznetsova</a:t>
            </a:r>
            <a:b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Raman spectroscopic evaluation of structural-phase state of titanium and zirconium pseudo-single crystals deformed in Bridgman anvils // </a:t>
            </a: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Materials Characterization. – 2024. – </a:t>
            </a:r>
            <a:r>
              <a:rPr lang="ru-RU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Т. 211. – С. 113876</a:t>
            </a:r>
            <a:r>
              <a:rPr lang="ru-RU" sz="1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18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DOI: </a:t>
            </a:r>
            <a:r>
              <a:rPr lang="en-US" sz="180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10.1016/j.matchar.2024.113876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altLang="ru-RU" sz="20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Статьи в работе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T.R.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Suaridze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Yu.V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Khlebnikova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L.Yu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Egorova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S.A. Maslova, T.V. Kuznetsova,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Yu.V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Korkh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D.N.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Abdullina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Estimation of anticorrosion properties of textured substrates made of copper-nickel based ternary alloys with tungsten and tantalum additives</a:t>
            </a:r>
            <a:r>
              <a:rPr lang="ru-RU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(International Journal of Refractory Metals and Hard Materials)</a:t>
            </a:r>
            <a:endParaRPr lang="ru-R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S. Maslova, B.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Gizhevskii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M.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Sarychev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V. Ivanov, R.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Chumakov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Yu.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Yarmoshenko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, T. Kuznetsova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Influence of electron irradiation on electronic structure of copper oxides by XPS and Raman spectroscopy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(Radiation Physics and Chemistry)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08817305-AE85-44AB-BCE3-90452A21AA14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2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13E89BE-82C9-4201-B860-9B270064BC7C}"/>
              </a:ext>
            </a:extLst>
          </p:cNvPr>
          <p:cNvCxnSpPr>
            <a:cxnSpLocks/>
          </p:cNvCxnSpPr>
          <p:nvPr/>
        </p:nvCxnSpPr>
        <p:spPr>
          <a:xfrm>
            <a:off x="838200" y="667472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Номер слайда 11">
            <a:extLst>
              <a:ext uri="{FF2B5EF4-FFF2-40B4-BE49-F238E27FC236}">
                <a16:creationId xmlns:a16="http://schemas.microsoft.com/office/drawing/2014/main" id="{5F7560B9-E350-48FA-AB70-FEBCE2A04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6">
            <a:extLst>
              <a:ext uri="{FF2B5EF4-FFF2-40B4-BE49-F238E27FC236}">
                <a16:creationId xmlns:a16="http://schemas.microsoft.com/office/drawing/2014/main" id="{E2EC7331-0736-420A-B829-D1AE5C1EA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28" y="788673"/>
            <a:ext cx="10908145" cy="577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altLang="ru-RU" sz="2000" b="1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Статьи планируются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Yarmoshenko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Yu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.,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Maslova S.A., Zhukov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Yu.M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Lukoyanov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A.V.,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Petukhov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A.E.,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Angervaks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A.E.,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Sarychev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M.N., Ivanov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V.Yu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Ryskin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A.I., Kuznetsova T.V.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The electronic structure of the irradiated and additively colored CaF</a:t>
            </a:r>
            <a:r>
              <a:rPr lang="en-US" sz="18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single crystal by means X-ray emission and photoemission spectroscopy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(Journal of Physics Condensed Matter)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Maslova S.A.,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Angervaks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A.E.,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Zelenovsky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P.S.,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Chezganov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D.S.,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Ryskin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A.I.,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Shur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V.Ya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., Kuznetsova T.V.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Raman spectroscopy of CaF</a:t>
            </a:r>
            <a:r>
              <a:rPr lang="en-US" sz="18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single crystals before and after additive coloring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J.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Raman Spectroscopy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Maslova S.A.,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Angervaks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A.E.,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Zelenovsky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P.S.,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Chezganov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D.S.,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Sarychev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M.N.,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Ryskin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A.I.,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Shur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V.Ya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., Ivanov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V.Yu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., Kuznetsova T.V.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Influence of electron beam irradiation on the surface morphology and optical properties of CaF</a:t>
            </a:r>
            <a:r>
              <a:rPr lang="en-US" sz="18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single crystals</a:t>
            </a:r>
            <a:r>
              <a:rPr lang="ru-RU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Radiation Physics and Chemistry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Maslova S.A.,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Titova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S.G.,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Sterkhov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E.V.,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Pryanichnikov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S.V., Kuznetsova T.V.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Raman spectroscopy of</a:t>
            </a:r>
            <a:r>
              <a:rPr lang="ru-RU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double </a:t>
            </a:r>
            <a:r>
              <a:rPr lang="en-US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manganites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Nd</a:t>
            </a:r>
            <a:r>
              <a:rPr lang="en-US" altLang="ru-RU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1−x</a:t>
            </a:r>
            <a:r>
              <a:rPr lang="en-US" alt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Sm</a:t>
            </a:r>
            <a:r>
              <a:rPr lang="en-US" altLang="ru-RU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ru-RU" alt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BaMn</a:t>
            </a:r>
            <a:r>
              <a:rPr lang="ru-RU" altLang="ru-RU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alt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lang="ru-RU" altLang="ru-RU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en-US" alt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J. Raman Spectroscopy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457200" indent="-457200" algn="just">
              <a:buAutoNum type="arabicPeriod"/>
              <a:defRPr/>
            </a:pPr>
            <a:endParaRPr lang="ru-RU" altLang="ru-R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08817305-AE85-44AB-BCE3-90452A21AA14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2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13E89BE-82C9-4201-B860-9B270064BC7C}"/>
              </a:ext>
            </a:extLst>
          </p:cNvPr>
          <p:cNvCxnSpPr>
            <a:cxnSpLocks/>
          </p:cNvCxnSpPr>
          <p:nvPr/>
        </p:nvCxnSpPr>
        <p:spPr>
          <a:xfrm>
            <a:off x="838200" y="667472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Номер слайда 11">
            <a:extLst>
              <a:ext uri="{FF2B5EF4-FFF2-40B4-BE49-F238E27FC236}">
                <a16:creationId xmlns:a16="http://schemas.microsoft.com/office/drawing/2014/main" id="{5F7560B9-E350-48FA-AB70-FEBCE2A04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4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4EF2384-7451-40E5-84FE-F49BBB13CFC7}"/>
              </a:ext>
            </a:extLst>
          </p:cNvPr>
          <p:cNvGrpSpPr/>
          <p:nvPr/>
        </p:nvGrpSpPr>
        <p:grpSpPr>
          <a:xfrm>
            <a:off x="629919" y="890089"/>
            <a:ext cx="10920153" cy="5380577"/>
            <a:chOff x="629919" y="1185853"/>
            <a:chExt cx="10920153" cy="5380577"/>
          </a:xfrm>
        </p:grpSpPr>
        <p:sp>
          <p:nvSpPr>
            <p:cNvPr id="12293" name="Rectangle 6">
              <a:extLst>
                <a:ext uri="{FF2B5EF4-FFF2-40B4-BE49-F238E27FC236}">
                  <a16:creationId xmlns:a16="http://schemas.microsoft.com/office/drawing/2014/main" id="{E2EC7331-0736-420A-B829-D1AE5C1EA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919" y="2835515"/>
              <a:ext cx="10908145" cy="252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buFontTx/>
                <a:buNone/>
              </a:pPr>
              <a:r>
                <a:rPr lang="ru-RU" altLang="ru-RU" sz="2400" b="1" dirty="0">
                  <a:solidFill>
                    <a:srgbClr val="0099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Участие в грантах</a:t>
              </a:r>
            </a:p>
            <a:p>
              <a:pPr algn="just">
                <a:lnSpc>
                  <a:spcPct val="90000"/>
                </a:lnSpc>
                <a:buNone/>
              </a:pPr>
              <a:r>
                <a:rPr lang="ru-RU" altLang="ru-RU" sz="2000" dirty="0">
                  <a:latin typeface="Segoe UI" panose="020B0502040204020203" pitchFamily="34" charset="0"/>
                  <a:cs typeface="Segoe UI" panose="020B0502040204020203" pitchFamily="34" charset="0"/>
                </a:rPr>
                <a:t>Проект РНФ № 23-72-00067 «Применение и развитие методов резонансной рентгеновской фотоэмиссионной спектроскопии для изучения локальных электронных характеристик многокомпонентных функциональных материалов с сильным спин-орбитальным взаимодействием»</a:t>
              </a:r>
            </a:p>
            <a:p>
              <a:pPr algn="just" eaLnBrk="1" hangingPunct="1">
                <a:lnSpc>
                  <a:spcPct val="90000"/>
                </a:lnSpc>
                <a:buFontTx/>
                <a:buNone/>
              </a:pPr>
              <a:r>
                <a:rPr lang="ru-RU" altLang="ru-RU" sz="2000" dirty="0">
                  <a:latin typeface="Segoe UI" panose="020B0502040204020203" pitchFamily="34" charset="0"/>
                  <a:cs typeface="Segoe UI" panose="020B0502040204020203" pitchFamily="34" charset="0"/>
                </a:rPr>
                <a:t>Руководитель – Кузнецова Т.В., кандидат физико-математических наук</a:t>
              </a:r>
            </a:p>
            <a:p>
              <a:pPr algn="just" eaLnBrk="1" hangingPunct="1">
                <a:lnSpc>
                  <a:spcPct val="90000"/>
                </a:lnSpc>
                <a:buFontTx/>
                <a:buNone/>
              </a:pPr>
              <a:r>
                <a:rPr lang="ru-RU" altLang="ru-RU" sz="2000" dirty="0">
                  <a:solidFill>
                    <a:srgbClr val="0099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Степень участия </a:t>
              </a:r>
              <a:r>
                <a:rPr lang="ru-RU" altLang="ru-RU" sz="2000" dirty="0">
                  <a:latin typeface="Segoe UI" panose="020B0502040204020203" pitchFamily="34" charset="0"/>
                  <a:cs typeface="Segoe UI" panose="020B0502040204020203" pitchFamily="34" charset="0"/>
                </a:rPr>
                <a:t>– </a:t>
              </a:r>
              <a:r>
                <a:rPr lang="ru-RU" altLang="ru-RU" sz="2000" i="1" dirty="0">
                  <a:solidFill>
                    <a:srgbClr val="C000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исполнитель </a:t>
              </a:r>
              <a:r>
                <a:rPr lang="ru-RU" altLang="ru-RU" sz="2000" dirty="0">
                  <a:latin typeface="Segoe UI" panose="020B0502040204020203" pitchFamily="34" charset="0"/>
                  <a:cs typeface="Segoe UI" panose="020B0502040204020203" pitchFamily="34" charset="0"/>
                </a:rPr>
                <a:t>(2023, 2024 г.)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F9094B47-0590-44B3-9126-46AF627F06C9}"/>
                </a:ext>
              </a:extLst>
            </p:cNvPr>
            <p:cNvGrpSpPr/>
            <p:nvPr/>
          </p:nvGrpSpPr>
          <p:grpSpPr>
            <a:xfrm>
              <a:off x="629920" y="1185853"/>
              <a:ext cx="10920152" cy="1553239"/>
              <a:chOff x="629919" y="1259741"/>
              <a:chExt cx="10920152" cy="1553239"/>
            </a:xfrm>
          </p:grpSpPr>
          <p:sp>
            <p:nvSpPr>
              <p:cNvPr id="12292" name="Rectangle 4">
                <a:extLst>
                  <a:ext uri="{FF2B5EF4-FFF2-40B4-BE49-F238E27FC236}">
                    <a16:creationId xmlns:a16="http://schemas.microsoft.com/office/drawing/2014/main" id="{A8FE6A76-E4B0-4164-B409-25167E213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5599" y="1259741"/>
                <a:ext cx="6400800" cy="431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ru-RU" altLang="ru-RU" sz="2400" b="1" dirty="0">
                    <a:solidFill>
                      <a:srgbClr val="0099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Экзамены</a:t>
                </a:r>
              </a:p>
            </p:txBody>
          </p:sp>
          <p:sp>
            <p:nvSpPr>
              <p:cNvPr id="12294" name="Rectangle 7">
                <a:extLst>
                  <a:ext uri="{FF2B5EF4-FFF2-40B4-BE49-F238E27FC236}">
                    <a16:creationId xmlns:a16="http://schemas.microsoft.com/office/drawing/2014/main" id="{7376F78F-8671-4230-9419-31557F23D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919" y="1589023"/>
                <a:ext cx="10920152" cy="1223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2955925" eaLnBrk="1" hangingPunct="1">
                  <a:buFontTx/>
                  <a:buNone/>
                </a:pP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Иностранный язык 		«</a:t>
                </a:r>
                <a:r>
                  <a:rPr lang="ru-RU" altLang="ru-RU" sz="2000" i="1" dirty="0">
                    <a:solidFill>
                      <a:srgbClr val="C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Отлично</a:t>
                </a: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» </a:t>
                </a:r>
              </a:p>
              <a:p>
                <a:pPr marL="2955925">
                  <a:buNone/>
                </a:pP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Педагогика 			«</a:t>
                </a:r>
                <a:r>
                  <a:rPr lang="ru-RU" altLang="ru-RU" sz="2000" i="1" dirty="0">
                    <a:solidFill>
                      <a:srgbClr val="C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Зачтено</a:t>
                </a: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» </a:t>
                </a:r>
              </a:p>
              <a:p>
                <a:pPr marL="2955925">
                  <a:buNone/>
                </a:pP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История и философия науки	«</a:t>
                </a:r>
                <a:r>
                  <a:rPr lang="ru-RU" altLang="ru-RU" sz="2000" i="1" dirty="0">
                    <a:solidFill>
                      <a:srgbClr val="C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Хорошо</a:t>
                </a: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» </a:t>
                </a:r>
              </a:p>
              <a:p>
                <a:pPr algn="ctr" eaLnBrk="1" hangingPunct="1">
                  <a:lnSpc>
                    <a:spcPct val="80000"/>
                  </a:lnSpc>
                  <a:buFontTx/>
                  <a:buNone/>
                </a:pPr>
                <a:r>
                  <a:rPr lang="ru-RU" altLang="ru-RU" sz="20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</a:p>
            </p:txBody>
          </p:sp>
        </p:grpSp>
        <p:sp>
          <p:nvSpPr>
            <p:cNvPr id="12295" name="Rectangle 8">
              <a:extLst>
                <a:ext uri="{FF2B5EF4-FFF2-40B4-BE49-F238E27FC236}">
                  <a16:creationId xmlns:a16="http://schemas.microsoft.com/office/drawing/2014/main" id="{A2568DF5-0B4C-4169-ADB2-19E1E1342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927" y="5342467"/>
              <a:ext cx="10908145" cy="1223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ru-RU" altLang="ru-RU" sz="2400" b="1" dirty="0">
                  <a:solidFill>
                    <a:srgbClr val="0099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Выступления на конференциях </a:t>
              </a:r>
            </a:p>
            <a:p>
              <a:pPr algn="ctr" eaLnBrk="1" hangingPunct="1">
                <a:lnSpc>
                  <a:spcPct val="80000"/>
                </a:lnSpc>
                <a:spcBef>
                  <a:spcPts val="1200"/>
                </a:spcBef>
                <a:buFontTx/>
                <a:buNone/>
              </a:pPr>
              <a:r>
                <a:rPr lang="ru-RU" altLang="ru-RU" sz="2000" dirty="0">
                  <a:latin typeface="Segoe UI" panose="020B0502040204020203" pitchFamily="34" charset="0"/>
                  <a:cs typeface="Segoe UI" panose="020B0502040204020203" pitchFamily="34" charset="0"/>
                </a:rPr>
                <a:t>Стендовые доклады: </a:t>
              </a:r>
              <a:r>
                <a:rPr lang="ru-RU" altLang="ru-RU" sz="2000" dirty="0">
                  <a:solidFill>
                    <a:srgbClr val="C000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</a:t>
              </a:r>
            </a:p>
          </p:txBody>
        </p:sp>
      </p:grp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08817305-AE85-44AB-BCE3-90452A21AA14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2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13E89BE-82C9-4201-B860-9B270064BC7C}"/>
              </a:ext>
            </a:extLst>
          </p:cNvPr>
          <p:cNvCxnSpPr>
            <a:cxnSpLocks/>
          </p:cNvCxnSpPr>
          <p:nvPr/>
        </p:nvCxnSpPr>
        <p:spPr>
          <a:xfrm>
            <a:off x="838200" y="667472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Номер слайда 11">
            <a:extLst>
              <a:ext uri="{FF2B5EF4-FFF2-40B4-BE49-F238E27FC236}">
                <a16:creationId xmlns:a16="http://schemas.microsoft.com/office/drawing/2014/main" id="{5F7560B9-E350-48FA-AB70-FEBCE2A04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F59654CD-A4D3-4D39-8827-95F130241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17764"/>
              </p:ext>
            </p:extLst>
          </p:nvPr>
        </p:nvGraphicFramePr>
        <p:xfrm>
          <a:off x="1796014" y="933717"/>
          <a:ext cx="8599972" cy="5867133"/>
        </p:xfrm>
        <a:graphic>
          <a:graphicData uri="http://schemas.openxmlformats.org/drawingml/2006/table">
            <a:tbl>
              <a:tblPr/>
              <a:tblGrid>
                <a:gridCol w="4967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848317868"/>
                    </a:ext>
                  </a:extLst>
                </a:gridCol>
                <a:gridCol w="641033">
                  <a:extLst>
                    <a:ext uri="{9D8B030D-6E8A-4147-A177-3AD203B41FA5}">
                      <a16:colId xmlns:a16="http://schemas.microsoft.com/office/drawing/2014/main" val="96253094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3018253337"/>
                    </a:ext>
                  </a:extLst>
                </a:gridCol>
                <a:gridCol w="76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Показатель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Баллы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год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год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Сумма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публикации в изданиях ВАК (вышедшие из печати)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публикации в изданиях ВАК (принятые в печать)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патент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соавторство в монографии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оформленное ноу-хау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публикации в других изданиях (не тезисы)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тезисы доклада на международной конференции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тезисы доклада на российской конференции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участие в конференции с устным докладом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участие в конференции со стендовым докладом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сданный на «отлично» кандидатский экзамен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сданный на «хорошо» кандидатский экзамен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сданный на «удовлетворительно» кандидатский экзамен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участие в грантах в качестве: исполнителя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участие в грантах в качестве: руководителя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843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Общая сумма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360576"/>
                  </a:ext>
                </a:extLst>
              </a:tr>
            </a:tbl>
          </a:graphicData>
        </a:graphic>
      </p:graphicFrame>
      <p:sp>
        <p:nvSpPr>
          <p:cNvPr id="13315" name="Rectangle 3">
            <a:extLst>
              <a:ext uri="{FF2B5EF4-FFF2-40B4-BE49-F238E27FC236}">
                <a16:creationId xmlns:a16="http://schemas.microsoft.com/office/drawing/2014/main" id="{9A31D2F6-E2C8-45EB-A1B2-1527CC555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40039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Таблица показателей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19B9A5F-F952-4D5B-9091-068F707A0DE5}"/>
              </a:ext>
            </a:extLst>
          </p:cNvPr>
          <p:cNvSpPr txBox="1">
            <a:spLocks/>
          </p:cNvSpPr>
          <p:nvPr/>
        </p:nvSpPr>
        <p:spPr>
          <a:xfrm>
            <a:off x="838200" y="217350"/>
            <a:ext cx="10515600" cy="45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Аспирант 2 года обучения </a:t>
            </a:r>
            <a:r>
              <a:rPr lang="ru-RU" alt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Маслова Серафима Андреевна</a:t>
            </a: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лаборатория электрических явлений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BD15BF1-F734-4BD3-8CD0-A4A41B4E03AE}"/>
              </a:ext>
            </a:extLst>
          </p:cNvPr>
          <p:cNvCxnSpPr>
            <a:cxnSpLocks/>
          </p:cNvCxnSpPr>
          <p:nvPr/>
        </p:nvCxnSpPr>
        <p:spPr>
          <a:xfrm>
            <a:off x="838200" y="924450"/>
            <a:ext cx="10515600" cy="0"/>
          </a:xfrm>
          <a:prstGeom prst="line">
            <a:avLst/>
          </a:prstGeom>
          <a:ln w="28575">
            <a:solidFill>
              <a:srgbClr val="0099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Номер слайда 11">
            <a:extLst>
              <a:ext uri="{FF2B5EF4-FFF2-40B4-BE49-F238E27FC236}">
                <a16:creationId xmlns:a16="http://schemas.microsoft.com/office/drawing/2014/main" id="{636278F3-27F8-484C-A278-912D0943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3440" y="6264565"/>
            <a:ext cx="548640" cy="456910"/>
          </a:xfrm>
        </p:spPr>
        <p:txBody>
          <a:bodyPr/>
          <a:lstStyle/>
          <a:p>
            <a:fld id="{72198C9D-CCD9-4053-9B27-D3E46214D127}" type="slidenum">
              <a:rPr lang="ru-RU" sz="1800" b="1" smtClean="0">
                <a:solidFill>
                  <a:srgbClr val="00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fld>
            <a:endParaRPr lang="ru-RU" sz="1800" b="1" dirty="0">
              <a:solidFill>
                <a:srgbClr val="0099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5092</TotalTime>
  <Words>659</Words>
  <Application>Microsoft Office PowerPoint</Application>
  <PresentationFormat>Широкоэкранный</PresentationFormat>
  <Paragraphs>157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 УрО РАН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Маслова_аттестация_2023</dc:title>
  <dc:creator>S</dc:creator>
  <cp:keywords>аттестация</cp:keywords>
  <cp:lastModifiedBy>User</cp:lastModifiedBy>
  <cp:revision>186</cp:revision>
  <cp:lastPrinted>2023-06-14T02:19:15Z</cp:lastPrinted>
  <dcterms:created xsi:type="dcterms:W3CDTF">2023-06-05T10:22:35Z</dcterms:created>
  <dcterms:modified xsi:type="dcterms:W3CDTF">2024-10-04T06:16:30Z</dcterms:modified>
</cp:coreProperties>
</file>