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8" r:id="rId3"/>
    <p:sldId id="267" r:id="rId4"/>
    <p:sldId id="27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75" autoAdjust="0"/>
    <p:restoredTop sz="97386" autoAdjust="0"/>
  </p:normalViewPr>
  <p:slideViewPr>
    <p:cSldViewPr snapToGrid="0">
      <p:cViewPr varScale="1">
        <p:scale>
          <a:sx n="88" d="100"/>
          <a:sy n="88" d="100"/>
        </p:scale>
        <p:origin x="30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55ACB-7650-49D3-8CF6-4F6D8DAB6072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B81BF-00FD-4C46-8EF1-893D9AE50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938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B81BF-00FD-4C46-8EF1-893D9AE506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444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B81BF-00FD-4C46-8EF1-893D9AE506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554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B81BF-00FD-4C46-8EF1-893D9AE506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920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B81BF-00FD-4C46-8EF1-893D9AE506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88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73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15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90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7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09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13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91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54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09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9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3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E428172-1B63-4AE5-80AA-E2591A59ED8C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BD0BE5E-AA76-4004-812B-F787368870C6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0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39C26-4958-FBAC-079D-F7B181972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5410" y="1438275"/>
            <a:ext cx="9441180" cy="2934462"/>
          </a:xfrm>
        </p:spPr>
        <p:txBody>
          <a:bodyPr anchor="ctr">
            <a:normAutofit/>
          </a:bodyPr>
          <a:lstStyle/>
          <a:p>
            <a:pPr algn="ctr"/>
            <a:r>
              <a:rPr lang="ru-RU" sz="5400" strike="noStrike" spc="-1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Аспирант </a:t>
            </a:r>
            <a:r>
              <a:rPr lang="en-US" sz="5400" strike="noStrike" spc="-1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2</a:t>
            </a:r>
            <a:r>
              <a:rPr lang="ru-RU" sz="5400" strike="noStrike" spc="-1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 года обучения</a:t>
            </a:r>
            <a:r>
              <a:rPr lang="ru-RU" sz="5400" dirty="0">
                <a:latin typeface="+mn-lt"/>
                <a:cs typeface="Arial" panose="020B0604020202020204" pitchFamily="34" charset="0"/>
              </a:rPr>
              <a:t/>
            </a:r>
            <a:br>
              <a:rPr lang="ru-RU" sz="5400" dirty="0">
                <a:latin typeface="+mn-lt"/>
                <a:cs typeface="Arial" panose="020B0604020202020204" pitchFamily="34" charset="0"/>
              </a:rPr>
            </a:br>
            <a:r>
              <a:rPr lang="ru-RU" sz="5400" dirty="0">
                <a:latin typeface="+mn-lt"/>
                <a:cs typeface="Arial" panose="020B0604020202020204" pitchFamily="34" charset="0"/>
              </a:rPr>
              <a:t/>
            </a:r>
            <a:br>
              <a:rPr lang="ru-RU" sz="5400" dirty="0">
                <a:latin typeface="+mn-lt"/>
                <a:cs typeface="Arial" panose="020B0604020202020204" pitchFamily="34" charset="0"/>
              </a:rPr>
            </a:br>
            <a:r>
              <a:rPr lang="ru-RU" sz="5400" dirty="0">
                <a:latin typeface="+mn-lt"/>
                <a:cs typeface="Arial" panose="020B0604020202020204" pitchFamily="34" charset="0"/>
              </a:rPr>
              <a:t>Мухачев Роман Дмитриевич</a:t>
            </a:r>
            <a:endParaRPr lang="en-GB" sz="5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DDB014-0328-E866-F65B-8D9A20521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>
                <a:latin typeface="+mn-lt"/>
              </a:rPr>
              <a:t>Лаборатория оптики металлов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48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1647825" y="0"/>
            <a:ext cx="9115425" cy="86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Аспирант </a:t>
            </a:r>
            <a:r>
              <a:rPr lang="en-US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2</a:t>
            </a: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года обучения Мухачев Роман Дмитриевич</a:t>
            </a:r>
            <a:r>
              <a:rPr sz="2400" dirty="0">
                <a:cs typeface="Arial" panose="020B0604020202020204" pitchFamily="34" charset="0"/>
              </a:rPr>
              <a:t/>
            </a:r>
            <a:br>
              <a:rPr sz="2400" dirty="0">
                <a:cs typeface="Arial" panose="020B0604020202020204" pitchFamily="34" charset="0"/>
              </a:rPr>
            </a:b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лаборатория оптики металлов</a:t>
            </a:r>
            <a:endParaRPr lang="ru-RU" sz="2400" spc="-1" dirty="0">
              <a:cs typeface="Arial" panose="020B0604020202020204" pitchFamily="34" charset="0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222068" y="1406321"/>
            <a:ext cx="11747863" cy="40453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just">
              <a:lnSpc>
                <a:spcPct val="100000"/>
              </a:lnSpc>
              <a:spcAft>
                <a:spcPts val="500"/>
              </a:spcAft>
            </a:pPr>
            <a:r>
              <a:rPr lang="ru-RU" sz="20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Научный руководитель: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к.ф.-м.н.,</a:t>
            </a:r>
            <a:r>
              <a:rPr lang="en-GB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 err="1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в.н.с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. Лукоянов Алексей Владимирович.</a:t>
            </a:r>
            <a:endParaRPr lang="ru-RU" spc="-1" dirty="0"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20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Специальность:</a:t>
            </a:r>
            <a:r>
              <a:rPr lang="ru-RU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01.03.08 «Физика конденсированного состояния».</a:t>
            </a:r>
            <a:endParaRPr lang="ru-RU" spc="-1" dirty="0"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20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Тема работы:</a:t>
            </a:r>
            <a:r>
              <a:rPr lang="ru-RU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Электронная структура и магнитные свойства тройных </a:t>
            </a:r>
            <a:r>
              <a:rPr lang="ru-RU" spc="-1" dirty="0" err="1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интерметаллидов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.</a:t>
            </a:r>
            <a:endParaRPr lang="ru-RU" spc="-1" dirty="0"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20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Задача текущего года</a:t>
            </a:r>
            <a:r>
              <a:rPr lang="ru-RU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: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Изучение магнитных переходов, индуцированных составом в 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GdNiSi</a:t>
            </a:r>
            <a:r>
              <a:rPr lang="en-US" spc="-1" baseline="-25000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1-x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Al</a:t>
            </a:r>
            <a:r>
              <a:rPr lang="en-US" spc="-1" baseline="-25000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x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.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Исследование влияние давления на  зонную структуру </a:t>
            </a:r>
            <a:r>
              <a:rPr lang="en-US" spc="-1" dirty="0" err="1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GdNiSb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.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Изучение электронной структуры и магнитных свойств </a:t>
            </a:r>
            <a:r>
              <a:rPr lang="ru-RU" spc="-1" dirty="0" err="1">
                <a:ea typeface="Times New Roman"/>
                <a:cs typeface="Arial" panose="020B0604020202020204" pitchFamily="34" charset="0"/>
              </a:rPr>
              <a:t>магнитокалорических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 материалов 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GdMn</a:t>
            </a:r>
            <a:r>
              <a:rPr lang="en-US" spc="-1" baseline="-25000" dirty="0">
                <a:ea typeface="Times New Roman"/>
                <a:cs typeface="Arial" panose="020B0604020202020204" pitchFamily="34" charset="0"/>
              </a:rPr>
              <a:t>1-x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Ru</a:t>
            </a:r>
            <a:r>
              <a:rPr lang="en-US" spc="-1" baseline="-25000" dirty="0">
                <a:ea typeface="Times New Roman"/>
                <a:cs typeface="Arial" panose="020B0604020202020204" pitchFamily="34" charset="0"/>
              </a:rPr>
              <a:t>x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Si.</a:t>
            </a:r>
            <a:endParaRPr lang="ru-RU" spc="-1" baseline="-25000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20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Результаты, полученные в текущем году</a:t>
            </a:r>
            <a:r>
              <a:rPr lang="ru-RU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:</a:t>
            </a:r>
            <a:r>
              <a:rPr lang="en-US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В результате исследования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влияния примесей замещения 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Al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в 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GdNiSi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было обнаружено, что минимальное содержание примеси приводит к переходу</a:t>
            </a:r>
            <a:r>
              <a:rPr lang="en-US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к ферромагнитному типу упорядочения в подрешетке гадолиния. </a:t>
            </a:r>
            <a:r>
              <a:rPr lang="ru-RU" dirty="0"/>
              <a:t>Переход АФМ-ФМ был оценен для концентрации Al всего лишь x = 0.024 в диапазоне x = 0 – 0.1.</a:t>
            </a:r>
            <a:r>
              <a:rPr lang="ru-RU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Для полупроводникового соединения </a:t>
            </a:r>
            <a:r>
              <a:rPr lang="en-US" spc="-1" dirty="0" err="1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GdNiSb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 проведенные теоретические исследования показали металлизацию при моделировании давления путем сжатия объема ячейки на 35% и больше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. 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Для 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GdMn</a:t>
            </a:r>
            <a:r>
              <a:rPr lang="en-US" spc="-1" baseline="-25000" dirty="0">
                <a:ea typeface="Times New Roman"/>
                <a:cs typeface="Arial" panose="020B0604020202020204" pitchFamily="34" charset="0"/>
              </a:rPr>
              <a:t>1-x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Ru</a:t>
            </a:r>
            <a:r>
              <a:rPr lang="en-US" spc="-1" baseline="-25000" dirty="0">
                <a:ea typeface="Times New Roman"/>
                <a:cs typeface="Arial" panose="020B0604020202020204" pitchFamily="34" charset="0"/>
              </a:rPr>
              <a:t>x</a:t>
            </a:r>
            <a:r>
              <a:rPr lang="en-US" spc="-1" dirty="0">
                <a:ea typeface="Times New Roman"/>
                <a:cs typeface="Arial" panose="020B0604020202020204" pitchFamily="34" charset="0"/>
              </a:rPr>
              <a:t>Si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 </a:t>
            </a:r>
            <a:r>
              <a:rPr lang="ru-RU" dirty="0"/>
              <a:t>полные магнитные моменты показывают пониженные значения промежуточных концентраций Ru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. Это вызвано большим магнитным моментом </a:t>
            </a:r>
            <a:r>
              <a:rPr lang="ru-RU" spc="-1" dirty="0" err="1">
                <a:ea typeface="Times New Roman"/>
                <a:cs typeface="Arial" panose="020B0604020202020204" pitchFamily="34" charset="0"/>
              </a:rPr>
              <a:t>Mn</a:t>
            </a:r>
            <a:r>
              <a:rPr lang="ru-RU" spc="-1" dirty="0">
                <a:ea typeface="Times New Roman"/>
                <a:cs typeface="Arial" panose="020B0604020202020204" pitchFamily="34" charset="0"/>
              </a:rPr>
              <a:t>, который приводит к уменьшению полного магнитного момента соединения.</a:t>
            </a:r>
            <a:endParaRPr lang="ru-RU" spc="-1" dirty="0">
              <a:highlight>
                <a:srgbClr val="FFFF00"/>
              </a:highlight>
              <a:cs typeface="Arial" panose="020B0604020202020204" pitchFamily="34" charset="0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11813478" y="64506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9B51406-3A70-45A5-896D-43DBDAD79EEC}" type="slidenum">
              <a:rPr lang="ru-RU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pPr/>
              <a:t>2</a:t>
            </a:fld>
            <a:endParaRPr lang="ru-RU" dirty="0">
              <a:solidFill>
                <a:schemeClr val="bg1">
                  <a:lumMod val="9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2"/>
          <p:cNvSpPr/>
          <p:nvPr/>
        </p:nvSpPr>
        <p:spPr>
          <a:xfrm>
            <a:off x="222068" y="431799"/>
            <a:ext cx="11747863" cy="5791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just">
              <a:lnSpc>
                <a:spcPct val="100000"/>
              </a:lnSpc>
              <a:spcAft>
                <a:spcPts val="500"/>
              </a:spcAft>
            </a:pPr>
            <a:r>
              <a:rPr lang="ru-RU" sz="11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Публикации в изданиях ВАК (вышедшие из печати): </a:t>
            </a:r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“The GdMn</a:t>
            </a:r>
            <a:r>
              <a:rPr lang="en-US" sz="1100" baseline="-25000" dirty="0"/>
              <a:t>1-x</a:t>
            </a:r>
            <a:r>
              <a:rPr lang="en-US" sz="1100" dirty="0"/>
              <a:t>Ru</a:t>
            </a:r>
            <a:r>
              <a:rPr lang="en-US" sz="1100" baseline="-25000" dirty="0"/>
              <a:t>x</a:t>
            </a:r>
            <a:r>
              <a:rPr lang="en-US" sz="1100" dirty="0"/>
              <a:t>Si compounds cassette for magnetocaloric nitrogen liquefaction”, S.P. </a:t>
            </a:r>
            <a:r>
              <a:rPr lang="en-US" sz="1100" dirty="0" err="1"/>
              <a:t>Platonov</a:t>
            </a:r>
            <a:r>
              <a:rPr lang="en-US" sz="1100" dirty="0"/>
              <a:t>, A.G. Kuchin, A.S. </a:t>
            </a:r>
            <a:r>
              <a:rPr lang="en-US" sz="1100" dirty="0" err="1"/>
              <a:t>Volegov</a:t>
            </a:r>
            <a:r>
              <a:rPr lang="en-US" sz="1100" dirty="0"/>
              <a:t>, V.S. </a:t>
            </a:r>
            <a:r>
              <a:rPr lang="en-US" sz="1100" dirty="0" err="1"/>
              <a:t>Gaviko</a:t>
            </a:r>
            <a:r>
              <a:rPr lang="en-US" sz="1100" dirty="0"/>
              <a:t>, R.D. Mukhachev, A.V. Lukoyanov, M. Yu. Yakovleva,</a:t>
            </a:r>
            <a:r>
              <a:rPr lang="ru-RU" sz="1100" dirty="0"/>
              <a:t> </a:t>
            </a:r>
            <a:r>
              <a:rPr lang="en-US" sz="1100" dirty="0" err="1"/>
              <a:t>Physica</a:t>
            </a:r>
            <a:r>
              <a:rPr lang="en-US" sz="1100" dirty="0"/>
              <a:t> B. Vol. 685, pp. 416060—416066 (2024). </a:t>
            </a:r>
            <a:endParaRPr lang="ru-RU" sz="1100" dirty="0"/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“Antiferromagnetic-to-ferromagnetic transition in the GdNiSi</a:t>
            </a:r>
            <a:r>
              <a:rPr lang="en-US" sz="1100" baseline="-25000" dirty="0"/>
              <a:t>1-x</a:t>
            </a:r>
            <a:r>
              <a:rPr lang="en-US" sz="1100" dirty="0"/>
              <a:t>Al</a:t>
            </a:r>
            <a:r>
              <a:rPr lang="en-US" sz="1100" baseline="-25000" dirty="0"/>
              <a:t>x</a:t>
            </a:r>
            <a:r>
              <a:rPr lang="en-US" sz="1100" dirty="0"/>
              <a:t> compound”, R.D. Mukhachev, A.V. Lukoyanov, A.G. Kuchin, </a:t>
            </a:r>
            <a:r>
              <a:rPr lang="ru-RU" sz="1100" dirty="0"/>
              <a:t> Письма в ЖЭТФ</a:t>
            </a:r>
            <a:r>
              <a:rPr lang="en-US" sz="1100" dirty="0"/>
              <a:t> Vol. 119, pp. 764—765 (</a:t>
            </a:r>
            <a:r>
              <a:rPr lang="ru-RU" sz="1100" dirty="0"/>
              <a:t>2024</a:t>
            </a:r>
            <a:r>
              <a:rPr lang="en-US" sz="1100" dirty="0"/>
              <a:t>).</a:t>
            </a:r>
            <a:endParaRPr lang="en-US" sz="1100" b="1" dirty="0"/>
          </a:p>
          <a:p>
            <a:pPr algn="just">
              <a:spcBef>
                <a:spcPts val="300"/>
              </a:spcBef>
              <a:spcAft>
                <a:spcPts val="500"/>
              </a:spcAft>
            </a:pPr>
            <a:r>
              <a:rPr lang="ru-RU" sz="1100" b="1" spc="-1" dirty="0">
                <a:solidFill>
                  <a:schemeClr val="accent2"/>
                </a:solidFill>
                <a:cs typeface="Arial" panose="020B0604020202020204" pitchFamily="34" charset="0"/>
              </a:rPr>
              <a:t>Публикации в изданиях ВАК (принятые в </a:t>
            </a:r>
            <a:r>
              <a:rPr lang="ru-RU" sz="1100" b="1" spc="-1">
                <a:solidFill>
                  <a:schemeClr val="accent2"/>
                </a:solidFill>
                <a:cs typeface="Arial" panose="020B0604020202020204" pitchFamily="34" charset="0"/>
              </a:rPr>
              <a:t>печать)</a:t>
            </a:r>
            <a:r>
              <a:rPr lang="ru-RU" sz="1100" b="1" spc="-1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:</a:t>
            </a:r>
            <a:endParaRPr lang="ru-RU" sz="1100" b="1" spc="-1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“</a:t>
            </a:r>
            <a:r>
              <a:rPr lang="en-GB" sz="1100" dirty="0"/>
              <a:t>First-Principles Study of a Ferro-to-Antiferromagnetic Transition in the Gd(</a:t>
            </a:r>
            <a:r>
              <a:rPr lang="en-GB" sz="1100" dirty="0" err="1"/>
              <a:t>Fe,Ni</a:t>
            </a:r>
            <a:r>
              <a:rPr lang="en-GB" sz="1100" dirty="0"/>
              <a:t>)Si Intermetallics</a:t>
            </a:r>
            <a:r>
              <a:rPr lang="en-US" sz="1100" dirty="0"/>
              <a:t>”, R.D. Mukhachev, A.V. Lukoyanov, IEEE Transactions on Magnetics (2024).</a:t>
            </a:r>
            <a:endParaRPr lang="ru-RU" sz="1100" dirty="0"/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11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Тезисы докладов на международной конференции:</a:t>
            </a:r>
            <a:r>
              <a:rPr lang="ru-RU" sz="1100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 </a:t>
            </a:r>
            <a:endParaRPr lang="ru-RU" sz="1100" spc="-1" dirty="0">
              <a:solidFill>
                <a:srgbClr val="000000"/>
              </a:solidFill>
              <a:ea typeface="Times New Roman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Metallization under pressure in </a:t>
            </a:r>
            <a:r>
              <a:rPr lang="en-US" sz="1100" dirty="0" err="1"/>
              <a:t>GdNiSb</a:t>
            </a:r>
            <a:r>
              <a:rPr lang="en-US" sz="1100" dirty="0"/>
              <a:t> semiconductor </a:t>
            </a:r>
            <a:r>
              <a:rPr lang="ru-RU" sz="1100" dirty="0"/>
              <a:t>/ </a:t>
            </a:r>
            <a:r>
              <a:rPr lang="en-US" sz="1100" dirty="0" err="1"/>
              <a:t>R.D.Mukhachev</a:t>
            </a:r>
            <a:r>
              <a:rPr lang="en-US" sz="1100" dirty="0"/>
              <a:t>, </a:t>
            </a:r>
            <a:r>
              <a:rPr lang="en-US" sz="1100" dirty="0" err="1"/>
              <a:t>S.T.Baidak</a:t>
            </a:r>
            <a:r>
              <a:rPr lang="en-US" sz="1100" dirty="0"/>
              <a:t>, </a:t>
            </a:r>
            <a:r>
              <a:rPr lang="en-US" sz="1100" dirty="0" err="1"/>
              <a:t>A.V.Lukoyanov</a:t>
            </a:r>
            <a:r>
              <a:rPr lang="en-US" sz="1100" dirty="0"/>
              <a:t> // 4th Intern. Conf. «Spin Physics, Spin Chemistry and Spin Technology 2023» (SPCT 2023), Kazan, 30.09.2023, ISBN: Book of Abstracts, </a:t>
            </a:r>
            <a:r>
              <a:rPr lang="en-US" sz="1100" dirty="0" err="1"/>
              <a:t>Zavoisky</a:t>
            </a:r>
            <a:r>
              <a:rPr lang="en-US" sz="1100" dirty="0"/>
              <a:t> Physical-Technical Institute, FRC Kazan Scientific Center of RAS, Kazan.- 208 c.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устный доклад</a:t>
            </a:r>
            <a:endParaRPr lang="ru-RU" sz="1100" spc="-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Effect of doping on magnetic properties in the GdFe</a:t>
            </a:r>
            <a:r>
              <a:rPr lang="en-US" sz="1100" baseline="-25000" dirty="0"/>
              <a:t>1-x</a:t>
            </a:r>
            <a:r>
              <a:rPr lang="en-US" sz="1100" dirty="0"/>
              <a:t>T</a:t>
            </a:r>
            <a:r>
              <a:rPr lang="en-US" sz="1100" baseline="-25000" dirty="0"/>
              <a:t>x</a:t>
            </a:r>
            <a:r>
              <a:rPr lang="en-US" sz="1100" dirty="0"/>
              <a:t>Si, T = Cr, V, Ni, intermetallic compounds</a:t>
            </a:r>
            <a:r>
              <a:rPr lang="ru-RU" sz="1100" dirty="0"/>
              <a:t> / </a:t>
            </a:r>
            <a:r>
              <a:rPr lang="en-US" sz="1100" dirty="0" err="1"/>
              <a:t>R.D.Mukhachev</a:t>
            </a:r>
            <a:r>
              <a:rPr lang="en-US" sz="1100" dirty="0"/>
              <a:t>, </a:t>
            </a:r>
            <a:r>
              <a:rPr lang="en-US" sz="1100" dirty="0" err="1"/>
              <a:t>A.V.Lukoyanov</a:t>
            </a:r>
            <a:r>
              <a:rPr lang="en-US" sz="1100" dirty="0"/>
              <a:t> // The IEEE Around-the-Clock Around-the-Globe Magnetic Conference (</a:t>
            </a:r>
            <a:r>
              <a:rPr lang="en-US" sz="1100" dirty="0" err="1"/>
              <a:t>AtC-AtG</a:t>
            </a:r>
            <a:r>
              <a:rPr lang="en-US" sz="1100" dirty="0"/>
              <a:t>), online, 27.09.2023, ISBN: Abstracts, IEEE MAGNETICS.- 135 c.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 стендовый доклад</a:t>
            </a:r>
            <a:endParaRPr lang="ru-RU" sz="1100" spc="-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Ferro-to-antiferromagnetic transition in Gd(</a:t>
            </a:r>
            <a:r>
              <a:rPr lang="en-US" sz="1100" dirty="0" err="1"/>
              <a:t>Fe,Ni</a:t>
            </a:r>
            <a:r>
              <a:rPr lang="en-US" sz="1100" dirty="0"/>
              <a:t>)Si</a:t>
            </a:r>
            <a:r>
              <a:rPr lang="ru-RU" sz="1100" dirty="0"/>
              <a:t> / </a:t>
            </a:r>
            <a:r>
              <a:rPr lang="en-US" sz="1100" dirty="0"/>
              <a:t>R.D. Mukhachev, A.V. Lukoyanov, A.G. Kuchin, S.P. </a:t>
            </a:r>
            <a:r>
              <a:rPr lang="en-US" sz="1100" dirty="0" err="1"/>
              <a:t>Platonov</a:t>
            </a:r>
            <a:r>
              <a:rPr lang="en-US" sz="1100" dirty="0"/>
              <a:t>, A.S. </a:t>
            </a:r>
            <a:r>
              <a:rPr lang="en-US" sz="1100" dirty="0" err="1"/>
              <a:t>Volegov</a:t>
            </a:r>
            <a:r>
              <a:rPr lang="en-US" sz="1100" dirty="0"/>
              <a:t>, V.S. </a:t>
            </a:r>
            <a:r>
              <a:rPr lang="en-US" sz="1100" dirty="0" err="1"/>
              <a:t>Gaviko</a:t>
            </a:r>
            <a:r>
              <a:rPr lang="en-US" sz="1100" dirty="0"/>
              <a:t>, </a:t>
            </a:r>
            <a:r>
              <a:rPr lang="en-US" sz="1100" dirty="0" err="1"/>
              <a:t>M.Yu</a:t>
            </a:r>
            <a:r>
              <a:rPr lang="en-US" sz="1100" dirty="0"/>
              <a:t>. Yakovleva // The 4th Intern. Electronic Conf. on Applied Sciences (ASEC2023), Basel, 27.10.2023, ISBN: , Book of abstracts, 0.- 16333 c.</a:t>
            </a:r>
            <a:r>
              <a:rPr lang="ru-RU" sz="1100" dirty="0"/>
              <a:t>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стендовый доклад</a:t>
            </a:r>
            <a:endParaRPr lang="ru-RU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Topology of the band structure and magnetic properties of </a:t>
            </a:r>
            <a:r>
              <a:rPr lang="en-US" sz="1100" dirty="0" err="1"/>
              <a:t>RSb</a:t>
            </a:r>
            <a:r>
              <a:rPr lang="en-US" sz="1100" dirty="0"/>
              <a:t> and </a:t>
            </a:r>
            <a:r>
              <a:rPr lang="en-US" sz="1100" dirty="0" err="1"/>
              <a:t>RNiSb</a:t>
            </a:r>
            <a:r>
              <a:rPr lang="en-US" sz="1100" dirty="0"/>
              <a:t> materials with R = Gd, Tb, Dy </a:t>
            </a:r>
            <a:r>
              <a:rPr lang="ru-RU" sz="1100" dirty="0"/>
              <a:t>/ </a:t>
            </a:r>
            <a:r>
              <a:rPr lang="en-US" sz="1100" dirty="0" err="1"/>
              <a:t>S.T.Baidak</a:t>
            </a:r>
            <a:r>
              <a:rPr lang="en-US" sz="1100" dirty="0"/>
              <a:t>, </a:t>
            </a:r>
            <a:r>
              <a:rPr lang="en-US" sz="1100" dirty="0" err="1"/>
              <a:t>R.D.Mukhachev</a:t>
            </a:r>
            <a:r>
              <a:rPr lang="en-US" sz="1100" dirty="0"/>
              <a:t>, </a:t>
            </a:r>
            <a:r>
              <a:rPr lang="en-US" sz="1100" dirty="0" err="1"/>
              <a:t>A.V.Lukoyanov</a:t>
            </a:r>
            <a:r>
              <a:rPr lang="en-US" sz="1100" dirty="0"/>
              <a:t> // The XXVII Intern. Scientific Conf. of Young Scientists and Specialists (AYSS-2023), 30 October – 3 November 2023, Dubna, 03.11.2023, ISBN: 0, 0, 0.- 1352 c.</a:t>
            </a:r>
            <a:r>
              <a:rPr lang="ru-RU" sz="1100" dirty="0"/>
              <a:t> </a:t>
            </a:r>
            <a:endParaRPr lang="en-US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sz="1100" dirty="0"/>
              <a:t>Theoretical modeling of topological band structure and optical properties of the Gd-Sb materials / A.V. Lukoyanov, S.T. </a:t>
            </a:r>
            <a:r>
              <a:rPr lang="en-US" sz="1100" dirty="0" err="1"/>
              <a:t>Baidak</a:t>
            </a:r>
            <a:r>
              <a:rPr lang="en-US" sz="1100" dirty="0"/>
              <a:t>, R.D. Mukhachev, </a:t>
            </a:r>
            <a:r>
              <a:rPr lang="en-US" sz="1100" dirty="0" err="1"/>
              <a:t>Yu.V</a:t>
            </a:r>
            <a:r>
              <a:rPr lang="en-US" sz="1100" dirty="0"/>
              <a:t>. Knyazev, </a:t>
            </a:r>
            <a:r>
              <a:rPr lang="en-US" sz="1100" dirty="0" err="1"/>
              <a:t>Yu.I</a:t>
            </a:r>
            <a:r>
              <a:rPr lang="en-US" sz="1100" dirty="0"/>
              <a:t>. </a:t>
            </a:r>
            <a:r>
              <a:rPr lang="en-US" sz="1100" dirty="0" err="1"/>
              <a:t>Kuz’min</a:t>
            </a:r>
            <a:r>
              <a:rPr lang="en-US" sz="1100" dirty="0"/>
              <a:t> // The National Conference on Materials Science and Technology (NCMST 2024), 21-23 </a:t>
            </a:r>
            <a:r>
              <a:rPr lang="ru-RU" sz="1100" dirty="0"/>
              <a:t>февраля 2024 г., </a:t>
            </a:r>
            <a:r>
              <a:rPr lang="en-US" sz="1100" dirty="0"/>
              <a:t>Pala, India.</a:t>
            </a:r>
            <a:endParaRPr lang="ru-RU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100" dirty="0"/>
              <a:t>Сплавы замещения марганца на основе </a:t>
            </a:r>
            <a:r>
              <a:rPr lang="en-US" sz="1100" dirty="0"/>
              <a:t>GdMnSi / </a:t>
            </a:r>
            <a:r>
              <a:rPr lang="ru-RU" sz="1100" dirty="0"/>
              <a:t>С.П. Платонов, А.Г. Кучин, Р.Д. Мухачев, А.В. Лукоянов, В.С. </a:t>
            </a:r>
            <a:r>
              <a:rPr lang="ru-RU" sz="1100" dirty="0" err="1"/>
              <a:t>Гавико</a:t>
            </a:r>
            <a:r>
              <a:rPr lang="ru-RU" sz="1100" dirty="0"/>
              <a:t>, А.С. Волегов, М.Ю. Яковлева </a:t>
            </a:r>
            <a:r>
              <a:rPr lang="en-US" sz="1100" dirty="0"/>
              <a:t>//XI </a:t>
            </a:r>
            <a:r>
              <a:rPr lang="ru-RU" sz="1100" dirty="0"/>
              <a:t>Международная молодежная научная конференция Физика. Технологии. Инновации ФТИ-2024, 20-25 мая 2024 г., г. Екатеринбург</a:t>
            </a:r>
            <a:r>
              <a:rPr lang="en-US" sz="1100" dirty="0"/>
              <a:t>.</a:t>
            </a:r>
            <a:endParaRPr lang="ru-RU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100" dirty="0"/>
              <a:t>Особенности зонной структуры и магнитных свойств полупроводников и полуметаллов на основе </a:t>
            </a:r>
            <a:r>
              <a:rPr lang="ru-RU" sz="1100" dirty="0" err="1"/>
              <a:t>Gd</a:t>
            </a:r>
            <a:r>
              <a:rPr lang="ru-RU" sz="1100" dirty="0"/>
              <a:t> и </a:t>
            </a:r>
            <a:r>
              <a:rPr lang="ru-RU" sz="1100" dirty="0" err="1"/>
              <a:t>Sb</a:t>
            </a:r>
            <a:r>
              <a:rPr lang="ru-RU" sz="1100" dirty="0"/>
              <a:t> </a:t>
            </a:r>
            <a:r>
              <a:rPr lang="en-US" sz="1100" dirty="0"/>
              <a:t>/ </a:t>
            </a:r>
            <a:r>
              <a:rPr lang="ru-RU" sz="1100" dirty="0"/>
              <a:t>Мухачев Р.Д., Байдак С.Т., Лукоянов А.В.</a:t>
            </a:r>
            <a:r>
              <a:rPr lang="en-US" sz="1100" dirty="0"/>
              <a:t> // </a:t>
            </a:r>
            <a:r>
              <a:rPr lang="ru-RU" sz="1100" dirty="0"/>
              <a:t>Международной научно-практическая конференция «Редкие металлы и материалы на их основе: технологии, свойства и применение» (РЕДМЕТ-2024), 3-5 апреля 2024 г</a:t>
            </a:r>
            <a:r>
              <a:rPr lang="en-US" sz="1100" dirty="0"/>
              <a:t>., </a:t>
            </a:r>
            <a:r>
              <a:rPr lang="ru-RU" sz="1100" dirty="0"/>
              <a:t>г. Москва.</a:t>
            </a:r>
            <a:r>
              <a:rPr lang="en-US" sz="1100" dirty="0"/>
              <a:t>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стендовый доклад</a:t>
            </a:r>
            <a:endParaRPr lang="en-US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100" dirty="0"/>
              <a:t>Теоретическое исследование перехода АФМ-ФМ в GdNiSi</a:t>
            </a:r>
            <a:r>
              <a:rPr lang="ru-RU" sz="1100" baseline="-25000" dirty="0"/>
              <a:t>1-x</a:t>
            </a:r>
            <a:r>
              <a:rPr lang="ru-RU" sz="1100" dirty="0"/>
              <a:t>Al</a:t>
            </a:r>
            <a:r>
              <a:rPr lang="ru-RU" sz="1100" baseline="-25000" dirty="0"/>
              <a:t>x</a:t>
            </a:r>
            <a:r>
              <a:rPr lang="en-US" sz="1100" baseline="-25000" dirty="0"/>
              <a:t> </a:t>
            </a:r>
            <a:r>
              <a:rPr lang="en-US" sz="1100" dirty="0"/>
              <a:t>/ R.D. Mukhachev, A.V. Lukoyanov / IEEE International Magnetics Conference (INTERMAG 2024), Rio de Janeiro, Brazil </a:t>
            </a:r>
            <a:r>
              <a:rPr lang="ru-RU" sz="1100" dirty="0"/>
              <a:t>5-10 мая 2024 г.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стендовый доклад</a:t>
            </a:r>
            <a:endParaRPr lang="en-US" sz="1100" dirty="0"/>
          </a:p>
          <a:p>
            <a:pPr marL="177800" indent="-177800" algn="just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100" dirty="0"/>
              <a:t>Новые материалы GdMn</a:t>
            </a:r>
            <a:r>
              <a:rPr lang="ru-RU" sz="1100" baseline="-25000" dirty="0"/>
              <a:t>1-x</a:t>
            </a:r>
            <a:r>
              <a:rPr lang="ru-RU" sz="1100" dirty="0"/>
              <a:t>Ru</a:t>
            </a:r>
            <a:r>
              <a:rPr lang="ru-RU" sz="1100" baseline="-25000" dirty="0"/>
              <a:t>x</a:t>
            </a:r>
            <a:r>
              <a:rPr lang="ru-RU" sz="1100" dirty="0"/>
              <a:t>Si с </a:t>
            </a:r>
            <a:r>
              <a:rPr lang="ru-RU" sz="1100" dirty="0" err="1"/>
              <a:t>магнитокалорическими</a:t>
            </a:r>
            <a:r>
              <a:rPr lang="ru-RU" sz="1100" dirty="0"/>
              <a:t> свойствами, перспективные для сжижения азота и других газов</a:t>
            </a:r>
            <a:r>
              <a:rPr lang="en-GB" sz="1100" baseline="-25000" dirty="0"/>
              <a:t> </a:t>
            </a:r>
            <a:r>
              <a:rPr lang="en-GB" sz="1100" dirty="0"/>
              <a:t>/ </a:t>
            </a:r>
            <a:r>
              <a:rPr lang="ru-RU" sz="1100" dirty="0"/>
              <a:t>Мухачев Р.Д., Платонов С.П., Кучин А.Г., Волегов А.С., </a:t>
            </a:r>
            <a:r>
              <a:rPr lang="ru-RU" sz="1100" dirty="0" err="1"/>
              <a:t>Гавико</a:t>
            </a:r>
            <a:r>
              <a:rPr lang="ru-RU" sz="1100" dirty="0"/>
              <a:t> В.С., Яковлева М.Ю., Лукоянов А.В.</a:t>
            </a:r>
            <a:r>
              <a:rPr lang="en-US" sz="1100" dirty="0"/>
              <a:t> // </a:t>
            </a:r>
            <a:r>
              <a:rPr lang="ru-RU" sz="1100" dirty="0"/>
              <a:t>XI Международная молодежная научная конференция Физика. Технологии. Инновации ФТИ-2024 г. Екатеринбург, Россия, 20-25 мая 2024 г.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устный доклад</a:t>
            </a:r>
            <a:endParaRPr lang="en-US" sz="1100" dirty="0"/>
          </a:p>
          <a:p>
            <a:pPr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</a:pPr>
            <a:r>
              <a:rPr lang="ru-RU" sz="11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Тезис доклада на российской конференции:</a:t>
            </a:r>
          </a:p>
          <a:p>
            <a:pPr marL="177800" indent="-177800" algn="just">
              <a:lnSpc>
                <a:spcPct val="90000"/>
              </a:lnSpc>
              <a:spcBef>
                <a:spcPts val="499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100" dirty="0"/>
              <a:t>Зонная структура </a:t>
            </a:r>
            <a:r>
              <a:rPr lang="ru-RU" sz="1100" dirty="0" err="1"/>
              <a:t>интерметаллида</a:t>
            </a:r>
            <a:r>
              <a:rPr lang="ru-RU" sz="1100" dirty="0"/>
              <a:t> </a:t>
            </a:r>
            <a:r>
              <a:rPr lang="ru-RU" sz="1100" dirty="0" err="1"/>
              <a:t>GdNiSb</a:t>
            </a:r>
            <a:r>
              <a:rPr lang="ru-RU" sz="1100" dirty="0"/>
              <a:t> под давлением</a:t>
            </a:r>
            <a:r>
              <a:rPr lang="en-US" sz="1100" dirty="0"/>
              <a:t> </a:t>
            </a:r>
            <a:r>
              <a:rPr lang="ru-RU" sz="1100" dirty="0"/>
              <a:t>/ </a:t>
            </a:r>
            <a:r>
              <a:rPr lang="ru-RU" sz="1100" dirty="0" err="1"/>
              <a:t>Р.Д.Мухачев</a:t>
            </a:r>
            <a:r>
              <a:rPr lang="ru-RU" sz="1100" dirty="0"/>
              <a:t>, </a:t>
            </a:r>
            <a:r>
              <a:rPr lang="ru-RU" sz="1100" dirty="0" err="1"/>
              <a:t>С.Т.Байдак</a:t>
            </a:r>
            <a:r>
              <a:rPr lang="ru-RU" sz="1100" dirty="0"/>
              <a:t>, </a:t>
            </a:r>
            <a:r>
              <a:rPr lang="ru-RU" sz="1100" dirty="0" err="1"/>
              <a:t>А.В.Лукоянов</a:t>
            </a:r>
            <a:r>
              <a:rPr lang="ru-RU" sz="1100" dirty="0"/>
              <a:t> // XXIII </a:t>
            </a:r>
            <a:r>
              <a:rPr lang="ru-RU" sz="1100" dirty="0" err="1"/>
              <a:t>Всеросс</a:t>
            </a:r>
            <a:r>
              <a:rPr lang="ru-RU" sz="1100" dirty="0"/>
              <a:t>. школа-семинар по проблемам физики конденсированного состояния вещества (СПФКС-23), Екатеринбург, 30.11.2023, ISBN: 978-5-6045774-8-6, Тезисы докладов, Екатеринбург: ИФМ </a:t>
            </a:r>
            <a:r>
              <a:rPr lang="ru-RU" sz="1100" dirty="0" err="1"/>
              <a:t>УрО</a:t>
            </a:r>
            <a:r>
              <a:rPr lang="ru-RU" sz="1100" dirty="0"/>
              <a:t> РАН, 2023.- 226 c. </a:t>
            </a:r>
            <a:r>
              <a:rPr lang="ru-RU" sz="1100" b="1" strike="noStrike" spc="0" dirty="0">
                <a:solidFill>
                  <a:srgbClr val="000000"/>
                </a:solidFill>
                <a:latin typeface="+mn-lt"/>
                <a:ea typeface="Times New Roman"/>
                <a:cs typeface="Arial" panose="020B0604020202020204" pitchFamily="34" charset="0"/>
              </a:rPr>
              <a:t>устный доклад</a:t>
            </a:r>
            <a:endParaRPr lang="ru-RU" sz="1100" spc="-1" dirty="0">
              <a:cs typeface="Arial" panose="020B0604020202020204" pitchFamily="34" charset="0"/>
            </a:endParaRPr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15751654-A528-AF29-33C3-3A0C46FD0741}"/>
              </a:ext>
            </a:extLst>
          </p:cNvPr>
          <p:cNvSpPr/>
          <p:nvPr/>
        </p:nvSpPr>
        <p:spPr bwMode="auto">
          <a:xfrm>
            <a:off x="1647825" y="0"/>
            <a:ext cx="9115425" cy="43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Аспирант </a:t>
            </a:r>
            <a:r>
              <a:rPr lang="en-US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2</a:t>
            </a: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года обучения Мухачев Роман Дмитриевич</a:t>
            </a:r>
            <a:endParaRPr lang="ru-RU" sz="2400" spc="-1" dirty="0">
              <a:cs typeface="Arial" panose="020B0604020202020204" pitchFamily="34" charset="0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AAC521D5-8706-EB90-666B-E085D6AAF1B7}"/>
              </a:ext>
            </a:extLst>
          </p:cNvPr>
          <p:cNvSpPr/>
          <p:nvPr/>
        </p:nvSpPr>
        <p:spPr>
          <a:xfrm>
            <a:off x="11813478" y="64506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9B51406-3A70-45A5-896D-43DBDAD79EEC}" type="slidenum">
              <a:rPr lang="ru-RU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pPr/>
              <a:t>3</a:t>
            </a:fld>
            <a:endParaRPr lang="ru-RU" dirty="0">
              <a:solidFill>
                <a:schemeClr val="bg1">
                  <a:lumMod val="9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1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2"/>
          <p:cNvSpPr/>
          <p:nvPr/>
        </p:nvSpPr>
        <p:spPr>
          <a:xfrm>
            <a:off x="222068" y="1011517"/>
            <a:ext cx="11747863" cy="4834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just">
              <a:lnSpc>
                <a:spcPct val="100000"/>
              </a:lnSpc>
              <a:spcAft>
                <a:spcPts val="500"/>
              </a:spcAft>
            </a:pPr>
            <a:r>
              <a:rPr lang="ru-RU" sz="2400" b="1" spc="-1" dirty="0">
                <a:solidFill>
                  <a:schemeClr val="accent2"/>
                </a:solidFill>
                <a:ea typeface="Times New Roman"/>
                <a:cs typeface="Arial" panose="020B0604020202020204" pitchFamily="34" charset="0"/>
              </a:rPr>
              <a:t>Участие в грантах: </a:t>
            </a:r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400" b="1" dirty="0"/>
              <a:t> РНФ 22-42-02021  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«Поиск новых топологических материалов - совместное теоретическое и экспериментальное исследование»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Руководитель: </a:t>
            </a:r>
            <a:r>
              <a:rPr lang="ru-RU" sz="2400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Лукоянов А.В., к.ф.-м.н.,</a:t>
            </a:r>
            <a:r>
              <a:rPr lang="en-GB" sz="2400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</a:t>
            </a:r>
            <a:r>
              <a:rPr lang="ru-RU" sz="2400" spc="-1" dirty="0" err="1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в.н.с</a:t>
            </a:r>
            <a:r>
              <a:rPr lang="ru-RU" sz="2400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. </a:t>
            </a:r>
            <a:endParaRPr lang="ru-RU" sz="2400" dirty="0"/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Степень участия: </a:t>
            </a:r>
            <a:r>
              <a:rPr lang="ru-RU" sz="2400" u="sng" dirty="0"/>
              <a:t>исполнитель</a:t>
            </a:r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2400" b="1" dirty="0"/>
              <a:t> РНФ 24-22-00066 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«Новые магнитные материалы, перспективные для бытовых магнитных рефрижераторов»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Руководитель: Кучин А.Г., </a:t>
            </a:r>
            <a:r>
              <a:rPr lang="ru-RU" sz="2400" b="0" i="0" dirty="0">
                <a:solidFill>
                  <a:srgbClr val="1A1A1A"/>
                </a:solidFill>
                <a:effectLst/>
                <a:highlight>
                  <a:srgbClr val="FFFFFF"/>
                </a:highlight>
                <a:latin typeface="Twemoji Country Flags"/>
              </a:rPr>
              <a:t>д.ф.-м.н.</a:t>
            </a:r>
            <a:r>
              <a:rPr lang="ru-RU" sz="2400" dirty="0"/>
              <a:t>, </a:t>
            </a:r>
            <a:r>
              <a:rPr lang="ru-RU" sz="2400" dirty="0" err="1"/>
              <a:t>в.н.с</a:t>
            </a:r>
            <a:r>
              <a:rPr lang="ru-RU" sz="2400" dirty="0"/>
              <a:t>.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r>
              <a:rPr lang="ru-RU" sz="2400" dirty="0"/>
              <a:t>Степень участия: </a:t>
            </a:r>
            <a:r>
              <a:rPr lang="ru-RU" sz="2400" u="sng" dirty="0"/>
              <a:t>исполнитель</a:t>
            </a:r>
          </a:p>
          <a:p>
            <a:pPr lvl="1" algn="just">
              <a:spcBef>
                <a:spcPts val="300"/>
              </a:spcBef>
              <a:spcAft>
                <a:spcPts val="300"/>
              </a:spcAft>
            </a:pPr>
            <a:endParaRPr lang="ru-RU" sz="2400" dirty="0"/>
          </a:p>
          <a:p>
            <a:pPr marL="177800" indent="-17780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3" name="CustomShape 1">
            <a:extLst>
              <a:ext uri="{FF2B5EF4-FFF2-40B4-BE49-F238E27FC236}">
                <a16:creationId xmlns:a16="http://schemas.microsoft.com/office/drawing/2014/main" id="{15751654-A528-AF29-33C3-3A0C46FD0741}"/>
              </a:ext>
            </a:extLst>
          </p:cNvPr>
          <p:cNvSpPr/>
          <p:nvPr/>
        </p:nvSpPr>
        <p:spPr bwMode="auto">
          <a:xfrm>
            <a:off x="1647825" y="0"/>
            <a:ext cx="9115425" cy="43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Аспирант </a:t>
            </a:r>
            <a:r>
              <a:rPr lang="en-US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2</a:t>
            </a: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года обучения Мухачев Роман Дмитриевич</a:t>
            </a:r>
            <a:endParaRPr lang="ru-RU" sz="2400" spc="-1" dirty="0">
              <a:cs typeface="Arial" panose="020B0604020202020204" pitchFamily="34" charset="0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AAC521D5-8706-EB90-666B-E085D6AAF1B7}"/>
              </a:ext>
            </a:extLst>
          </p:cNvPr>
          <p:cNvSpPr/>
          <p:nvPr/>
        </p:nvSpPr>
        <p:spPr>
          <a:xfrm>
            <a:off x="11813478" y="64506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9B51406-3A70-45A5-896D-43DBDAD79EEC}" type="slidenum">
              <a:rPr lang="ru-RU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pPr/>
              <a:t>4</a:t>
            </a:fld>
            <a:endParaRPr lang="ru-RU" dirty="0">
              <a:solidFill>
                <a:schemeClr val="bg1">
                  <a:lumMod val="9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36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06119903" name="Table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081650"/>
              </p:ext>
            </p:extLst>
          </p:nvPr>
        </p:nvGraphicFramePr>
        <p:xfrm>
          <a:off x="137334" y="474295"/>
          <a:ext cx="11845400" cy="5733991"/>
        </p:xfrm>
        <a:graphic>
          <a:graphicData uri="http://schemas.openxmlformats.org/drawingml/2006/table">
            <a:tbl>
              <a:tblPr/>
              <a:tblGrid>
                <a:gridCol w="4107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926">
                  <a:extLst>
                    <a:ext uri="{9D8B030D-6E8A-4147-A177-3AD203B41FA5}">
                      <a16:colId xmlns:a16="http://schemas.microsoft.com/office/drawing/2014/main" val="3658885194"/>
                    </a:ext>
                  </a:extLst>
                </a:gridCol>
                <a:gridCol w="1630926">
                  <a:extLst>
                    <a:ext uri="{9D8B030D-6E8A-4147-A177-3AD203B41FA5}">
                      <a16:colId xmlns:a16="http://schemas.microsoft.com/office/drawing/2014/main" val="456688230"/>
                    </a:ext>
                  </a:extLst>
                </a:gridCol>
                <a:gridCol w="1630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0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78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Показатель</a:t>
                      </a:r>
                      <a:endParaRPr lang="ru-RU" sz="1200" b="1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Баллы</a:t>
                      </a: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1й</a:t>
                      </a:r>
                      <a:r>
                        <a:rPr lang="en-US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й</a:t>
                      </a:r>
                      <a:r>
                        <a:rPr lang="en-US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Год</a:t>
                      </a: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89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Кол-во</a:t>
                      </a: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Сумма</a:t>
                      </a: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Кол-во</a:t>
                      </a: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Сумма</a:t>
                      </a:r>
                      <a:endParaRPr lang="ru-RU" sz="1200" b="0" strike="noStrike" spc="0" dirty="0">
                        <a:solidFill>
                          <a:schemeClr val="accent2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49368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публикации в изданиях ВАК (вышедшие из печати)</a:t>
                      </a:r>
                      <a:endParaRPr lang="ru-RU" sz="1200" b="0" strike="noStrike" spc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80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40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публикации в изданиях ВАК (принятые в печать)</a:t>
                      </a:r>
                      <a:endParaRPr lang="ru-RU" sz="1200" b="0" strike="noStrike" spc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GB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GB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свидетельство о программах для ЭВМ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патент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соавторство в монографии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оформленное ноу-хау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публикации в других изданиях (не тезисы)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тезисы доклада на международной конференции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40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45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тезисы доклада на российской конференции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6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3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участие в конференции с устным докладом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4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3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6</a:t>
                      </a:r>
                      <a:endParaRPr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участие в конференции со стендовым докладом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GB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4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сданный на «отлично» кандидатский экзамен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1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en-US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сданный на «хорошо» кандидатский экзамен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15</a:t>
                      </a:r>
                      <a:endParaRPr lang="ru-RU" sz="1200" b="1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defRPr/>
                      </a:pPr>
                      <a:r>
                        <a:rPr lang="en-US" sz="1200" b="0" strike="noStrike" kern="1200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kern="1200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сданный на «удовлетворительно» кандидатский экзамен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  <a:bevel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bevel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участие в грантах в качестве: исполнителя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10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Arial"/>
                          <a:cs typeface="Arial" panose="020B0604020202020204" pitchFamily="34" charset="0"/>
                        </a:rPr>
                        <a:t>10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17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участие в грантах в качестве: руководителя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10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r>
                        <a:rPr lang="ru-RU" sz="1200" b="0" strike="noStrike" spc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ru-RU" sz="1200" b="0" strike="noStrike" spc="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1789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Общая сумма</a:t>
                      </a:r>
                      <a:endParaRPr lang="ru-RU" sz="12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 anchor="ctr">
                    <a:lnL w="12240" algn="ctr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defRPr/>
                      </a:pP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200" b="1" strike="noStrike" spc="0" dirty="0">
                          <a:solidFill>
                            <a:schemeClr val="accent2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5720" marR="45720" anchor="ctr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defRPr/>
                      </a:pPr>
                      <a:endParaRPr lang="ru-RU" sz="1400" b="0" strike="noStrike" spc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algn="ctr">
                      <a:solidFill>
                        <a:srgbClr val="000000"/>
                      </a:solidFill>
                    </a:lnR>
                    <a:lnT w="12240" algn="ctr">
                      <a:solidFill>
                        <a:srgbClr val="000000"/>
                      </a:solidFill>
                    </a:lnT>
                    <a:lnB w="12240" algn="ctr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765483"/>
                  </a:ext>
                </a:extLst>
              </a:tr>
            </a:tbl>
          </a:graphicData>
        </a:graphic>
      </p:graphicFrame>
      <p:sp>
        <p:nvSpPr>
          <p:cNvPr id="5" name="CustomShape 1">
            <a:extLst>
              <a:ext uri="{FF2B5EF4-FFF2-40B4-BE49-F238E27FC236}">
                <a16:creationId xmlns:a16="http://schemas.microsoft.com/office/drawing/2014/main" id="{C332331E-ABF7-97FC-E97F-8C8DCAA75EFB}"/>
              </a:ext>
            </a:extLst>
          </p:cNvPr>
          <p:cNvSpPr/>
          <p:nvPr/>
        </p:nvSpPr>
        <p:spPr>
          <a:xfrm>
            <a:off x="1647825" y="0"/>
            <a:ext cx="9115425" cy="43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Аспирант </a:t>
            </a:r>
            <a:r>
              <a:rPr lang="en-US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2</a:t>
            </a:r>
            <a:r>
              <a:rPr lang="ru-RU" sz="2400" b="1" spc="-1" dirty="0">
                <a:solidFill>
                  <a:srgbClr val="000000"/>
                </a:solidFill>
                <a:ea typeface="Times New Roman"/>
                <a:cs typeface="Arial" panose="020B0604020202020204" pitchFamily="34" charset="0"/>
              </a:rPr>
              <a:t> года обучения Мухачев Роман Дмитриевич</a:t>
            </a:r>
            <a:endParaRPr lang="ru-RU" sz="2400" spc="-1" dirty="0">
              <a:cs typeface="Arial" panose="020B0604020202020204" pitchFamily="34" charset="0"/>
            </a:endParaRPr>
          </a:p>
        </p:txBody>
      </p:sp>
      <p:sp>
        <p:nvSpPr>
          <p:cNvPr id="2" name="CustomShape 3">
            <a:extLst>
              <a:ext uri="{FF2B5EF4-FFF2-40B4-BE49-F238E27FC236}">
                <a16:creationId xmlns:a16="http://schemas.microsoft.com/office/drawing/2014/main" id="{C2FA7A33-0530-BD2B-66E9-8F783D771531}"/>
              </a:ext>
            </a:extLst>
          </p:cNvPr>
          <p:cNvSpPr/>
          <p:nvPr/>
        </p:nvSpPr>
        <p:spPr>
          <a:xfrm>
            <a:off x="11813478" y="645065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9B51406-3A70-45A5-896D-43DBDAD79EEC}" type="slidenum">
              <a:rPr lang="ru-RU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pPr/>
              <a:t>5</a:t>
            </a:fld>
            <a:endParaRPr lang="ru-RU" dirty="0">
              <a:solidFill>
                <a:schemeClr val="bg1">
                  <a:lumMod val="9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3271</TotalTime>
  <Words>485</Words>
  <Application>Microsoft Office PowerPoint</Application>
  <PresentationFormat>Широкоэкранный</PresentationFormat>
  <Paragraphs>152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Twemoji Country Flags</vt:lpstr>
      <vt:lpstr>Retrospect</vt:lpstr>
      <vt:lpstr>Аспирант 2 года обучения  Мухачев Роман Дмитриевич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Roman Mukhachev</dc:creator>
  <cp:lastModifiedBy>User</cp:lastModifiedBy>
  <cp:revision>59</cp:revision>
  <dcterms:created xsi:type="dcterms:W3CDTF">2023-06-06T09:01:29Z</dcterms:created>
  <dcterms:modified xsi:type="dcterms:W3CDTF">2024-10-04T06:18:37Z</dcterms:modified>
</cp:coreProperties>
</file>