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8" r:id="rId3"/>
    <p:sldId id="266" r:id="rId4"/>
    <p:sldId id="259" r:id="rId5"/>
    <p:sldId id="261" r:id="rId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24" autoAdjust="0"/>
  </p:normalViewPr>
  <p:slideViewPr>
    <p:cSldViewPr>
      <p:cViewPr varScale="1">
        <p:scale>
          <a:sx n="83" d="100"/>
          <a:sy n="83" d="100"/>
        </p:scale>
        <p:origin x="145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5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279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874DD3D-397E-4DE2-9EE1-4BDDF58CE445}" type="datetimeFigureOut">
              <a:rPr lang="ru-RU"/>
              <a:pPr>
                <a:defRPr/>
              </a:pPr>
              <a:t>04.10.2024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73CA803-37D4-422E-8656-0AF5EBD755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5BF2016-8B0D-4A44-85CD-190355ECCEAB}" type="datetimeFigureOut">
              <a:rPr lang="ru-RU"/>
              <a:pPr>
                <a:defRPr/>
              </a:pPr>
              <a:t>04.10.2024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C4E0F51-3D7E-4EE5-B2EC-4FAB73024C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4E0F51-3D7E-4EE5-B2EC-4FAB73024C71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BE7CB-D0E8-4EAC-829F-79431760D62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FC343-2BE8-4DF5-BF2B-DB86DF17148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E8F5C7-84B2-462E-8527-05FC70C1656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2EE11-B1B9-4304-AFA1-F0732AEDBDF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64852-876B-4C20-ADFE-DE40738E73A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F82BC-2675-4709-A681-BFEF66C1F01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513DC-F876-4A8A-A285-D16FF068436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CFCF2-B6D8-42CE-A54C-54E5C4B82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CC8B2-98CB-40C3-BC34-66BAC1EEC2F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D09D0F-F7B4-4D0A-9202-B7CF4DD4C2B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FFB467-B6F0-45F7-932C-36A516156AE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1661FFB-CF16-49F9-A036-B138F7BDB33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itchFamily="18" charset="0"/>
              </a:rPr>
              <a:t>Аспирант 2 года обучения Перов Вадим Николаевич</a:t>
            </a:r>
            <a:br>
              <a:rPr lang="ru-RU" altLang="ru-RU" sz="1800" b="1" dirty="0">
                <a:latin typeface="Times New Roman" pitchFamily="18" charset="0"/>
              </a:rPr>
            </a:br>
            <a:r>
              <a:rPr lang="ru-RU" altLang="ru-RU" sz="1800" b="1" dirty="0">
                <a:latin typeface="Times New Roman" pitchFamily="18" charset="0"/>
              </a:rPr>
              <a:t>лаборатории комплексных методов контроля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341438"/>
            <a:ext cx="8029575" cy="431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ru-RU" sz="2400" kern="1200" dirty="0">
                <a:solidFill>
                  <a:srgbClr val="0033CC"/>
                </a:solidFill>
                <a:latin typeface="Times New Roman" panose="02020603050405020304" pitchFamily="18" charset="0"/>
              </a:rPr>
              <a:t>Специальность</a:t>
            </a:r>
            <a:r>
              <a:rPr lang="ru-RU" sz="2000" dirty="0">
                <a:latin typeface="Times New Roman" panose="02020603050405020304" pitchFamily="18" charset="0"/>
              </a:rPr>
              <a:t>: 1.3.12 – физика магнитных явлений</a:t>
            </a:r>
            <a:endParaRPr lang="ru-RU" sz="2000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34988" y="836613"/>
            <a:ext cx="906938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ct val="20000"/>
              </a:spcBef>
            </a:pPr>
            <a:r>
              <a:rPr lang="ru-RU" altLang="ru-RU" sz="2400">
                <a:solidFill>
                  <a:srgbClr val="0033CC"/>
                </a:solidFill>
                <a:latin typeface="Times New Roman" pitchFamily="18" charset="0"/>
              </a:rPr>
              <a:t>Научный руководитель</a:t>
            </a:r>
            <a:r>
              <a:rPr lang="ru-RU" altLang="ru-RU" sz="2400">
                <a:latin typeface="Times New Roman" pitchFamily="18" charset="0"/>
              </a:rPr>
              <a:t> </a:t>
            </a:r>
            <a:r>
              <a:rPr lang="ru-RU" altLang="ru-RU" sz="2000">
                <a:latin typeface="Times New Roman" pitchFamily="18" charset="0"/>
              </a:rPr>
              <a:t>– д.т.н. Костин Владимир Николаевич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534988" y="1773238"/>
            <a:ext cx="81438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sz="2400">
                <a:solidFill>
                  <a:srgbClr val="0033CC"/>
                </a:solidFill>
                <a:latin typeface="Times New Roman" pitchFamily="18" charset="0"/>
              </a:rPr>
              <a:t>Тема работы: </a:t>
            </a:r>
            <a:r>
              <a:rPr lang="ru-RU" altLang="ru-RU" sz="2000">
                <a:latin typeface="Times New Roman" pitchFamily="18" charset="0"/>
              </a:rPr>
              <a:t>«Магнитоакустическая диагностика изделий из железоникелевых сплавов»</a:t>
            </a:r>
            <a:endParaRPr lang="ru-RU" altLang="ru-RU" sz="200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534988" y="2420888"/>
            <a:ext cx="8034337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sz="2400" dirty="0">
                <a:solidFill>
                  <a:srgbClr val="0033CC"/>
                </a:solidFill>
                <a:latin typeface="Times New Roman" pitchFamily="18" charset="0"/>
              </a:rPr>
              <a:t>Задача текущего года: 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sz="2000" dirty="0">
                <a:latin typeface="Times New Roman" pitchFamily="18" charset="0"/>
              </a:rPr>
              <a:t>Проведение исследований, связанных с оценкой чувствительности магнитных и магнитоакустических параметров к анизотропии сплава никель-железо. Проведение бесконтактных измерений магнитострикционных параметров ферромагнетиков.</a:t>
            </a:r>
            <a:endParaRPr lang="ru-RU" altLang="ru-RU" sz="2000" dirty="0">
              <a:solidFill>
                <a:srgbClr val="0033CC"/>
              </a:solidFill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endParaRPr lang="ru-RU" altLang="ru-RU" sz="2000" dirty="0">
              <a:latin typeface="Times New Roman" pitchFamily="18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534988" y="4004841"/>
            <a:ext cx="8034337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sz="2400" dirty="0">
                <a:solidFill>
                  <a:srgbClr val="0033CC"/>
                </a:solidFill>
                <a:latin typeface="Times New Roman" pitchFamily="18" charset="0"/>
              </a:rPr>
              <a:t>Результаты, полученные в текущем году:</a:t>
            </a:r>
          </a:p>
          <a:p>
            <a:pPr algn="just" eaLnBrk="1" hangingPunct="1">
              <a:spcBef>
                <a:spcPct val="20000"/>
              </a:spcBef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1. Определена и сопоставлена чувствительность локально измеряемых магнитных и магнитоакустических параметров к вызванной прокаткой анизотропии сплава никель-железо.</a:t>
            </a:r>
          </a:p>
          <a:p>
            <a:pPr algn="just" eaLnBrk="1" hangingPunct="1">
              <a:spcBef>
                <a:spcPct val="20000"/>
              </a:spcBef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Показана возможность бесконтактного измерения низкочастотных упругих колебаний, возникающих при перемагничивании ферромагнетиков с помощью лазерной интерферометрии</a:t>
            </a:r>
            <a:r>
              <a:rPr lang="ru-RU" sz="2000" dirty="0"/>
              <a:t>. </a:t>
            </a:r>
            <a:endParaRPr lang="ru-RU" altLang="ru-RU" sz="20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ru-RU" altLang="ru-RU" sz="1600" dirty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ru-RU" altLang="ru-RU" sz="2400" dirty="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2056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974904" y="6409134"/>
            <a:ext cx="2133600" cy="476250"/>
          </a:xfrm>
          <a:noFill/>
        </p:spPr>
        <p:txBody>
          <a:bodyPr/>
          <a:lstStyle/>
          <a:p>
            <a:fld id="{30B0ACDD-9AE4-4D5B-8839-49C5981B7B91}" type="slidenum">
              <a:rPr lang="ru-RU" altLang="ru-RU" sz="1800" b="1" smtClean="0">
                <a:latin typeface="Times New Roman" pitchFamily="18" charset="0"/>
                <a:cs typeface="Times New Roman" pitchFamily="18" charset="0"/>
              </a:rPr>
              <a:pPr/>
              <a:t>1</a:t>
            </a:fld>
            <a:endParaRPr lang="ru-RU" alt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>
                <a:latin typeface="Times New Roman" pitchFamily="18" charset="0"/>
              </a:rPr>
              <a:t>Аспирант 2 года обучения Перов Вадим Николаевич</a:t>
            </a:r>
            <a:br>
              <a:rPr lang="ru-RU" altLang="ru-RU" sz="1800" b="1">
                <a:latin typeface="Times New Roman" pitchFamily="18" charset="0"/>
              </a:rPr>
            </a:br>
            <a:r>
              <a:rPr lang="ru-RU" altLang="ru-RU" sz="1800" b="1">
                <a:latin typeface="Times New Roman" pitchFamily="18" charset="0"/>
              </a:rPr>
              <a:t>лаборатории комплексных методов контроля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453728"/>
            <a:ext cx="8496300" cy="4927600"/>
          </a:xfrm>
        </p:spPr>
        <p:txBody>
          <a:bodyPr/>
          <a:lstStyle/>
          <a:p>
            <a:pPr algn="just">
              <a:defRPr/>
            </a:pPr>
            <a:r>
              <a:rPr 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Статьи</a:t>
            </a:r>
            <a:endParaRPr lang="en-US" sz="2200" kern="1200" dirty="0">
              <a:latin typeface="Times New Roman" panose="02020603050405020304" pitchFamily="18" charset="0"/>
            </a:endParaRPr>
          </a:p>
          <a:p>
            <a:pPr marL="457200" indent="-457200" algn="just">
              <a:buFontTx/>
              <a:buAutoNum type="arabicPeriod"/>
              <a:defRPr/>
            </a:pPr>
            <a:r>
              <a:rPr lang="en-US" sz="2200" kern="1200" dirty="0">
                <a:latin typeface="Times New Roman" panose="02020603050405020304" pitchFamily="18" charset="0"/>
              </a:rPr>
              <a:t>V.N. </a:t>
            </a:r>
            <a:r>
              <a:rPr lang="en-US" sz="2200" kern="1200" dirty="0" err="1">
                <a:latin typeface="Times New Roman" panose="02020603050405020304" pitchFamily="18" charset="0"/>
              </a:rPr>
              <a:t>Kostin</a:t>
            </a:r>
            <a:r>
              <a:rPr lang="en-US" sz="2200" kern="1200" dirty="0">
                <a:latin typeface="Times New Roman" panose="02020603050405020304" pitchFamily="18" charset="0"/>
              </a:rPr>
              <a:t>, E.D. </a:t>
            </a:r>
            <a:r>
              <a:rPr lang="en-US" sz="2200" kern="1200" dirty="0" err="1">
                <a:latin typeface="Times New Roman" panose="02020603050405020304" pitchFamily="18" charset="0"/>
              </a:rPr>
              <a:t>Serbin</a:t>
            </a:r>
            <a:r>
              <a:rPr lang="en-US" sz="2200" kern="1200" dirty="0">
                <a:latin typeface="Times New Roman" panose="02020603050405020304" pitchFamily="18" charset="0"/>
              </a:rPr>
              <a:t>, V.N. </a:t>
            </a:r>
            <a:r>
              <a:rPr lang="en-US" sz="2200" kern="1200" dirty="0" err="1">
                <a:latin typeface="Times New Roman" panose="02020603050405020304" pitchFamily="18" charset="0"/>
              </a:rPr>
              <a:t>Perov</a:t>
            </a:r>
            <a:r>
              <a:rPr lang="en-US" sz="2200" kern="1200" dirty="0">
                <a:latin typeface="Times New Roman" panose="02020603050405020304" pitchFamily="18" charset="0"/>
              </a:rPr>
              <a:t>.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Study of the Effect of Plastic Deformation and Annealing on the Complex of Magnetic Characteristics of Nickel //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Procedia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Structural Integrity. – 2023. – V.50. – P. 147 – 150.</a:t>
            </a:r>
          </a:p>
          <a:p>
            <a:pPr marL="457200" indent="-457200" algn="just">
              <a:buFontTx/>
              <a:buAutoNum type="arabicPeriod"/>
              <a:defRPr/>
            </a:pPr>
            <a:r>
              <a:rPr lang="en-US" sz="2200" kern="1200" dirty="0">
                <a:latin typeface="Times New Roman" panose="02020603050405020304" pitchFamily="18" charset="0"/>
              </a:rPr>
              <a:t>E.D. </a:t>
            </a:r>
            <a:r>
              <a:rPr lang="en-US" sz="2200" kern="1200" dirty="0" err="1">
                <a:latin typeface="Times New Roman" panose="02020603050405020304" pitchFamily="18" charset="0"/>
              </a:rPr>
              <a:t>Serbin</a:t>
            </a:r>
            <a:r>
              <a:rPr lang="en-US" sz="2200" kern="1200" dirty="0">
                <a:latin typeface="Times New Roman" panose="02020603050405020304" pitchFamily="18" charset="0"/>
              </a:rPr>
              <a:t>, V.N. </a:t>
            </a:r>
            <a:r>
              <a:rPr lang="en-US" sz="2200" kern="1200" dirty="0" err="1">
                <a:latin typeface="Times New Roman" panose="02020603050405020304" pitchFamily="18" charset="0"/>
              </a:rPr>
              <a:t>Perov</a:t>
            </a:r>
            <a:r>
              <a:rPr lang="en-US" sz="2200" kern="1200" dirty="0">
                <a:latin typeface="Times New Roman" panose="02020603050405020304" pitchFamily="18" charset="0"/>
              </a:rPr>
              <a:t>, V.N. </a:t>
            </a:r>
            <a:r>
              <a:rPr lang="en-US" sz="2200" kern="1200" dirty="0" err="1">
                <a:latin typeface="Times New Roman" panose="02020603050405020304" pitchFamily="18" charset="0"/>
              </a:rPr>
              <a:t>Kostin</a:t>
            </a:r>
            <a:r>
              <a:rPr lang="en-US" sz="2200" kern="1200" dirty="0">
                <a:latin typeface="Times New Roman" panose="02020603050405020304" pitchFamily="18" charset="0"/>
              </a:rPr>
              <a:t>.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Non-Contact Measurement of the Dynamic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Magnetostriction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Parameters of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Ferromagnets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// Diagnostics, Resource and Mechanics of materials and structures. – 2023. – V.6. – P. 121 – 131.</a:t>
            </a:r>
          </a:p>
          <a:p>
            <a:pPr marL="457200" indent="-457200" algn="just">
              <a:buFontTx/>
              <a:buAutoNum type="arabicPeriod"/>
              <a:defRPr/>
            </a:pPr>
            <a:r>
              <a:rPr lang="ru-RU" sz="2200" kern="1200" dirty="0">
                <a:latin typeface="Times New Roman" panose="02020603050405020304" pitchFamily="18" charset="0"/>
              </a:rPr>
              <a:t>В.Н. Перов, Е.Д. Сербин, В.Н. Костин</a:t>
            </a:r>
            <a:r>
              <a:rPr lang="en-US" sz="2200" kern="1200" dirty="0">
                <a:latin typeface="Times New Roman" panose="02020603050405020304" pitchFamily="18" charset="0"/>
              </a:rPr>
              <a:t>.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Магнитоакустические параметры оценки анизотропии сплава никель-железо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//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Дефектоскопия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– 2024.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(принята в печать)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Tx/>
              <a:buAutoNum type="arabicPeriod"/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2000" kern="1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2000" kern="1200" dirty="0">
              <a:latin typeface="Times New Roman" panose="02020603050405020304" pitchFamily="18" charset="0"/>
            </a:endParaRPr>
          </a:p>
          <a:p>
            <a:pPr algn="l" eaLnBrk="1" hangingPunct="1">
              <a:lnSpc>
                <a:spcPct val="80000"/>
              </a:lnSpc>
              <a:defRPr/>
            </a:pPr>
            <a:endParaRPr lang="en-US" sz="2000" dirty="0">
              <a:latin typeface="Times New Roman" panose="02020603050405020304" pitchFamily="18" charset="0"/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000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371600" y="908968"/>
            <a:ext cx="6400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ru-RU" altLang="ru-RU" sz="2400" dirty="0">
                <a:solidFill>
                  <a:srgbClr val="0033CC"/>
                </a:solidFill>
                <a:latin typeface="Times New Roman" pitchFamily="18" charset="0"/>
              </a:rPr>
              <a:t>Апробация работы</a:t>
            </a:r>
            <a:endParaRPr lang="ru-RU" altLang="ru-RU" sz="2400" dirty="0">
              <a:latin typeface="Times New Roman" pitchFamily="18" charset="0"/>
            </a:endParaRPr>
          </a:p>
        </p:txBody>
      </p:sp>
      <p:sp>
        <p:nvSpPr>
          <p:cNvPr id="3077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974904" y="6409134"/>
            <a:ext cx="2133600" cy="476250"/>
          </a:xfrm>
          <a:noFill/>
        </p:spPr>
        <p:txBody>
          <a:bodyPr/>
          <a:lstStyle/>
          <a:p>
            <a:fld id="{A9B6431E-F99A-4F74-B7DD-DF1DDC4758E3}" type="slidenum">
              <a:rPr lang="ru-RU" altLang="ru-RU" sz="1800" b="1" smtClean="0">
                <a:latin typeface="Times New Roman" pitchFamily="18" charset="0"/>
                <a:cs typeface="Times New Roman" pitchFamily="18" charset="0"/>
              </a:rPr>
              <a:pPr/>
              <a:t>2</a:t>
            </a:fld>
            <a:endParaRPr lang="ru-RU" alt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>
                <a:latin typeface="Times New Roman" pitchFamily="18" charset="0"/>
              </a:rPr>
              <a:t>Аспирант 2 года обучения Перов Вадим Николаевич</a:t>
            </a:r>
            <a:br>
              <a:rPr lang="ru-RU" altLang="ru-RU" sz="1800" b="1">
                <a:latin typeface="Times New Roman" pitchFamily="18" charset="0"/>
              </a:rPr>
            </a:br>
            <a:r>
              <a:rPr lang="ru-RU" altLang="ru-RU" sz="1800" b="1">
                <a:latin typeface="Times New Roman" pitchFamily="18" charset="0"/>
              </a:rPr>
              <a:t>лаборатории комплексных методов контроля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558181"/>
            <a:ext cx="8496300" cy="5183187"/>
          </a:xfrm>
        </p:spPr>
        <p:txBody>
          <a:bodyPr/>
          <a:lstStyle/>
          <a:p>
            <a:pPr algn="just">
              <a:defRPr/>
            </a:pPr>
            <a:r>
              <a:rPr 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Тезисы докладов на международных конференциях </a:t>
            </a:r>
          </a:p>
          <a:p>
            <a:pPr marL="457200" indent="-457200" algn="just">
              <a:buFontTx/>
              <a:buAutoNum type="arabicPeriod"/>
              <a:defRPr/>
            </a:pP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В.Н.Перов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Е.Д.Сербин, В.Н.Костин. Определение динамической магнитострикции ферромагнетиков с помощью лазерной интерферометрии</a:t>
            </a:r>
            <a:r>
              <a:rPr lang="ru-RU" sz="2200" kern="1200" dirty="0">
                <a:latin typeface="Times New Roman" pitchFamily="18" charset="0"/>
                <a:cs typeface="Times New Roman" pitchFamily="18" charset="0"/>
              </a:rPr>
              <a:t>. // </a:t>
            </a:r>
            <a:r>
              <a:rPr lang="en-US" sz="2200" kern="1200" dirty="0">
                <a:latin typeface="Times New Roman" pitchFamily="18" charset="0"/>
                <a:cs typeface="Times New Roman" pitchFamily="18" charset="0"/>
              </a:rPr>
              <a:t>XVII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Международная конференция «Механика, ресурс и диагностика материалов и конструкций»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kern="1200" dirty="0">
                <a:latin typeface="Times New Roman" pitchFamily="18" charset="0"/>
                <a:cs typeface="Times New Roman" pitchFamily="18" charset="0"/>
              </a:rPr>
              <a:t>(МРДМК-2023), 18-22 декабря 2023. </a:t>
            </a:r>
            <a:r>
              <a:rPr lang="ru-RU" sz="2200" kern="1200" dirty="0" err="1">
                <a:latin typeface="Times New Roman" pitchFamily="18" charset="0"/>
                <a:cs typeface="Times New Roman" pitchFamily="18" charset="0"/>
              </a:rPr>
              <a:t>Прогр</a:t>
            </a:r>
            <a:r>
              <a:rPr lang="ru-RU" sz="2200" kern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kern="1200" dirty="0" err="1">
                <a:latin typeface="Times New Roman" pitchFamily="18" charset="0"/>
                <a:cs typeface="Times New Roman" pitchFamily="18" charset="0"/>
              </a:rPr>
              <a:t>конф</a:t>
            </a:r>
            <a:r>
              <a:rPr lang="ru-RU" sz="2200" kern="1200" dirty="0">
                <a:latin typeface="Times New Roman" pitchFamily="18" charset="0"/>
                <a:cs typeface="Times New Roman" pitchFamily="18" charset="0"/>
              </a:rPr>
              <a:t>. – Екатеринбург: ИМАШ </a:t>
            </a:r>
            <a:r>
              <a:rPr lang="ru-RU" sz="2200" kern="1200" dirty="0" err="1">
                <a:latin typeface="Times New Roman" pitchFamily="18" charset="0"/>
                <a:cs typeface="Times New Roman" pitchFamily="18" charset="0"/>
              </a:rPr>
              <a:t>УрО</a:t>
            </a:r>
            <a:r>
              <a:rPr lang="ru-RU" sz="2200" kern="1200" dirty="0">
                <a:latin typeface="Times New Roman" pitchFamily="18" charset="0"/>
                <a:cs typeface="Times New Roman" pitchFamily="18" charset="0"/>
              </a:rPr>
              <a:t> РАН. – с. 1</a:t>
            </a:r>
            <a:r>
              <a:rPr lang="en-US" sz="2200" kern="12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200" kern="1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kern="1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Tx/>
              <a:buAutoNum type="arabicPeriod"/>
              <a:defRPr/>
            </a:pPr>
            <a:r>
              <a:rPr lang="ru-RU" sz="2200" kern="1200" dirty="0" err="1">
                <a:latin typeface="Times New Roman" pitchFamily="18" charset="0"/>
                <a:cs typeface="Times New Roman" pitchFamily="18" charset="0"/>
              </a:rPr>
              <a:t>В.Н.Перов</a:t>
            </a:r>
            <a:r>
              <a:rPr lang="ru-RU" sz="2200" kern="1200" dirty="0">
                <a:latin typeface="Times New Roman" pitchFamily="18" charset="0"/>
                <a:cs typeface="Times New Roman" pitchFamily="18" charset="0"/>
              </a:rPr>
              <a:t>, Е.Д. Сербин, В.Н. Костин. Магнитоакустические параметры оценки анизотропии сплава никель-железо. // </a:t>
            </a:r>
            <a:r>
              <a:rPr lang="en-US" sz="2200" kern="1200" dirty="0">
                <a:latin typeface="Times New Roman" pitchFamily="18" charset="0"/>
                <a:cs typeface="Times New Roman" pitchFamily="18" charset="0"/>
              </a:rPr>
              <a:t>XXXV </a:t>
            </a:r>
            <a:r>
              <a:rPr lang="ru-RU" sz="2200" kern="1200" dirty="0">
                <a:latin typeface="Times New Roman" pitchFamily="18" charset="0"/>
                <a:cs typeface="Times New Roman" pitchFamily="18" charset="0"/>
              </a:rPr>
              <a:t>Уральская конференция «Физические методы неразрушающего контроля (</a:t>
            </a:r>
            <a:r>
              <a:rPr lang="ru-RU" sz="2200" kern="1200" dirty="0" err="1">
                <a:latin typeface="Times New Roman" pitchFamily="18" charset="0"/>
                <a:cs typeface="Times New Roman" pitchFamily="18" charset="0"/>
              </a:rPr>
              <a:t>Янусовские</a:t>
            </a:r>
            <a:r>
              <a:rPr lang="ru-RU" sz="2200" kern="1200" dirty="0">
                <a:latin typeface="Times New Roman" pitchFamily="18" charset="0"/>
                <a:cs typeface="Times New Roman" pitchFamily="18" charset="0"/>
              </a:rPr>
              <a:t> чтения)», 13-14 марта 2024, Екатеринбург, </a:t>
            </a:r>
            <a:r>
              <a:rPr lang="ru-RU" sz="2200" kern="1200" dirty="0" err="1">
                <a:latin typeface="Times New Roman" pitchFamily="18" charset="0"/>
                <a:cs typeface="Times New Roman" pitchFamily="18" charset="0"/>
              </a:rPr>
              <a:t>Прогр</a:t>
            </a:r>
            <a:r>
              <a:rPr lang="ru-RU" sz="2200" kern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kern="1200" dirty="0" err="1">
                <a:latin typeface="Times New Roman" pitchFamily="18" charset="0"/>
                <a:cs typeface="Times New Roman" pitchFamily="18" charset="0"/>
              </a:rPr>
              <a:t>конф</a:t>
            </a:r>
            <a:r>
              <a:rPr lang="ru-RU" sz="2200" kern="1200" dirty="0">
                <a:latin typeface="Times New Roman" pitchFamily="18" charset="0"/>
                <a:cs typeface="Times New Roman" pitchFamily="18" charset="0"/>
              </a:rPr>
              <a:t>. – с. </a:t>
            </a:r>
            <a:r>
              <a:rPr lang="en-US" sz="2200" kern="1200" dirty="0">
                <a:latin typeface="Times New Roman" pitchFamily="18" charset="0"/>
                <a:cs typeface="Times New Roman" pitchFamily="18" charset="0"/>
              </a:rPr>
              <a:t>77-78</a:t>
            </a:r>
            <a:endParaRPr lang="ru-RU" sz="2200" kern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371600" y="980976"/>
            <a:ext cx="6400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ru-RU" altLang="ru-RU" sz="2400" dirty="0">
                <a:solidFill>
                  <a:srgbClr val="0033CC"/>
                </a:solidFill>
                <a:latin typeface="Times New Roman" pitchFamily="18" charset="0"/>
              </a:rPr>
              <a:t>Апробация работы</a:t>
            </a:r>
            <a:endParaRPr lang="ru-RU" altLang="ru-RU" sz="2400" dirty="0">
              <a:latin typeface="Times New Roman" pitchFamily="18" charset="0"/>
            </a:endParaRPr>
          </a:p>
        </p:txBody>
      </p:sp>
      <p:sp>
        <p:nvSpPr>
          <p:cNvPr id="4101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974904" y="6409134"/>
            <a:ext cx="2133600" cy="476250"/>
          </a:xfrm>
          <a:noFill/>
        </p:spPr>
        <p:txBody>
          <a:bodyPr/>
          <a:lstStyle/>
          <a:p>
            <a:fld id="{34ADA9A8-7B38-4859-A7DE-5BA369F0140F}" type="slidenum">
              <a:rPr lang="ru-RU" altLang="ru-RU" sz="1800" b="1" smtClean="0">
                <a:latin typeface="Times New Roman" pitchFamily="18" charset="0"/>
                <a:cs typeface="Times New Roman" pitchFamily="18" charset="0"/>
              </a:rPr>
              <a:pPr/>
              <a:t>3</a:t>
            </a:fld>
            <a:endParaRPr lang="ru-RU" alt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>
                <a:latin typeface="Times New Roman" pitchFamily="18" charset="0"/>
              </a:rPr>
              <a:t>Аспирант 2 года обучения Перов Вадим Николаевич</a:t>
            </a:r>
            <a:br>
              <a:rPr lang="ru-RU" altLang="ru-RU" sz="1800" b="1">
                <a:latin typeface="Times New Roman" pitchFamily="18" charset="0"/>
              </a:rPr>
            </a:br>
            <a:r>
              <a:rPr lang="ru-RU" altLang="ru-RU" sz="1800" b="1">
                <a:latin typeface="Times New Roman" pitchFamily="18" charset="0"/>
              </a:rPr>
              <a:t>лаборатории комплексных методов контроля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268115"/>
            <a:ext cx="8496300" cy="7207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altLang="ru-RU" sz="2400" dirty="0">
                <a:solidFill>
                  <a:srgbClr val="0033CC"/>
                </a:solidFill>
                <a:latin typeface="Times New Roman" pitchFamily="18" charset="0"/>
              </a:rPr>
              <a:t>Экзамен по философии</a:t>
            </a:r>
            <a:r>
              <a:rPr lang="ru-RU" altLang="ru-RU" sz="2400" dirty="0">
                <a:latin typeface="Times New Roman" pitchFamily="18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000" dirty="0">
                <a:latin typeface="Times New Roman" pitchFamily="18" charset="0"/>
              </a:rPr>
              <a:t>«Отлично»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371600" y="857250"/>
            <a:ext cx="6400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ru-RU" altLang="ru-RU" sz="2400">
                <a:solidFill>
                  <a:srgbClr val="0033CC"/>
                </a:solidFill>
                <a:latin typeface="Times New Roman" pitchFamily="18" charset="0"/>
              </a:rPr>
              <a:t>Экзамены</a:t>
            </a:r>
            <a:endParaRPr lang="ru-RU" altLang="ru-RU" sz="2400">
              <a:latin typeface="Times New Roman" pitchFamily="18" charset="0"/>
            </a:endParaRPr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536575" y="3284984"/>
            <a:ext cx="8064500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sz="2400" dirty="0">
                <a:solidFill>
                  <a:srgbClr val="0033CC"/>
                </a:solidFill>
                <a:latin typeface="Times New Roman" pitchFamily="18" charset="0"/>
              </a:rPr>
              <a:t>Участие в грантах</a:t>
            </a:r>
            <a:endParaRPr lang="ru-RU" altLang="ru-RU" sz="2400" baseline="-25000" dirty="0">
              <a:solidFill>
                <a:srgbClr val="0033CC"/>
              </a:solidFill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sz="2000" dirty="0">
                <a:latin typeface="Times New Roman" pitchFamily="18" charset="0"/>
              </a:rPr>
              <a:t>Молодежный научный проект ИФМ </a:t>
            </a:r>
            <a:r>
              <a:rPr lang="ru-RU" altLang="ru-RU" sz="2000" dirty="0" err="1">
                <a:latin typeface="Times New Roman" pitchFamily="18" charset="0"/>
              </a:rPr>
              <a:t>УрО</a:t>
            </a:r>
            <a:r>
              <a:rPr lang="ru-RU" altLang="ru-RU" sz="2000" dirty="0">
                <a:latin typeface="Times New Roman" pitchFamily="18" charset="0"/>
              </a:rPr>
              <a:t> РАН «Исследование эволюции магнитных, акустических и магнитоакустических характеристик в результате отжига холоднодеформированного никеля и стали 09Г2» Руководитель – Сербин Е.Д., младший научный сотрудник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sz="2000" dirty="0">
                <a:solidFill>
                  <a:srgbClr val="0033CC"/>
                </a:solidFill>
                <a:latin typeface="Times New Roman" pitchFamily="18" charset="0"/>
              </a:rPr>
              <a:t>Степень участия </a:t>
            </a:r>
            <a:r>
              <a:rPr lang="ru-RU" altLang="ru-RU" sz="2000" dirty="0">
                <a:latin typeface="Times New Roman" pitchFamily="18" charset="0"/>
              </a:rPr>
              <a:t>– исполнитель</a:t>
            </a:r>
          </a:p>
        </p:txBody>
      </p:sp>
      <p:sp>
        <p:nvSpPr>
          <p:cNvPr id="5126" name="Rectangle 7"/>
          <p:cNvSpPr>
            <a:spLocks noChangeArrowheads="1"/>
          </p:cNvSpPr>
          <p:nvPr/>
        </p:nvSpPr>
        <p:spPr bwMode="auto">
          <a:xfrm>
            <a:off x="546100" y="1916832"/>
            <a:ext cx="84963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2400" dirty="0">
                <a:solidFill>
                  <a:srgbClr val="0033CC"/>
                </a:solidFill>
                <a:latin typeface="Times New Roman" pitchFamily="18" charset="0"/>
              </a:rPr>
              <a:t>Экзамен по иностранному языку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2000" dirty="0">
                <a:latin typeface="Times New Roman" pitchFamily="18" charset="0"/>
              </a:rPr>
              <a:t>«Отлично»</a:t>
            </a:r>
          </a:p>
        </p:txBody>
      </p:sp>
      <p:sp>
        <p:nvSpPr>
          <p:cNvPr id="5127" name="Rectangle 8"/>
          <p:cNvSpPr>
            <a:spLocks noChangeArrowheads="1"/>
          </p:cNvSpPr>
          <p:nvPr/>
        </p:nvSpPr>
        <p:spPr bwMode="auto">
          <a:xfrm>
            <a:off x="539750" y="5229225"/>
            <a:ext cx="84963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2400" dirty="0">
                <a:solidFill>
                  <a:srgbClr val="0033CC"/>
                </a:solidFill>
                <a:latin typeface="Times New Roman" pitchFamily="18" charset="0"/>
              </a:rPr>
              <a:t>Выступления на конференциях</a:t>
            </a:r>
            <a:r>
              <a:rPr lang="ru-RU" altLang="ru-RU" sz="2400" dirty="0">
                <a:latin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2000" dirty="0">
                <a:latin typeface="Times New Roman" pitchFamily="18" charset="0"/>
              </a:rPr>
              <a:t>Сделано докладов: 2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2000" dirty="0">
                <a:latin typeface="Times New Roman" pitchFamily="18" charset="0"/>
              </a:rPr>
              <a:t>устных – 1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2000" dirty="0">
                <a:latin typeface="Times New Roman" pitchFamily="18" charset="0"/>
              </a:rPr>
              <a:t>стендовых  –  1</a:t>
            </a:r>
          </a:p>
        </p:txBody>
      </p:sp>
      <p:sp>
        <p:nvSpPr>
          <p:cNvPr id="5128" name="Rectangle 7"/>
          <p:cNvSpPr>
            <a:spLocks noChangeArrowheads="1"/>
          </p:cNvSpPr>
          <p:nvPr/>
        </p:nvSpPr>
        <p:spPr bwMode="auto">
          <a:xfrm>
            <a:off x="546100" y="2564904"/>
            <a:ext cx="84963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2400" dirty="0">
                <a:solidFill>
                  <a:srgbClr val="0033CC"/>
                </a:solidFill>
                <a:latin typeface="Times New Roman" pitchFamily="18" charset="0"/>
              </a:rPr>
              <a:t>Экзамен по специальности 1.3.12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2000" dirty="0">
                <a:latin typeface="Times New Roman" pitchFamily="18" charset="0"/>
              </a:rPr>
              <a:t>Четвертый год аспирантуры</a:t>
            </a:r>
          </a:p>
        </p:txBody>
      </p:sp>
      <p:sp>
        <p:nvSpPr>
          <p:cNvPr id="512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974904" y="6409134"/>
            <a:ext cx="2133600" cy="476250"/>
          </a:xfrm>
          <a:noFill/>
        </p:spPr>
        <p:txBody>
          <a:bodyPr/>
          <a:lstStyle/>
          <a:p>
            <a:fld id="{B7BAFAD7-7FDC-47AE-B4A6-49A82F18D1D3}" type="slidenum">
              <a:rPr lang="ru-RU" altLang="ru-RU" sz="1800" b="1" smtClean="0">
                <a:latin typeface="Times New Roman" pitchFamily="18" charset="0"/>
                <a:cs typeface="Times New Roman" pitchFamily="18" charset="0"/>
              </a:rPr>
              <a:pPr/>
              <a:t>4</a:t>
            </a:fld>
            <a:endParaRPr lang="ru-RU" alt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-27013"/>
            <a:ext cx="7772400" cy="647701"/>
          </a:xfrm>
        </p:spPr>
        <p:txBody>
          <a:bodyPr/>
          <a:lstStyle/>
          <a:p>
            <a:pPr eaLnBrk="1" hangingPunct="1"/>
            <a:r>
              <a:rPr lang="ru-RU" altLang="ru-RU" sz="1700" b="1" dirty="0">
                <a:latin typeface="Times New Roman" pitchFamily="18" charset="0"/>
              </a:rPr>
              <a:t>Аспирант 2 года обучения Перов Вадим Николаевич</a:t>
            </a:r>
            <a:br>
              <a:rPr lang="ru-RU" altLang="ru-RU" sz="1700" b="1" dirty="0">
                <a:latin typeface="Times New Roman" pitchFamily="18" charset="0"/>
              </a:rPr>
            </a:br>
            <a:r>
              <a:rPr lang="ru-RU" altLang="ru-RU" sz="1700" b="1" dirty="0">
                <a:latin typeface="Times New Roman" pitchFamily="18" charset="0"/>
              </a:rPr>
              <a:t>лаборатории комплексных методов контроля </a:t>
            </a:r>
          </a:p>
        </p:txBody>
      </p:sp>
      <p:graphicFrame>
        <p:nvGraphicFramePr>
          <p:cNvPr id="8669" name="Group 477"/>
          <p:cNvGraphicFramePr>
            <a:graphicFrameLocks noGrp="1"/>
          </p:cNvGraphicFramePr>
          <p:nvPr/>
        </p:nvGraphicFramePr>
        <p:xfrm>
          <a:off x="107950" y="549275"/>
          <a:ext cx="8935969" cy="6263860"/>
        </p:xfrm>
        <a:graphic>
          <a:graphicData uri="http://schemas.openxmlformats.org/drawingml/2006/table">
            <a:tbl>
              <a:tblPr/>
              <a:tblGrid>
                <a:gridCol w="4467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5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37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9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48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3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4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Баллы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latin typeface="Times New Roman" pitchFamily="18" charset="0"/>
                          <a:cs typeface="Times New Roman" pitchFamily="18" charset="0"/>
                        </a:rPr>
                        <a:t>1 год</a:t>
                      </a:r>
                    </a:p>
                  </a:txBody>
                  <a:tcPr marT="45715" marB="4571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T="45715" marB="4571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latin typeface="Times New Roman" pitchFamily="18" charset="0"/>
                          <a:cs typeface="Times New Roman" pitchFamily="18" charset="0"/>
                        </a:rPr>
                        <a:t>2 год </a:t>
                      </a:r>
                    </a:p>
                  </a:txBody>
                  <a:tcPr marT="45715" marB="4571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T="45715" marB="4571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4">
                <a:tc v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Кол-во</a:t>
                      </a:r>
                    </a:p>
                  </a:txBody>
                  <a:tcPr marT="45715" marB="4571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Сумма</a:t>
                      </a:r>
                    </a:p>
                  </a:txBody>
                  <a:tcPr marT="45715" marB="4571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81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(вышедшие из печати)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81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(принятые в печать)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26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свидетельство о программах для ЭВМ, зарегистрированных в установленном порядке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81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патент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81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соавторство в монографии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81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оформленное ноу-хау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681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других изданиях (не тезисы)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81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международной конференции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523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российской конференции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681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 устным докладом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681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со стендовым докладом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681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«отлично» кандидатский экзамен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681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«хорошо» кандидатский экзамен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1626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«удовлетворительно» кандидатский экзамен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681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исполнителя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681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руководителя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0681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Общая сумма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63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1973</TotalTime>
  <Words>633</Words>
  <Application>Microsoft Office PowerPoint</Application>
  <PresentationFormat>Экран (4:3)</PresentationFormat>
  <Paragraphs>153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Оформление по умолчанию</vt:lpstr>
      <vt:lpstr>Аспирант 2 года обучения Перов Вадим Николаевич лаборатории комплексных методов контроля </vt:lpstr>
      <vt:lpstr>Аспирант 2 года обучения Перов Вадим Николаевич лаборатории комплексных методов контроля </vt:lpstr>
      <vt:lpstr>Аспирант 2 года обучения Перов Вадим Николаевич лаборатории комплексных методов контроля </vt:lpstr>
      <vt:lpstr>Аспирант 2 года обучения Перов Вадим Николаевич лаборатории комплексных методов контроля </vt:lpstr>
      <vt:lpstr>Аспирант 2 года обучения Перов Вадим Николаевич лаборатории комплексных методов контроля </vt:lpstr>
    </vt:vector>
  </TitlesOfParts>
  <Company>ИФМ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Аспирант 1 года обучения Ежов И.В.</dc:title>
  <dc:creator>Ежов И.В.</dc:creator>
  <cp:lastModifiedBy>User</cp:lastModifiedBy>
  <cp:revision>175</cp:revision>
  <dcterms:created xsi:type="dcterms:W3CDTF">2012-04-17T05:54:14Z</dcterms:created>
  <dcterms:modified xsi:type="dcterms:W3CDTF">2024-10-04T06:21:04Z</dcterms:modified>
</cp:coreProperties>
</file>