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70" r:id="rId6"/>
  </p:sldIdLst>
  <p:sldSz cx="12192000" cy="6858000"/>
  <p:notesSz cx="6858000" cy="9144000"/>
  <p:defaultTextStyle>
    <a:defPPr>
      <a:defRPr lang="ru-RU"/>
    </a:defPPr>
    <a:lvl1pPr algn="l" defTabSz="457200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Arial" charset="0"/>
        <a:ea typeface="+mn-ea"/>
        <a:cs typeface="Arial" charset="0"/>
        <a:sym typeface="Calibri" pitchFamily="34" charset="0"/>
      </a:defRPr>
    </a:lvl1pPr>
    <a:lvl2pPr indent="457200" algn="l" defTabSz="457200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Arial" charset="0"/>
        <a:ea typeface="+mn-ea"/>
        <a:cs typeface="Arial" charset="0"/>
        <a:sym typeface="Calibri" pitchFamily="34" charset="0"/>
      </a:defRPr>
    </a:lvl2pPr>
    <a:lvl3pPr indent="914400" algn="l" defTabSz="457200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Arial" charset="0"/>
        <a:ea typeface="+mn-ea"/>
        <a:cs typeface="Arial" charset="0"/>
        <a:sym typeface="Calibri" pitchFamily="34" charset="0"/>
      </a:defRPr>
    </a:lvl3pPr>
    <a:lvl4pPr indent="1371600" algn="l" defTabSz="457200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Arial" charset="0"/>
        <a:ea typeface="+mn-ea"/>
        <a:cs typeface="Arial" charset="0"/>
        <a:sym typeface="Calibri" pitchFamily="34" charset="0"/>
      </a:defRPr>
    </a:lvl4pPr>
    <a:lvl5pPr indent="1828800" algn="l" defTabSz="457200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Arial" charset="0"/>
        <a:ea typeface="+mn-ea"/>
        <a:cs typeface="Arial" charset="0"/>
        <a:sym typeface="Calibri" pitchFamily="34" charset="0"/>
      </a:defRPr>
    </a:lvl5pPr>
    <a:lvl6pPr marL="2286000" algn="l" defTabSz="914400" rtl="0" eaLnBrk="1" latinLnBrk="0" hangingPunct="1">
      <a:defRPr kern="1200">
        <a:solidFill>
          <a:srgbClr val="000000"/>
        </a:solidFill>
        <a:latin typeface="Arial" charset="0"/>
        <a:ea typeface="+mn-ea"/>
        <a:cs typeface="Arial" charset="0"/>
        <a:sym typeface="Calibri" pitchFamily="34" charset="0"/>
      </a:defRPr>
    </a:lvl6pPr>
    <a:lvl7pPr marL="2743200" algn="l" defTabSz="914400" rtl="0" eaLnBrk="1" latinLnBrk="0" hangingPunct="1">
      <a:defRPr kern="1200">
        <a:solidFill>
          <a:srgbClr val="000000"/>
        </a:solidFill>
        <a:latin typeface="Arial" charset="0"/>
        <a:ea typeface="+mn-ea"/>
        <a:cs typeface="Arial" charset="0"/>
        <a:sym typeface="Calibri" pitchFamily="34" charset="0"/>
      </a:defRPr>
    </a:lvl7pPr>
    <a:lvl8pPr marL="3200400" algn="l" defTabSz="914400" rtl="0" eaLnBrk="1" latinLnBrk="0" hangingPunct="1">
      <a:defRPr kern="1200">
        <a:solidFill>
          <a:srgbClr val="000000"/>
        </a:solidFill>
        <a:latin typeface="Arial" charset="0"/>
        <a:ea typeface="+mn-ea"/>
        <a:cs typeface="Arial" charset="0"/>
        <a:sym typeface="Calibri" pitchFamily="34" charset="0"/>
      </a:defRPr>
    </a:lvl8pPr>
    <a:lvl9pPr marL="3657600" algn="l" defTabSz="914400" rtl="0" eaLnBrk="1" latinLnBrk="0" hangingPunct="1">
      <a:defRPr kern="1200">
        <a:solidFill>
          <a:srgbClr val="000000"/>
        </a:solidFill>
        <a:latin typeface="Arial" charset="0"/>
        <a:ea typeface="+mn-ea"/>
        <a:cs typeface="Arial" charset="0"/>
        <a:sym typeface="Calibri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/>
      <a:tcStyle>
        <a:tcBdr/>
        <a:fill>
          <a:solidFill>
            <a:srgbClr val="E9EFF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658" y="67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 noProof="0">
              <a:sym typeface="Calibri"/>
            </a:endParaRPr>
          </a:p>
        </p:txBody>
      </p:sp>
      <p:sp>
        <p:nvSpPr>
          <p:cNvPr id="92" name="Shape 9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 noProof="0">
              <a:sym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ts val="400"/>
      </a:spcBef>
      <a:spcAft>
        <a:spcPct val="0"/>
      </a:spcAft>
      <a:defRPr sz="1200">
        <a:solidFill>
          <a:schemeClr val="tx1"/>
        </a:solidFill>
        <a:latin typeface="+mn-lt"/>
        <a:ea typeface="+mn-ea"/>
        <a:cs typeface="+mn-cs"/>
        <a:sym typeface="Calibri" pitchFamily="34" charset="0"/>
      </a:defRPr>
    </a:lvl1pPr>
    <a:lvl2pPr marL="742950" indent="-285750" algn="l" rtl="0" eaLnBrk="0" fontAlgn="base" hangingPunct="0">
      <a:spcBef>
        <a:spcPts val="400"/>
      </a:spcBef>
      <a:spcAft>
        <a:spcPct val="0"/>
      </a:spcAft>
      <a:defRPr sz="1200">
        <a:solidFill>
          <a:schemeClr val="tx1"/>
        </a:solidFill>
        <a:latin typeface="+mn-lt"/>
        <a:ea typeface="+mn-ea"/>
        <a:cs typeface="+mn-cs"/>
        <a:sym typeface="Calibri" pitchFamily="34" charset="0"/>
      </a:defRPr>
    </a:lvl2pPr>
    <a:lvl3pPr marL="1143000" indent="-228600" algn="l" rtl="0" eaLnBrk="0" fontAlgn="base" hangingPunct="0">
      <a:spcBef>
        <a:spcPts val="400"/>
      </a:spcBef>
      <a:spcAft>
        <a:spcPct val="0"/>
      </a:spcAft>
      <a:defRPr sz="1200">
        <a:solidFill>
          <a:schemeClr val="tx1"/>
        </a:solidFill>
        <a:latin typeface="+mn-lt"/>
        <a:ea typeface="+mn-ea"/>
        <a:cs typeface="+mn-cs"/>
        <a:sym typeface="Calibri" pitchFamily="34" charset="0"/>
      </a:defRPr>
    </a:lvl3pPr>
    <a:lvl4pPr marL="1600200" indent="-228600" algn="l" rtl="0" eaLnBrk="0" fontAlgn="base" hangingPunct="0">
      <a:spcBef>
        <a:spcPts val="400"/>
      </a:spcBef>
      <a:spcAft>
        <a:spcPct val="0"/>
      </a:spcAft>
      <a:defRPr sz="1200">
        <a:solidFill>
          <a:schemeClr val="tx1"/>
        </a:solidFill>
        <a:latin typeface="+mn-lt"/>
        <a:ea typeface="+mn-ea"/>
        <a:cs typeface="+mn-cs"/>
        <a:sym typeface="Calibri" pitchFamily="34" charset="0"/>
      </a:defRPr>
    </a:lvl4pPr>
    <a:lvl5pPr marL="2057400" indent="-228600" algn="l" rtl="0" eaLnBrk="0" fontAlgn="base" hangingPunct="0">
      <a:spcBef>
        <a:spcPts val="400"/>
      </a:spcBef>
      <a:spcAft>
        <a:spcPct val="0"/>
      </a:spcAft>
      <a:defRPr sz="1200">
        <a:solidFill>
          <a:schemeClr val="tx1"/>
        </a:solidFill>
        <a:latin typeface="+mn-lt"/>
        <a:ea typeface="+mn-ea"/>
        <a:cs typeface="+mn-cs"/>
        <a:sym typeface="Calibri" pitchFamily="34" charset="0"/>
      </a:defRPr>
    </a:lvl5pPr>
    <a:lvl6pPr indent="11430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6pPr>
    <a:lvl7pPr indent="13716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7pPr>
    <a:lvl8pPr indent="16002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8pPr>
    <a:lvl9pPr indent="18288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524000" y="3602037"/>
            <a:ext cx="9144000" cy="1655764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0" algn="ctr">
              <a:buSzTx/>
              <a:buFontTx/>
              <a:buNone/>
              <a:defRPr sz="2400"/>
            </a:lvl2pPr>
            <a:lvl3pPr marL="0" indent="0" algn="ctr">
              <a:buSzTx/>
              <a:buFontTx/>
              <a:buNone/>
              <a:defRPr sz="2400"/>
            </a:lvl3pPr>
            <a:lvl4pPr marL="0" indent="0" algn="ctr">
              <a:buSzTx/>
              <a:buFontTx/>
              <a:buNone/>
              <a:defRPr sz="2400"/>
            </a:lvl4pPr>
            <a:lvl5pPr marL="0" indent="0" algn="ctr">
              <a:buSzTx/>
              <a:buFontTx/>
              <a:buNone/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E9D92C-669F-4536-A288-1E7FA56B086C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8F15BD-C97A-4F63-9F4A-A127DD9CEA97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3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0" y="4589462"/>
            <a:ext cx="10515600" cy="1500189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2pPr>
            <a:lvl3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3pPr>
            <a:lvl4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4pPr>
            <a:lvl5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DB7005-9ABA-4494-B4AF-401F4C489DCF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9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9CB97E-FA27-4EC0-AFB6-D1EF18979DAC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>
            <a:spLocks noGrp="1"/>
          </p:cNvSpPr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8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7" y="1681163"/>
            <a:ext cx="5157790" cy="823914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 b="1"/>
            </a:lvl1pPr>
            <a:lvl2pPr marL="0" indent="0">
              <a:buSzTx/>
              <a:buFontTx/>
              <a:buNone/>
              <a:defRPr sz="2400" b="1"/>
            </a:lvl2pPr>
            <a:lvl3pPr marL="0" indent="0">
              <a:buSzTx/>
              <a:buFontTx/>
              <a:buNone/>
              <a:defRPr sz="2400" b="1"/>
            </a:lvl3pPr>
            <a:lvl4pPr marL="0" indent="0">
              <a:buSzTx/>
              <a:buFontTx/>
              <a:buNone/>
              <a:defRPr sz="2400" b="1"/>
            </a:lvl4pPr>
            <a:lvl5pPr marL="0" indent="0">
              <a:buSzTx/>
              <a:buFontTx/>
              <a:buNone/>
              <a:defRPr sz="2400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6172200" y="1681163"/>
            <a:ext cx="5183188" cy="823914"/>
          </a:xfrm>
          <a:prstGeom prst="rect">
            <a:avLst/>
          </a:prstGeom>
        </p:spPr>
        <p:txBody>
          <a:bodyPr anchor="b"/>
          <a:lstStyle/>
          <a:p>
            <a:endParaRPr/>
          </a:p>
        </p:txBody>
      </p:sp>
      <p:sp>
        <p:nvSpPr>
          <p:cNvPr id="5" name="Slide Number"/>
          <p:cNvSpPr txBox="1">
            <a:spLocks noGrp="1"/>
          </p:cNvSpPr>
          <p:nvPr>
            <p:ph type="sldNum" sz="quarter" idx="2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B6E2B5-746C-4120-AECE-2C130121A172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" name="Slide Number"/>
          <p:cNvSpPr txBox="1"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603CF5-5B4C-49F0-B400-D7DEF72130E3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"/>
          <p:cNvSpPr txBox="1"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3E7BE1-C908-4DAF-9EF6-E8592711FBEB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40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73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7" y="987425"/>
            <a:ext cx="6172202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Text Placeholder 3"/>
          <p:cNvSpPr>
            <a:spLocks noGrp="1"/>
          </p:cNvSpPr>
          <p:nvPr>
            <p:ph type="body" sz="quarter" idx="21"/>
          </p:nvPr>
        </p:nvSpPr>
        <p:spPr>
          <a:xfrm>
            <a:off x="839787" y="2057400"/>
            <a:ext cx="3932238" cy="3811588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5" name="Slide Number"/>
          <p:cNvSpPr txBox="1">
            <a:spLocks noGrp="1"/>
          </p:cNvSpPr>
          <p:nvPr>
            <p:ph type="sldNum" sz="quarter" idx="2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E09F3C-18EB-4F60-8A19-558F0303AA96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40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83" name="Picture Placeholder 2"/>
          <p:cNvSpPr>
            <a:spLocks noGrp="1"/>
          </p:cNvSpPr>
          <p:nvPr>
            <p:ph type="pic" sz="half" idx="21"/>
          </p:nvPr>
        </p:nvSpPr>
        <p:spPr>
          <a:xfrm>
            <a:off x="5183187" y="987425"/>
            <a:ext cx="6172202" cy="487362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 lvl="0"/>
            <a:endParaRPr noProof="0">
              <a:sym typeface="Calibri"/>
            </a:endParaRPr>
          </a:p>
        </p:txBody>
      </p:sp>
      <p:sp>
        <p:nvSpPr>
          <p:cNvPr id="8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7" y="2057400"/>
            <a:ext cx="3932240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0">
              <a:buSzTx/>
              <a:buFontTx/>
              <a:buNone/>
              <a:defRPr sz="1600"/>
            </a:lvl2pPr>
            <a:lvl3pPr marL="0" indent="0">
              <a:buSzTx/>
              <a:buFontTx/>
              <a:buNone/>
              <a:defRPr sz="1600"/>
            </a:lvl3pPr>
            <a:lvl4pPr marL="0" indent="0">
              <a:buSzTx/>
              <a:buFontTx/>
              <a:buNone/>
              <a:defRPr sz="1600"/>
            </a:lvl4pPr>
            <a:lvl5pPr marL="0" indent="0">
              <a:buSzTx/>
              <a:buFontTx/>
              <a:buNone/>
              <a:defRPr sz="16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" name="Slide Number"/>
          <p:cNvSpPr txBox="1">
            <a:spLocks noGrp="1"/>
          </p:cNvSpPr>
          <p:nvPr>
            <p:ph type="sldNum" sz="quarter" idx="2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95219F-CCAE-4956-A131-CC22DB68A085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Text"/>
          <p:cNvSpPr txBox="1"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45718" tIns="45718" rIns="45718" bIns="4571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>
                <a:sym typeface="Calibri Light"/>
              </a:rPr>
              <a:t>Title Text</a:t>
            </a:r>
          </a:p>
        </p:txBody>
      </p:sp>
      <p:sp>
        <p:nvSpPr>
          <p:cNvPr id="1027" name="Body Level One…"/>
          <p:cNvSpPr txBox="1"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45718" tIns="45718" rIns="45718" bIns="45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>
                <a:sym typeface="Calibri" pitchFamily="34" charset="0"/>
              </a:rPr>
              <a:t>Body Level One</a:t>
            </a:r>
          </a:p>
          <a:p>
            <a:pPr lvl="1"/>
            <a:r>
              <a:rPr lang="ru-RU" smtClean="0">
                <a:sym typeface="Calibri" pitchFamily="34" charset="0"/>
              </a:rPr>
              <a:t>Body Level Two</a:t>
            </a:r>
          </a:p>
          <a:p>
            <a:pPr lvl="2"/>
            <a:r>
              <a:rPr lang="ru-RU" smtClean="0">
                <a:sym typeface="Calibri" pitchFamily="34" charset="0"/>
              </a:rPr>
              <a:t>Body Level Three</a:t>
            </a:r>
          </a:p>
          <a:p>
            <a:pPr lvl="3"/>
            <a:r>
              <a:rPr lang="ru-RU" smtClean="0">
                <a:sym typeface="Calibri" pitchFamily="34" charset="0"/>
              </a:rPr>
              <a:t>Body Level Four</a:t>
            </a:r>
          </a:p>
          <a:p>
            <a:pPr lvl="4"/>
            <a:r>
              <a:rPr lang="ru-RU" smtClean="0">
                <a:sym typeface="Calibri" pitchFamily="34" charset="0"/>
              </a:rP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95038" y="6415088"/>
            <a:ext cx="258762" cy="247650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 fontAlgn="auto" hangingPunct="0">
              <a:spcBef>
                <a:spcPts val="0"/>
              </a:spcBef>
              <a:spcAft>
                <a:spcPts val="0"/>
              </a:spcAft>
              <a:defRPr sz="1200" kern="0">
                <a:solidFill>
                  <a:srgbClr val="888888"/>
                </a:solidFill>
                <a:latin typeface="+mn-lt"/>
                <a:cs typeface="+mn-cs"/>
                <a:sym typeface="Calibri"/>
              </a:defRPr>
            </a:lvl1pPr>
          </a:lstStyle>
          <a:p>
            <a:pPr>
              <a:defRPr/>
            </a:pPr>
            <a:fld id="{DB653FE1-C70D-4410-867B-85902C8B4224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6" r:id="rId2"/>
    <p:sldLayoutId id="2147483655" r:id="rId3"/>
    <p:sldLayoutId id="2147483654" r:id="rId4"/>
    <p:sldLayoutId id="2147483653" r:id="rId5"/>
    <p:sldLayoutId id="2147483652" r:id="rId6"/>
    <p:sldLayoutId id="2147483651" r:id="rId7"/>
    <p:sldLayoutId id="2147483650" r:id="rId8"/>
    <p:sldLayoutId id="2147483649" r:id="rId9"/>
  </p:sldLayoutIdLst>
  <p:transition spd="med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/>
          <a:ea typeface="Calibri Light"/>
          <a:cs typeface="Calibri Light"/>
          <a:sym typeface="Calibri Light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/>
          <a:ea typeface="Calibri Light"/>
          <a:cs typeface="Calibri Light"/>
          <a:sym typeface="Calibri Light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/>
          <a:ea typeface="Calibri Light"/>
          <a:cs typeface="Calibri Light"/>
          <a:sym typeface="Calibri Light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/>
          <a:ea typeface="Calibri Light"/>
          <a:cs typeface="Calibri Light"/>
          <a:sym typeface="Calibri Light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SzPct val="100000"/>
        <a:buFont typeface="Arial" charset="0"/>
        <a:buChar char="•"/>
        <a:defRPr sz="2800">
          <a:solidFill>
            <a:srgbClr val="000000"/>
          </a:solidFill>
          <a:latin typeface="+mn-lt"/>
          <a:ea typeface="+mn-ea"/>
          <a:cs typeface="+mn-cs"/>
          <a:sym typeface="Calibri" pitchFamily="34" charset="0"/>
        </a:defRPr>
      </a:lvl1pPr>
      <a:lvl2pPr marL="723900" indent="-2667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SzPct val="100000"/>
        <a:buFont typeface="Arial" charset="0"/>
        <a:buChar char="•"/>
        <a:defRPr sz="2800">
          <a:solidFill>
            <a:srgbClr val="000000"/>
          </a:solidFill>
          <a:latin typeface="+mn-lt"/>
          <a:ea typeface="+mn-ea"/>
          <a:cs typeface="+mn-cs"/>
          <a:sym typeface="Calibri" pitchFamily="34" charset="0"/>
        </a:defRPr>
      </a:lvl2pPr>
      <a:lvl3pPr marL="1231900" indent="-3175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SzPct val="100000"/>
        <a:buFont typeface="Arial" charset="0"/>
        <a:buChar char="•"/>
        <a:defRPr sz="2800">
          <a:solidFill>
            <a:srgbClr val="000000"/>
          </a:solidFill>
          <a:latin typeface="+mn-lt"/>
          <a:ea typeface="+mn-ea"/>
          <a:cs typeface="+mn-cs"/>
          <a:sym typeface="Calibri" pitchFamily="34" charset="0"/>
        </a:defRPr>
      </a:lvl3pPr>
      <a:lvl4pPr marL="1727200" indent="-355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SzPct val="100000"/>
        <a:buFont typeface="Arial" charset="0"/>
        <a:buChar char="•"/>
        <a:defRPr sz="2800">
          <a:solidFill>
            <a:srgbClr val="000000"/>
          </a:solidFill>
          <a:latin typeface="+mn-lt"/>
          <a:ea typeface="+mn-ea"/>
          <a:cs typeface="+mn-cs"/>
          <a:sym typeface="Calibri" pitchFamily="34" charset="0"/>
        </a:defRPr>
      </a:lvl4pPr>
      <a:lvl5pPr marL="2184400" indent="-355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SzPct val="100000"/>
        <a:buFont typeface="Arial" charset="0"/>
        <a:buChar char="•"/>
        <a:defRPr sz="2800">
          <a:solidFill>
            <a:srgbClr val="000000"/>
          </a:solidFill>
          <a:latin typeface="+mn-lt"/>
          <a:ea typeface="+mn-ea"/>
          <a:cs typeface="+mn-cs"/>
          <a:sym typeface="Calibri" pitchFamily="34" charset="0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Аспирантка 2 года обучения Постовалова Ксения Андреевна лаборатории физики высоких давлений"/>
          <p:cNvSpPr txBox="1">
            <a:spLocks noGrp="1"/>
          </p:cNvSpPr>
          <p:nvPr>
            <p:ph type="title" idx="4294967295"/>
          </p:nvPr>
        </p:nvSpPr>
        <p:spPr>
          <a:xfrm>
            <a:off x="1066800" y="-106363"/>
            <a:ext cx="10058400" cy="1208088"/>
          </a:xfrm>
        </p:spPr>
        <p:txBody>
          <a:bodyPr/>
          <a:lstStyle/>
          <a:p>
            <a:pPr algn="ctr" eaLnBrk="1" hangingPunct="1">
              <a:lnSpc>
                <a:spcPct val="100000"/>
              </a:lnSpc>
            </a:pPr>
            <a:r>
              <a:rPr lang="ru-RU" sz="2400" b="1" smtClean="0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Аспирантка 2 года обучения Постовалова Ксения Андреевна</a:t>
            </a:r>
            <a:br>
              <a:rPr lang="ru-RU" sz="2400" b="1" smtClean="0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</a:br>
            <a:r>
              <a:rPr lang="ru-RU" sz="2400" b="1" smtClean="0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лаборатории физики высоких давлений</a:t>
            </a:r>
          </a:p>
        </p:txBody>
      </p:sp>
      <p:sp>
        <p:nvSpPr>
          <p:cNvPr id="12290" name="Научный руководитель – к.ф.-м.н. Пилюгин Виталий Прокофьевич…"/>
          <p:cNvSpPr txBox="1">
            <a:spLocks noChangeArrowheads="1"/>
          </p:cNvSpPr>
          <p:nvPr/>
        </p:nvSpPr>
        <p:spPr bwMode="auto">
          <a:xfrm>
            <a:off x="103188" y="925513"/>
            <a:ext cx="11985625" cy="5973762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45718" tIns="45718" rIns="45718" bIns="45718">
            <a:spAutoFit/>
          </a:bodyPr>
          <a:lstStyle/>
          <a:p>
            <a:pPr algn="just" defTabSz="914400" hangingPunct="0">
              <a:spcBef>
                <a:spcPts val="500"/>
              </a:spcBef>
            </a:pPr>
            <a:r>
              <a:rPr lang="ru-RU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Научный руководитель</a:t>
            </a:r>
            <a:r>
              <a:rPr lang="ru-RU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 – к.ф.-м.н. Пилюгин Виталий Прокофьевич</a:t>
            </a:r>
            <a:endParaRPr lang="ru-RU">
              <a:solidFill>
                <a:srgbClr val="0033CC"/>
              </a:solidFill>
              <a:sym typeface="Arial" charset="0"/>
            </a:endParaRPr>
          </a:p>
          <a:p>
            <a:pPr algn="just" defTabSz="914400" hangingPunct="0">
              <a:lnSpc>
                <a:spcPct val="90000"/>
              </a:lnSpc>
              <a:spcBef>
                <a:spcPts val="500"/>
              </a:spcBef>
            </a:pPr>
            <a:r>
              <a:rPr lang="ru-RU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Специальность</a:t>
            </a:r>
            <a:r>
              <a:rPr lang="ru-RU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 01.04.07 – Физика конденсированного состояния</a:t>
            </a:r>
            <a:endParaRPr lang="ru-RU">
              <a:solidFill>
                <a:srgbClr val="0033CC"/>
              </a:solidFill>
              <a:sym typeface="Arial" charset="0"/>
            </a:endParaRPr>
          </a:p>
          <a:p>
            <a:pPr algn="just" defTabSz="914400" hangingPunct="0">
              <a:lnSpc>
                <a:spcPct val="90000"/>
              </a:lnSpc>
              <a:spcBef>
                <a:spcPts val="500"/>
              </a:spcBef>
            </a:pPr>
            <a:r>
              <a:rPr lang="ru-RU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Тема работы  </a:t>
            </a:r>
            <a:r>
              <a:rPr lang="ru-RU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–  Деформационная нанокристаллическая структура и свойства тугоплавких металлов рения, ниобия и вольфрама</a:t>
            </a:r>
          </a:p>
          <a:p>
            <a:pPr defTabSz="914400" hangingPunct="0">
              <a:lnSpc>
                <a:spcPct val="90000"/>
              </a:lnSpc>
              <a:spcBef>
                <a:spcPts val="500"/>
              </a:spcBef>
            </a:pPr>
            <a:r>
              <a:rPr lang="ru-RU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Задача текущего года </a:t>
            </a:r>
            <a:endParaRPr lang="ru-RU">
              <a:solidFill>
                <a:srgbClr val="0033CC"/>
              </a:solidFill>
              <a:sym typeface="Arial" charset="0"/>
            </a:endParaRPr>
          </a:p>
          <a:p>
            <a:pPr defTabSz="914400" hangingPunct="0">
              <a:lnSpc>
                <a:spcPct val="90000"/>
              </a:lnSpc>
              <a:spcBef>
                <a:spcPts val="500"/>
              </a:spcBef>
            </a:pPr>
            <a:r>
              <a:rPr lang="ru-RU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Изучить структурные превращения и измерить механические свойства поликристаллического рения после интенсивной пластической деформации под давлением</a:t>
            </a:r>
          </a:p>
          <a:p>
            <a:pPr defTabSz="914400" hangingPunct="0">
              <a:lnSpc>
                <a:spcPct val="90000"/>
              </a:lnSpc>
              <a:spcBef>
                <a:spcPts val="500"/>
              </a:spcBef>
            </a:pPr>
            <a:r>
              <a:rPr lang="ru-RU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Результаты, полученные в текущем году</a:t>
            </a:r>
            <a:r>
              <a:rPr lang="ru-RU" sz="200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 </a:t>
            </a:r>
            <a:endParaRPr lang="ru-RU" sz="2000">
              <a:solidFill>
                <a:srgbClr val="0033CC"/>
              </a:solidFill>
              <a:sym typeface="Arial" charset="0"/>
            </a:endParaRPr>
          </a:p>
          <a:p>
            <a:pPr algn="just" defTabSz="914400" hangingPunct="0">
              <a:lnSpc>
                <a:spcPts val="3400"/>
              </a:lnSpc>
              <a:spcBef>
                <a:spcPts val="100"/>
              </a:spcBef>
            </a:pPr>
            <a:r>
              <a:rPr lang="ru-RU" sz="1600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В результате интенсивной пластической деформации поликристаллического рения под давлением до 12-14 ГПа при комнатной температуре получены цельные образцы рения. Выполнено исследование структуры исходного и деформированных под давлением образцов рения методом рентгеновской дифрактометрии в синхротронном излучении. Проведено электронно-микроскопическое (на просвет) исследование микроструктуры поликристаллического рения. Полученные результаты показывают, что при комнатной температуре в условиях интенсивной пластической деформации поликристаллический рений способен выдержать мега-пластическую деформацию, при которой в нем формируется УМЗ (нанокристаллическая) структура. По данным измерениям микротвердость образцов рения выросла от значения 7 ГПа поликристаллических образцов до 30 ГПа продеформированных образцов.</a:t>
            </a:r>
            <a:endParaRPr lang="ru-RU" sz="1600">
              <a:sym typeface="Arial" charset="0"/>
            </a:endParaRPr>
          </a:p>
          <a:p>
            <a:pPr algn="just" defTabSz="914400" hangingPunct="0">
              <a:lnSpc>
                <a:spcPct val="90000"/>
              </a:lnSpc>
              <a:spcBef>
                <a:spcPts val="100"/>
              </a:spcBef>
            </a:pPr>
            <a:endParaRPr lang="ru-RU" sz="1600">
              <a:solidFill>
                <a:srgbClr val="0033CC"/>
              </a:solidFill>
              <a:latin typeface="Times New Roman" pitchFamily="18" charset="0"/>
              <a:cs typeface="Times New Roman" pitchFamily="18" charset="0"/>
              <a:sym typeface="Times New Roman" pitchFamily="18" charset="0"/>
            </a:endParaRPr>
          </a:p>
          <a:p>
            <a:pPr algn="just" defTabSz="914400" hangingPunct="0">
              <a:lnSpc>
                <a:spcPct val="90000"/>
              </a:lnSpc>
              <a:spcBef>
                <a:spcPts val="100"/>
              </a:spcBef>
            </a:pPr>
            <a:endParaRPr lang="ru-RU">
              <a:solidFill>
                <a:srgbClr val="0033CC"/>
              </a:solidFill>
              <a:latin typeface="Times New Roman" pitchFamily="18" charset="0"/>
              <a:cs typeface="Times New Roman" pitchFamily="18" charset="0"/>
              <a:sym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Тезисы докладов на международных конференциях…"/>
          <p:cNvSpPr txBox="1">
            <a:spLocks noGrp="1"/>
          </p:cNvSpPr>
          <p:nvPr>
            <p:ph type="body" sz="half" idx="4294967295"/>
          </p:nvPr>
        </p:nvSpPr>
        <p:spPr>
          <a:xfrm>
            <a:off x="393700" y="1909763"/>
            <a:ext cx="11404600" cy="2752725"/>
          </a:xfrm>
        </p:spPr>
        <p:txBody>
          <a:bodyPr/>
          <a:lstStyle/>
          <a:p>
            <a:pPr marL="0" indent="0" algn="just" eaLnBrk="1" hangingPunct="1">
              <a:lnSpc>
                <a:spcPct val="100000"/>
              </a:lnSpc>
              <a:spcBef>
                <a:spcPts val="500"/>
              </a:spcBef>
              <a:buSzTx/>
              <a:buFont typeface="Arial" charset="0"/>
              <a:buNone/>
            </a:pPr>
            <a:r>
              <a:rPr lang="ru-RU" sz="240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Тезисы докладов на международных конференциях </a:t>
            </a:r>
          </a:p>
          <a:p>
            <a:pPr marL="0" indent="0" eaLnBrk="1" hangingPunct="1">
              <a:lnSpc>
                <a:spcPct val="100000"/>
              </a:lnSpc>
              <a:spcBef>
                <a:spcPct val="0"/>
              </a:spcBef>
              <a:buFontTx/>
              <a:buAutoNum type="arabicPeriod"/>
            </a:pPr>
            <a:r>
              <a:rPr lang="ru-RU" sz="2400" smtClean="0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LXIV Международная конференция «Актуальные проблемы прочности» (АПП-2022), Екатеринбург</a:t>
            </a:r>
          </a:p>
          <a:p>
            <a:pPr marL="0" indent="0" eaLnBrk="1" hangingPunct="1">
              <a:lnSpc>
                <a:spcPct val="100000"/>
              </a:lnSpc>
              <a:spcBef>
                <a:spcPct val="0"/>
              </a:spcBef>
              <a:buFontTx/>
              <a:buAutoNum type="arabicPeriod"/>
            </a:pPr>
            <a:r>
              <a:rPr lang="ru-RU" sz="2400" smtClean="0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ЗНЧ-2023 (Забабахинские научные чтения, Снежинск, Чел. обл., 29.05.2023. – 02.06.2023. Сборник тезисов)</a:t>
            </a:r>
          </a:p>
          <a:p>
            <a:pPr marL="0" indent="0" eaLnBrk="1" hangingPunct="1">
              <a:lnSpc>
                <a:spcPct val="100000"/>
              </a:lnSpc>
              <a:spcBef>
                <a:spcPct val="0"/>
              </a:spcBef>
              <a:buFontTx/>
              <a:buAutoNum type="arabicPeriod"/>
            </a:pPr>
            <a:r>
              <a:rPr lang="ru-RU" sz="2400" smtClean="0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LXVII Международная конференция «Актуальные проблемы прочности» (АПП-2024), Екатеринбург</a:t>
            </a:r>
          </a:p>
        </p:txBody>
      </p:sp>
      <p:sp>
        <p:nvSpPr>
          <p:cNvPr id="13314" name="Апробация работы"/>
          <p:cNvSpPr txBox="1">
            <a:spLocks noChangeArrowheads="1"/>
          </p:cNvSpPr>
          <p:nvPr/>
        </p:nvSpPr>
        <p:spPr bwMode="auto">
          <a:xfrm>
            <a:off x="2941638" y="1338263"/>
            <a:ext cx="6308725" cy="420687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45718" tIns="45718" rIns="45718" bIns="45718">
            <a:spAutoFit/>
          </a:bodyPr>
          <a:lstStyle/>
          <a:p>
            <a:pPr algn="ctr" defTabSz="914400" hangingPunct="0">
              <a:spcBef>
                <a:spcPts val="500"/>
              </a:spcBef>
            </a:pPr>
            <a:r>
              <a:rPr lang="ru-RU" sz="240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Апробация работы</a:t>
            </a:r>
          </a:p>
        </p:txBody>
      </p:sp>
      <p:sp>
        <p:nvSpPr>
          <p:cNvPr id="13315" name="Аспирантка 2 года обучения Постовалова Ксения Андреевна лаборатории физики высоких давлений"/>
          <p:cNvSpPr txBox="1">
            <a:spLocks noGrp="1"/>
          </p:cNvSpPr>
          <p:nvPr>
            <p:ph type="title" idx="4294967295"/>
          </p:nvPr>
        </p:nvSpPr>
        <p:spPr>
          <a:xfrm>
            <a:off x="1962150" y="79375"/>
            <a:ext cx="8267700" cy="1062038"/>
          </a:xfrm>
        </p:spPr>
        <p:txBody>
          <a:bodyPr/>
          <a:lstStyle/>
          <a:p>
            <a:pPr algn="ctr" defTabSz="885825" eaLnBrk="1" hangingPunct="1">
              <a:lnSpc>
                <a:spcPct val="100000"/>
              </a:lnSpc>
            </a:pPr>
            <a:r>
              <a:rPr lang="ru-RU" sz="2300" b="1" smtClean="0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Аспирантка 2 года обучения Постовалова Ксения Андреевна</a:t>
            </a:r>
            <a:br>
              <a:rPr lang="ru-RU" sz="2300" b="1" smtClean="0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</a:br>
            <a:r>
              <a:rPr lang="ru-RU" sz="2300" b="1" smtClean="0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лаборатории физики высоких давлений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Экзамен по философии…"/>
          <p:cNvSpPr txBox="1">
            <a:spLocks noGrp="1"/>
          </p:cNvSpPr>
          <p:nvPr>
            <p:ph type="body" sz="quarter" idx="4294967295"/>
          </p:nvPr>
        </p:nvSpPr>
        <p:spPr>
          <a:xfrm>
            <a:off x="1847850" y="1885950"/>
            <a:ext cx="8496300" cy="720725"/>
          </a:xfrm>
        </p:spPr>
        <p:txBody>
          <a:bodyPr/>
          <a:lstStyle/>
          <a:p>
            <a:pPr marL="0" indent="0" algn="just" defTabSz="831850" eaLnBrk="1" hangingPunct="1">
              <a:lnSpc>
                <a:spcPct val="80000"/>
              </a:lnSpc>
              <a:spcBef>
                <a:spcPts val="500"/>
              </a:spcBef>
              <a:buSzTx/>
              <a:buFont typeface="Arial" charset="0"/>
              <a:buNone/>
            </a:pPr>
            <a:r>
              <a:rPr lang="ru-RU" sz="210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Экзамен по философии</a:t>
            </a:r>
            <a:r>
              <a:rPr lang="ru-RU" sz="2100" smtClean="0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 </a:t>
            </a:r>
          </a:p>
          <a:p>
            <a:pPr marL="0" indent="0" algn="just" defTabSz="831850" eaLnBrk="1" hangingPunct="1">
              <a:lnSpc>
                <a:spcPct val="80000"/>
              </a:lnSpc>
              <a:spcBef>
                <a:spcPts val="400"/>
              </a:spcBef>
              <a:buSzTx/>
              <a:buFont typeface="Arial" charset="0"/>
              <a:buNone/>
            </a:pPr>
            <a:r>
              <a:rPr lang="ru-RU" sz="2100" smtClean="0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Сдан – «Хорошо» </a:t>
            </a:r>
          </a:p>
        </p:txBody>
      </p:sp>
      <p:sp>
        <p:nvSpPr>
          <p:cNvPr id="14338" name="Экзамены"/>
          <p:cNvSpPr txBox="1">
            <a:spLocks noChangeArrowheads="1"/>
          </p:cNvSpPr>
          <p:nvPr/>
        </p:nvSpPr>
        <p:spPr bwMode="auto">
          <a:xfrm>
            <a:off x="2941638" y="1258888"/>
            <a:ext cx="6308725" cy="420687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45718" tIns="45718" rIns="45718" bIns="45718">
            <a:spAutoFit/>
          </a:bodyPr>
          <a:lstStyle/>
          <a:p>
            <a:pPr algn="ctr" defTabSz="914400" hangingPunct="0">
              <a:spcBef>
                <a:spcPts val="500"/>
              </a:spcBef>
            </a:pPr>
            <a:r>
              <a:rPr lang="ru-RU" sz="240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Экзамены</a:t>
            </a:r>
          </a:p>
        </p:txBody>
      </p:sp>
      <p:sp>
        <p:nvSpPr>
          <p:cNvPr id="14339" name="Выступления на конференциях…"/>
          <p:cNvSpPr txBox="1">
            <a:spLocks noChangeArrowheads="1"/>
          </p:cNvSpPr>
          <p:nvPr/>
        </p:nvSpPr>
        <p:spPr bwMode="auto">
          <a:xfrm>
            <a:off x="1893888" y="4665663"/>
            <a:ext cx="8404225" cy="107632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45718" tIns="45718" rIns="45718" bIns="45718">
            <a:spAutoFit/>
          </a:bodyPr>
          <a:lstStyle/>
          <a:p>
            <a:pPr defTabSz="914400" hangingPunct="0">
              <a:lnSpc>
                <a:spcPct val="80000"/>
              </a:lnSpc>
              <a:spcBef>
                <a:spcPts val="500"/>
              </a:spcBef>
            </a:pPr>
            <a:r>
              <a:rPr lang="ru-RU" sz="240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Выступления на конференциях</a:t>
            </a:r>
            <a:r>
              <a:rPr lang="ru-RU" sz="2400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 </a:t>
            </a:r>
            <a:endParaRPr lang="ru-RU" sz="2400">
              <a:solidFill>
                <a:srgbClr val="0033CC"/>
              </a:solidFill>
              <a:sym typeface="Arial" charset="0"/>
            </a:endParaRPr>
          </a:p>
          <a:p>
            <a:pPr defTabSz="914400" hangingPunct="0">
              <a:lnSpc>
                <a:spcPct val="80000"/>
              </a:lnSpc>
              <a:spcBef>
                <a:spcPts val="400"/>
              </a:spcBef>
            </a:pPr>
            <a:r>
              <a:rPr lang="ru-RU" sz="2400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Сделано докладов </a:t>
            </a:r>
            <a:endParaRPr lang="ru-RU" sz="2400">
              <a:sym typeface="Arial" charset="0"/>
            </a:endParaRPr>
          </a:p>
          <a:p>
            <a:pPr defTabSz="914400" hangingPunct="0">
              <a:lnSpc>
                <a:spcPct val="80000"/>
              </a:lnSpc>
              <a:spcBef>
                <a:spcPts val="400"/>
              </a:spcBef>
            </a:pPr>
            <a:r>
              <a:rPr lang="ru-RU" sz="2400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стендовых  –  4</a:t>
            </a:r>
          </a:p>
        </p:txBody>
      </p:sp>
      <p:sp>
        <p:nvSpPr>
          <p:cNvPr id="14340" name="Аспирантка 2 года обучения Постовалова Ксения Андреевна лаборатории физики высоких давлений"/>
          <p:cNvSpPr txBox="1">
            <a:spLocks noGrp="1"/>
          </p:cNvSpPr>
          <p:nvPr>
            <p:ph type="title" idx="4294967295"/>
          </p:nvPr>
        </p:nvSpPr>
        <p:spPr>
          <a:xfrm>
            <a:off x="1044575" y="46038"/>
            <a:ext cx="10102850" cy="1008062"/>
          </a:xfrm>
        </p:spPr>
        <p:txBody>
          <a:bodyPr/>
          <a:lstStyle/>
          <a:p>
            <a:pPr algn="ctr" eaLnBrk="1" hangingPunct="1">
              <a:lnSpc>
                <a:spcPct val="100000"/>
              </a:lnSpc>
            </a:pPr>
            <a:r>
              <a:rPr lang="ru-RU" sz="2400" b="1" smtClean="0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Аспирантка 2 года обучения Постовалова Ксения Андреевна</a:t>
            </a:r>
            <a:br>
              <a:rPr lang="ru-RU" sz="2400" b="1" smtClean="0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</a:br>
            <a:r>
              <a:rPr lang="ru-RU" sz="2400" b="1" smtClean="0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лаборатории физики высоких давлений</a:t>
            </a:r>
          </a:p>
        </p:txBody>
      </p:sp>
      <p:sp>
        <p:nvSpPr>
          <p:cNvPr id="14341" name="Зачет по методологии преподавания в высшей школе…"/>
          <p:cNvSpPr txBox="1">
            <a:spLocks noChangeArrowheads="1"/>
          </p:cNvSpPr>
          <p:nvPr/>
        </p:nvSpPr>
        <p:spPr bwMode="auto">
          <a:xfrm>
            <a:off x="1847850" y="3740150"/>
            <a:ext cx="8496300" cy="70485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45718" tIns="45718" rIns="45718" bIns="45718">
            <a:spAutoFit/>
          </a:bodyPr>
          <a:lstStyle/>
          <a:p>
            <a:pPr algn="just" defTabSz="831850" hangingPunct="0">
              <a:lnSpc>
                <a:spcPct val="80000"/>
              </a:lnSpc>
              <a:spcBef>
                <a:spcPts val="500"/>
              </a:spcBef>
            </a:pPr>
            <a:r>
              <a:rPr lang="ru-RU" sz="210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Зачет по методологии преподавания в высшей школе</a:t>
            </a:r>
            <a:r>
              <a:rPr lang="ru-RU" sz="2100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 </a:t>
            </a:r>
            <a:endParaRPr lang="ru-RU" sz="2100">
              <a:solidFill>
                <a:srgbClr val="0033CC"/>
              </a:solidFill>
              <a:sym typeface="Arial" charset="0"/>
            </a:endParaRPr>
          </a:p>
          <a:p>
            <a:pPr algn="just" defTabSz="831850" hangingPunct="0">
              <a:lnSpc>
                <a:spcPct val="80000"/>
              </a:lnSpc>
              <a:spcBef>
                <a:spcPts val="400"/>
              </a:spcBef>
            </a:pPr>
            <a:r>
              <a:rPr lang="ru-RU" sz="2100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Зачтен</a:t>
            </a:r>
          </a:p>
        </p:txBody>
      </p:sp>
      <p:sp>
        <p:nvSpPr>
          <p:cNvPr id="14342" name="Экзамен по английскому языку…"/>
          <p:cNvSpPr txBox="1">
            <a:spLocks noChangeArrowheads="1"/>
          </p:cNvSpPr>
          <p:nvPr/>
        </p:nvSpPr>
        <p:spPr bwMode="auto">
          <a:xfrm>
            <a:off x="1847850" y="2813050"/>
            <a:ext cx="8496300" cy="70485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45718" tIns="45718" rIns="45718" bIns="45718">
            <a:spAutoFit/>
          </a:bodyPr>
          <a:lstStyle/>
          <a:p>
            <a:pPr algn="just" defTabSz="831850" hangingPunct="0">
              <a:lnSpc>
                <a:spcPct val="80000"/>
              </a:lnSpc>
              <a:spcBef>
                <a:spcPts val="500"/>
              </a:spcBef>
            </a:pPr>
            <a:r>
              <a:rPr lang="ru-RU" sz="210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Экзамен по английскому языку </a:t>
            </a:r>
            <a:r>
              <a:rPr lang="ru-RU" sz="2100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 </a:t>
            </a:r>
            <a:endParaRPr lang="ru-RU" sz="2100">
              <a:solidFill>
                <a:srgbClr val="0033CC"/>
              </a:solidFill>
              <a:sym typeface="Arial" charset="0"/>
            </a:endParaRPr>
          </a:p>
          <a:p>
            <a:pPr algn="just" defTabSz="831850" hangingPunct="0">
              <a:lnSpc>
                <a:spcPct val="80000"/>
              </a:lnSpc>
              <a:spcBef>
                <a:spcPts val="400"/>
              </a:spcBef>
            </a:pPr>
            <a:r>
              <a:rPr lang="ru-RU" sz="2100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Сдан – «Хорошо»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Таблица показателей"/>
          <p:cNvSpPr txBox="1">
            <a:spLocks noChangeArrowheads="1"/>
          </p:cNvSpPr>
          <p:nvPr/>
        </p:nvSpPr>
        <p:spPr bwMode="auto">
          <a:xfrm>
            <a:off x="2941638" y="644525"/>
            <a:ext cx="6308725" cy="420688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45718" tIns="45718" rIns="45718" bIns="45718">
            <a:spAutoFit/>
          </a:bodyPr>
          <a:lstStyle/>
          <a:p>
            <a:pPr algn="ctr" defTabSz="914400" hangingPunct="0">
              <a:spcBef>
                <a:spcPts val="500"/>
              </a:spcBef>
            </a:pPr>
            <a:r>
              <a:rPr lang="ru-RU" sz="240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Таблица показателей</a:t>
            </a:r>
          </a:p>
        </p:txBody>
      </p:sp>
      <p:graphicFrame>
        <p:nvGraphicFramePr>
          <p:cNvPr id="109" name="Table"/>
          <p:cNvGraphicFramePr>
            <a:graphicFrameLocks noGrp="1"/>
          </p:cNvGraphicFramePr>
          <p:nvPr/>
        </p:nvGraphicFramePr>
        <p:xfrm>
          <a:off x="1962150" y="1079500"/>
          <a:ext cx="8267700" cy="5752138"/>
        </p:xfrm>
        <a:graphic>
          <a:graphicData uri="http://schemas.openxmlformats.org/drawingml/2006/table">
            <a:tbl>
              <a:tblPr/>
              <a:tblGrid>
                <a:gridCol w="5245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83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55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79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Times New Roman" pitchFamily="18" charset="0"/>
                        </a:rPr>
                        <a:t>Показатель</a:t>
                      </a:r>
                    </a:p>
                  </a:txBody>
                  <a:tcPr marL="45715" marR="45715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Times New Roman" pitchFamily="18" charset="0"/>
                        </a:rPr>
                        <a:t>Баллы</a:t>
                      </a:r>
                    </a:p>
                  </a:txBody>
                  <a:tcPr marL="45715" marR="45715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Times New Roman" pitchFamily="18" charset="0"/>
                        </a:rPr>
                        <a:t>Кол-во</a:t>
                      </a:r>
                    </a:p>
                  </a:txBody>
                  <a:tcPr marL="45715" marR="45715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Times New Roman" pitchFamily="18" charset="0"/>
                        </a:rPr>
                        <a:t>Сумма</a:t>
                      </a:r>
                    </a:p>
                  </a:txBody>
                  <a:tcPr marL="45715" marR="45715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79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Times New Roman" pitchFamily="18" charset="0"/>
                        </a:rPr>
                        <a:t>публикации в изданиях ВАК (вышедшие из печати)</a:t>
                      </a:r>
                    </a:p>
                  </a:txBody>
                  <a:tcPr marL="45715" marR="45715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Times New Roman" pitchFamily="18" charset="0"/>
                        </a:rPr>
                        <a:t>20</a:t>
                      </a:r>
                    </a:p>
                  </a:txBody>
                  <a:tcPr marL="45715" marR="45715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Times New Roman" pitchFamily="18" charset="0"/>
                        </a:rPr>
                        <a:t>0</a:t>
                      </a:r>
                    </a:p>
                  </a:txBody>
                  <a:tcPr marL="45715" marR="45715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Times New Roman" pitchFamily="18" charset="0"/>
                        </a:rPr>
                        <a:t>0</a:t>
                      </a:r>
                    </a:p>
                  </a:txBody>
                  <a:tcPr marL="45715" marR="45715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79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Times New Roman" pitchFamily="18" charset="0"/>
                        </a:rPr>
                        <a:t>публикации в изданиях ВАК (принятые в печать)</a:t>
                      </a:r>
                    </a:p>
                  </a:txBody>
                  <a:tcPr marL="45715" marR="45715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Times New Roman" pitchFamily="18" charset="0"/>
                        </a:rPr>
                        <a:t>5</a:t>
                      </a:r>
                    </a:p>
                  </a:txBody>
                  <a:tcPr marL="45715" marR="45715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Times New Roman" pitchFamily="18" charset="0"/>
                        </a:rPr>
                        <a:t>0</a:t>
                      </a:r>
                    </a:p>
                  </a:txBody>
                  <a:tcPr marL="45715" marR="45715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Times New Roman" pitchFamily="18" charset="0"/>
                        </a:rPr>
                        <a:t>0</a:t>
                      </a:r>
                    </a:p>
                  </a:txBody>
                  <a:tcPr marL="45715" marR="45715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5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Times New Roman" pitchFamily="18" charset="0"/>
                        </a:rPr>
                        <a:t>свидетельство о программах для ЭВМ, зарегистрированных в установленном порядке</a:t>
                      </a:r>
                    </a:p>
                  </a:txBody>
                  <a:tcPr marL="45715" marR="45715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Times New Roman" pitchFamily="18" charset="0"/>
                        </a:rPr>
                        <a:t>20</a:t>
                      </a:r>
                    </a:p>
                  </a:txBody>
                  <a:tcPr marL="45715" marR="45715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Times New Roman" pitchFamily="18" charset="0"/>
                        </a:rPr>
                        <a:t>0</a:t>
                      </a:r>
                    </a:p>
                  </a:txBody>
                  <a:tcPr marL="45715" marR="45715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Times New Roman" pitchFamily="18" charset="0"/>
                        </a:rPr>
                        <a:t>0</a:t>
                      </a:r>
                    </a:p>
                  </a:txBody>
                  <a:tcPr marL="45715" marR="45715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79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Times New Roman" pitchFamily="18" charset="0"/>
                        </a:rPr>
                        <a:t>патент</a:t>
                      </a:r>
                    </a:p>
                  </a:txBody>
                  <a:tcPr marL="45715" marR="45715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Times New Roman" pitchFamily="18" charset="0"/>
                        </a:rPr>
                        <a:t>20</a:t>
                      </a:r>
                    </a:p>
                  </a:txBody>
                  <a:tcPr marL="45715" marR="45715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Times New Roman" pitchFamily="18" charset="0"/>
                        </a:rPr>
                        <a:t>0</a:t>
                      </a:r>
                    </a:p>
                  </a:txBody>
                  <a:tcPr marL="45715" marR="45715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Times New Roman" pitchFamily="18" charset="0"/>
                        </a:rPr>
                        <a:t>0</a:t>
                      </a:r>
                    </a:p>
                  </a:txBody>
                  <a:tcPr marL="45715" marR="45715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79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Times New Roman" pitchFamily="18" charset="0"/>
                        </a:rPr>
                        <a:t>соавторство в монографии</a:t>
                      </a:r>
                    </a:p>
                  </a:txBody>
                  <a:tcPr marL="45715" marR="45715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Times New Roman" pitchFamily="18" charset="0"/>
                        </a:rPr>
                        <a:t>5</a:t>
                      </a:r>
                    </a:p>
                  </a:txBody>
                  <a:tcPr marL="45715" marR="45715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Times New Roman" pitchFamily="18" charset="0"/>
                        </a:rPr>
                        <a:t>0</a:t>
                      </a:r>
                    </a:p>
                  </a:txBody>
                  <a:tcPr marL="45715" marR="45715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Times New Roman" pitchFamily="18" charset="0"/>
                        </a:rPr>
                        <a:t>0</a:t>
                      </a:r>
                    </a:p>
                  </a:txBody>
                  <a:tcPr marL="45715" marR="45715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79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Times New Roman" pitchFamily="18" charset="0"/>
                        </a:rPr>
                        <a:t>оформленное ноу-хау</a:t>
                      </a:r>
                    </a:p>
                  </a:txBody>
                  <a:tcPr marL="45715" marR="45715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Times New Roman" pitchFamily="18" charset="0"/>
                        </a:rPr>
                        <a:t>5</a:t>
                      </a:r>
                    </a:p>
                  </a:txBody>
                  <a:tcPr marL="45715" marR="45715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Times New Roman" pitchFamily="18" charset="0"/>
                        </a:rPr>
                        <a:t>0</a:t>
                      </a:r>
                    </a:p>
                  </a:txBody>
                  <a:tcPr marL="45715" marR="45715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Times New Roman" pitchFamily="18" charset="0"/>
                        </a:rPr>
                        <a:t>0</a:t>
                      </a:r>
                    </a:p>
                  </a:txBody>
                  <a:tcPr marL="45715" marR="45715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79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Times New Roman" pitchFamily="18" charset="0"/>
                        </a:rPr>
                        <a:t>публикации в других изданиях (не тезисы)</a:t>
                      </a:r>
                    </a:p>
                  </a:txBody>
                  <a:tcPr marL="45715" marR="45715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Times New Roman" pitchFamily="18" charset="0"/>
                        </a:rPr>
                        <a:t>2</a:t>
                      </a:r>
                    </a:p>
                  </a:txBody>
                  <a:tcPr marL="45715" marR="45715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Times New Roman" pitchFamily="18" charset="0"/>
                        </a:rPr>
                        <a:t>0</a:t>
                      </a:r>
                    </a:p>
                  </a:txBody>
                  <a:tcPr marL="45715" marR="45715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Times New Roman" pitchFamily="18" charset="0"/>
                        </a:rPr>
                        <a:t>0</a:t>
                      </a:r>
                    </a:p>
                  </a:txBody>
                  <a:tcPr marL="45715" marR="45715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79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Times New Roman" pitchFamily="18" charset="0"/>
                        </a:rPr>
                        <a:t>тезисы доклада на международной конференции</a:t>
                      </a:r>
                    </a:p>
                  </a:txBody>
                  <a:tcPr marL="45715" marR="45715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Times New Roman" pitchFamily="18" charset="0"/>
                        </a:rPr>
                        <a:t>5</a:t>
                      </a:r>
                    </a:p>
                  </a:txBody>
                  <a:tcPr marL="45715" marR="45715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Times New Roman" pitchFamily="18" charset="0"/>
                        </a:rPr>
                        <a:t>4</a:t>
                      </a:r>
                    </a:p>
                  </a:txBody>
                  <a:tcPr marL="45715" marR="45715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Times New Roman" pitchFamily="18" charset="0"/>
                        </a:rPr>
                        <a:t>20</a:t>
                      </a:r>
                    </a:p>
                  </a:txBody>
                  <a:tcPr marL="45715" marR="45715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63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Times New Roman" pitchFamily="18" charset="0"/>
                        </a:rPr>
                        <a:t>тезисы доклада на российской конференции</a:t>
                      </a:r>
                    </a:p>
                  </a:txBody>
                  <a:tcPr marL="45715" marR="45715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Times New Roman" pitchFamily="18" charset="0"/>
                        </a:rPr>
                        <a:t>3</a:t>
                      </a:r>
                    </a:p>
                  </a:txBody>
                  <a:tcPr marL="45715" marR="45715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Times New Roman" pitchFamily="18" charset="0"/>
                        </a:rPr>
                        <a:t>0</a:t>
                      </a:r>
                    </a:p>
                  </a:txBody>
                  <a:tcPr marL="45715" marR="45715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Times New Roman" pitchFamily="18" charset="0"/>
                        </a:rPr>
                        <a:t>0</a:t>
                      </a:r>
                    </a:p>
                  </a:txBody>
                  <a:tcPr marL="45715" marR="45715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79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Times New Roman" pitchFamily="18" charset="0"/>
                        </a:rPr>
                        <a:t>участие в конференции с устным докладом</a:t>
                      </a:r>
                    </a:p>
                  </a:txBody>
                  <a:tcPr marL="45715" marR="45715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Times New Roman" pitchFamily="18" charset="0"/>
                        </a:rPr>
                        <a:t>2</a:t>
                      </a:r>
                    </a:p>
                  </a:txBody>
                  <a:tcPr marL="45715" marR="45715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Times New Roman" pitchFamily="18" charset="0"/>
                        </a:rPr>
                        <a:t>0</a:t>
                      </a:r>
                    </a:p>
                  </a:txBody>
                  <a:tcPr marL="45715" marR="45715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Times New Roman" pitchFamily="18" charset="0"/>
                        </a:rPr>
                        <a:t>0</a:t>
                      </a:r>
                    </a:p>
                  </a:txBody>
                  <a:tcPr marL="45715" marR="45715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79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Times New Roman" pitchFamily="18" charset="0"/>
                        </a:rPr>
                        <a:t>участие в конференции со стендовым докладом</a:t>
                      </a:r>
                    </a:p>
                  </a:txBody>
                  <a:tcPr marL="45715" marR="45715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Times New Roman" pitchFamily="18" charset="0"/>
                        </a:rPr>
                        <a:t>1</a:t>
                      </a:r>
                    </a:p>
                  </a:txBody>
                  <a:tcPr marL="45715" marR="45715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Times New Roman" pitchFamily="18" charset="0"/>
                        </a:rPr>
                        <a:t>4</a:t>
                      </a:r>
                    </a:p>
                  </a:txBody>
                  <a:tcPr marL="45715" marR="45715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Times New Roman" pitchFamily="18" charset="0"/>
                        </a:rPr>
                        <a:t>4</a:t>
                      </a:r>
                    </a:p>
                  </a:txBody>
                  <a:tcPr marL="45715" marR="45715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79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Times New Roman" pitchFamily="18" charset="0"/>
                        </a:rPr>
                        <a:t>сданный на «отлично» кандидатский экзамен</a:t>
                      </a:r>
                    </a:p>
                  </a:txBody>
                  <a:tcPr marL="45715" marR="45715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Times New Roman" pitchFamily="18" charset="0"/>
                        </a:rPr>
                        <a:t>20</a:t>
                      </a:r>
                    </a:p>
                  </a:txBody>
                  <a:tcPr marL="45715" marR="45715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Times New Roman" pitchFamily="18" charset="0"/>
                        </a:rPr>
                        <a:t>0</a:t>
                      </a:r>
                    </a:p>
                  </a:txBody>
                  <a:tcPr marL="45715" marR="45715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Times New Roman" pitchFamily="18" charset="0"/>
                        </a:rPr>
                        <a:t>0</a:t>
                      </a:r>
                    </a:p>
                  </a:txBody>
                  <a:tcPr marL="45715" marR="45715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79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Times New Roman" pitchFamily="18" charset="0"/>
                        </a:rPr>
                        <a:t>сданный на «хорошо» кандидатский экзамен</a:t>
                      </a:r>
                    </a:p>
                  </a:txBody>
                  <a:tcPr marL="45715" marR="45715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Times New Roman" pitchFamily="18" charset="0"/>
                        </a:rPr>
                        <a:t>15</a:t>
                      </a:r>
                    </a:p>
                  </a:txBody>
                  <a:tcPr marL="45715" marR="45715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Times New Roman" pitchFamily="18" charset="0"/>
                        </a:rPr>
                        <a:t>2</a:t>
                      </a:r>
                    </a:p>
                  </a:txBody>
                  <a:tcPr marL="45715" marR="45715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Times New Roman" pitchFamily="18" charset="0"/>
                        </a:rPr>
                        <a:t>15</a:t>
                      </a:r>
                    </a:p>
                  </a:txBody>
                  <a:tcPr marL="45715" marR="45715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079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Times New Roman" pitchFamily="18" charset="0"/>
                        </a:rPr>
                        <a:t>сданный на «удовлетворительно» кандидатский экзамен</a:t>
                      </a:r>
                    </a:p>
                  </a:txBody>
                  <a:tcPr marL="45715" marR="45715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Times New Roman" pitchFamily="18" charset="0"/>
                        </a:rPr>
                        <a:t>10</a:t>
                      </a:r>
                    </a:p>
                  </a:txBody>
                  <a:tcPr marL="45715" marR="45715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Times New Roman" pitchFamily="18" charset="0"/>
                        </a:rPr>
                        <a:t>0</a:t>
                      </a:r>
                    </a:p>
                  </a:txBody>
                  <a:tcPr marL="45715" marR="45715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Times New Roman" pitchFamily="18" charset="0"/>
                        </a:rPr>
                        <a:t>0</a:t>
                      </a:r>
                    </a:p>
                  </a:txBody>
                  <a:tcPr marL="45715" marR="45715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079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Times New Roman" pitchFamily="18" charset="0"/>
                        </a:rPr>
                        <a:t>участие в грантах в качестве: исполнителя</a:t>
                      </a:r>
                    </a:p>
                  </a:txBody>
                  <a:tcPr marL="45715" marR="45715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Times New Roman" pitchFamily="18" charset="0"/>
                        </a:rPr>
                        <a:t>5</a:t>
                      </a:r>
                    </a:p>
                  </a:txBody>
                  <a:tcPr marL="45715" marR="45715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Times New Roman" pitchFamily="18" charset="0"/>
                        </a:rPr>
                        <a:t>0</a:t>
                      </a:r>
                    </a:p>
                  </a:txBody>
                  <a:tcPr marL="45715" marR="45715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Times New Roman" pitchFamily="18" charset="0"/>
                        </a:rPr>
                        <a:t>0</a:t>
                      </a:r>
                    </a:p>
                  </a:txBody>
                  <a:tcPr marL="45715" marR="45715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079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Times New Roman" pitchFamily="18" charset="0"/>
                        </a:rPr>
                        <a:t>участие в грантах в качестве: руководителя</a:t>
                      </a:r>
                    </a:p>
                  </a:txBody>
                  <a:tcPr marL="45715" marR="45715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Times New Roman" pitchFamily="18" charset="0"/>
                        </a:rPr>
                        <a:t>10</a:t>
                      </a:r>
                    </a:p>
                  </a:txBody>
                  <a:tcPr marL="45715" marR="45715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Times New Roman" pitchFamily="18" charset="0"/>
                        </a:rPr>
                        <a:t>0</a:t>
                      </a:r>
                    </a:p>
                  </a:txBody>
                  <a:tcPr marL="45715" marR="45715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Times New Roman" pitchFamily="18" charset="0"/>
                        </a:rPr>
                        <a:t>0</a:t>
                      </a:r>
                    </a:p>
                  </a:txBody>
                  <a:tcPr marL="45715" marR="45715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079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Times New Roman" pitchFamily="18" charset="0"/>
                        </a:rPr>
                        <a:t>Общая сумма</a:t>
                      </a:r>
                    </a:p>
                  </a:txBody>
                  <a:tcPr marL="45715" marR="45715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Times New Roman" pitchFamily="18" charset="0"/>
                      </a:endParaRPr>
                    </a:p>
                  </a:txBody>
                  <a:tcPr marL="45715" marR="45715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Times New Roman" pitchFamily="18" charset="0"/>
                      </a:endParaRPr>
                    </a:p>
                  </a:txBody>
                  <a:tcPr marL="45715" marR="45715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Times New Roman" pitchFamily="18" charset="0"/>
                        </a:rPr>
                        <a:t>54</a:t>
                      </a:r>
                    </a:p>
                  </a:txBody>
                  <a:tcPr marL="45715" marR="45715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sp>
        <p:nvSpPr>
          <p:cNvPr id="15459" name="Аспирантка 2 года обучения Постовалова Ксения Андреевна лаборатории физики высоких давлений"/>
          <p:cNvSpPr txBox="1">
            <a:spLocks noGrp="1"/>
          </p:cNvSpPr>
          <p:nvPr>
            <p:ph type="title" idx="4294967295"/>
          </p:nvPr>
        </p:nvSpPr>
        <p:spPr>
          <a:xfrm>
            <a:off x="1044575" y="-219075"/>
            <a:ext cx="10102850" cy="1006475"/>
          </a:xfrm>
        </p:spPr>
        <p:txBody>
          <a:bodyPr/>
          <a:lstStyle/>
          <a:p>
            <a:pPr algn="ctr" eaLnBrk="1" hangingPunct="1">
              <a:lnSpc>
                <a:spcPct val="100000"/>
              </a:lnSpc>
            </a:pPr>
            <a:r>
              <a:rPr lang="ru-RU" sz="2200" b="1" smtClean="0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Аспирантка 2 года обучения Постовалова Ксения Андреевна</a:t>
            </a:r>
            <a:br>
              <a:rPr lang="ru-RU" sz="2200" b="1" smtClean="0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</a:br>
            <a:r>
              <a:rPr lang="ru-RU" sz="2200" b="1" smtClean="0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лаборатории физики высоких давлений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6"/>
          <p:cNvSpPr txBox="1">
            <a:spLocks noChangeArrowheads="1"/>
          </p:cNvSpPr>
          <p:nvPr/>
        </p:nvSpPr>
        <p:spPr bwMode="auto">
          <a:xfrm>
            <a:off x="0" y="0"/>
            <a:ext cx="12099925" cy="4884738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45718" tIns="45718" rIns="45718" bIns="45718">
            <a:spAutoFit/>
          </a:bodyPr>
          <a:lstStyle/>
          <a:p>
            <a:pPr marL="342900" indent="-342900" defTabSz="914400" hangingPunct="0"/>
            <a:r>
              <a:rPr lang="ru-RU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Тезисы:</a:t>
            </a:r>
            <a:endParaRPr lang="ru-RU">
              <a:sym typeface="Arial" charset="0"/>
            </a:endParaRPr>
          </a:p>
          <a:p>
            <a:pPr marL="342900" indent="-342900" defTabSz="914400" hangingPunct="0">
              <a:buSzPct val="100000"/>
              <a:buFontTx/>
              <a:buAutoNum type="arabicPeriod"/>
            </a:pPr>
            <a:r>
              <a:rPr lang="ru-RU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LXIV Международная конференция «Актуальные проблемы прочности» (АПП-2022), Екатеринбург           КОМПЛЕКС МЕТОДИК ДЕФОРМАЦИИ МАТЕРИАЛОВ СДВИГОМ (КРУЧЕНИЯ) ПОД ДАВЛЕНИЕМ В ДИАПАЗОНЕ ТЕМПЕРАТУР 20- 800 К</a:t>
            </a:r>
          </a:p>
          <a:p>
            <a:pPr marL="342900" indent="-342900" defTabSz="914400" hangingPunct="0"/>
            <a:r>
              <a:rPr lang="ru-RU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Пилюгин В.П., Постовалова К.А., Пашеев А.В., Толмачёв Т.П., Пацелов А.М., Плотников А.В.</a:t>
            </a:r>
            <a:endParaRPr lang="ru-RU">
              <a:sym typeface="Arial" charset="0"/>
            </a:endParaRPr>
          </a:p>
          <a:p>
            <a:pPr marL="342900" indent="-342900" defTabSz="914400" hangingPunct="0">
              <a:buSzPct val="100000"/>
              <a:buFontTx/>
              <a:buAutoNum type="arabicPeriod" startAt="2"/>
            </a:pPr>
            <a:r>
              <a:rPr lang="ru-RU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ЗНЧ-2023 (Забабахинские научные чтения, Снежинск, Чел. обл., 29.05.2023. – 02.06.2023. Сборник тезисов) СТРУКТУРНЫЕ ПРЕВРАЩЕНИЯ И МЕХАНИЧЕСКИЕ СВОЙСТВА ВОЛЬФРАМА ПРИ ИНТЕНСИВНЫХ ДЕФОРМАЦИЯХ ПОД ВЫСОКИМ ДАВЛЕНИЕМ И РАЗЛИЧНЫХ ТЕМПЕРАТУРАХ</a:t>
            </a:r>
            <a:endParaRPr lang="ru-RU">
              <a:sym typeface="Arial" charset="0"/>
            </a:endParaRPr>
          </a:p>
          <a:p>
            <a:pPr marL="342900" indent="-342900" defTabSz="914400" hangingPunct="0"/>
            <a:r>
              <a:rPr lang="ru-RU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Пилюгин В.П., Зайцев Д.В., Куклина А.А., Панфилов Г.П., Панфилов П.Е., Пацелов А.М., Постовалова К.А., Мелкозеров Д.И., Соловьева Ю.В., Сосян Д.А., Толмачёв Т.П.</a:t>
            </a:r>
            <a:endParaRPr lang="ru-RU">
              <a:sym typeface="Arial" charset="0"/>
            </a:endParaRPr>
          </a:p>
          <a:p>
            <a:pPr marL="342900" indent="-342900" defTabSz="914400" hangingPunct="0">
              <a:buSzPct val="100000"/>
              <a:buFontTx/>
              <a:buAutoNum type="arabicPeriod" startAt="3"/>
            </a:pPr>
            <a:r>
              <a:rPr lang="ru-RU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LXVII Международная конференция «Актуальные проблемы прочности» (АПП-2024), Екатеринбург   СТРУКТУРНЫЕ ПРЕВРАЩЕНИЯ И ДЕФОРМАЦИОННОЕ УПРОЧНЕНИЕ ТУГОПЛАВКИХ МЕТАЛЛОВ</a:t>
            </a:r>
          </a:p>
          <a:p>
            <a:pPr marL="342900" indent="-342900" defTabSz="914400" hangingPunct="0"/>
            <a:r>
              <a:rPr lang="ru-RU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Пилюгин В.П., Зайцев Д.В., Мелкозёров Д.И., Панфилов П.Е., Пацелов А.М., Постовалова К.А., Сосян Д.А.</a:t>
            </a:r>
            <a:endParaRPr lang="ru-RU">
              <a:sym typeface="Arial" charset="0"/>
            </a:endParaRPr>
          </a:p>
          <a:p>
            <a:pPr marL="342900" indent="-342900" defTabSz="914400" hangingPunct="0">
              <a:buSzPct val="100000"/>
              <a:buFontTx/>
              <a:buAutoNum type="arabicPeriod" startAt="4"/>
            </a:pPr>
            <a:r>
              <a:rPr lang="ru-RU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LXVII Международная конференция «Актуальные проблемы прочности» (АПП-2024), Екатеринбург НЕРАВНОВЕСНЫЕ СПЛАВЫ AU И CO, ПОЛУЧЕННЫЕ БОЛЬШИМИ ПЛАСТИЧЕСКИМИ ДЕФОРМАЦИЯМИ</a:t>
            </a:r>
          </a:p>
          <a:p>
            <a:pPr marL="342900" indent="-342900" defTabSz="914400" hangingPunct="0"/>
            <a:r>
              <a:rPr lang="ru-RU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Толмачев Т.П., Пилюгин В.П., Пацелов А.М., Толмачева Е.А., Шишкин Д.А., Свирид А.Э., Постовалова К.А., Сосян Д.А., Мелкозеров Д.И., Плотников А.В., Чурбаев Р.В.</a:t>
            </a:r>
            <a:endParaRPr lang="ru-RU">
              <a:sym typeface="Arial" charset="0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633</Words>
  <Application>Microsoft Office PowerPoint</Application>
  <PresentationFormat>Широкоэкранный</PresentationFormat>
  <Paragraphs>106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Аспирантка 2 года обучения Постовалова Ксения Андреевна лаборатории физики высоких давлений</vt:lpstr>
      <vt:lpstr>Аспирантка 2 года обучения Постовалова Ксения Андреевна лаборатории физики высоких давлений</vt:lpstr>
      <vt:lpstr>Аспирантка 2 года обучения Постовалова Ксения Андреевна лаборатории физики высоких давлений</vt:lpstr>
      <vt:lpstr>Аспирантка 2 года обучения Постовалова Ксения Андреевна лаборатории физики высоких давлений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Аспирантка 2 года обучения Постовалова Ксения Андреевна лаборатории физики высоких давлений</dc:title>
  <dc:creator>User</dc:creator>
  <cp:lastModifiedBy>User</cp:lastModifiedBy>
  <cp:revision>3</cp:revision>
  <dcterms:modified xsi:type="dcterms:W3CDTF">2024-10-04T06:24:39Z</dcterms:modified>
</cp:coreProperties>
</file>