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71" r:id="rId3"/>
    <p:sldId id="286" r:id="rId4"/>
    <p:sldId id="299" r:id="rId5"/>
    <p:sldId id="300" r:id="rId6"/>
    <p:sldId id="287" r:id="rId7"/>
    <p:sldId id="29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24F4"/>
    <a:srgbClr val="F20000"/>
    <a:srgbClr val="FFECAF"/>
    <a:srgbClr val="FFDA65"/>
    <a:srgbClr val="FFCF37"/>
    <a:srgbClr val="E60000"/>
    <a:srgbClr val="ECF0F1"/>
    <a:srgbClr val="2ECC71"/>
    <a:srgbClr val="496DB5"/>
    <a:srgbClr val="314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9879" autoAdjust="0"/>
  </p:normalViewPr>
  <p:slideViewPr>
    <p:cSldViewPr snapToGrid="0">
      <p:cViewPr>
        <p:scale>
          <a:sx n="66" d="100"/>
          <a:sy n="66" d="100"/>
        </p:scale>
        <p:origin x="1218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08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2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29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9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66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32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01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5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50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9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DB567-ECFE-4C81-80FC-AFFD0879C2AA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23419-78E3-40BB-8219-545A828AE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0"/>
            <a:ext cx="12192000" cy="6868583"/>
            <a:chOff x="0" y="0"/>
            <a:chExt cx="12192000" cy="6868583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0" y="0"/>
              <a:ext cx="12192000" cy="6868583"/>
              <a:chOff x="0" y="0"/>
              <a:chExt cx="12192000" cy="6868583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2192000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2" descr="https://fmbafmbc.ru/upload/iblock/1fd/logo_ra.jp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7617" r="55782" b="58290"/>
              <a:stretch/>
            </p:blipFill>
            <p:spPr bwMode="auto">
              <a:xfrm>
                <a:off x="0" y="6379705"/>
                <a:ext cx="1533857" cy="4888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" name="Picture 2" descr="https://fmbafmbc.ru/upload/iblock/1fd/logo_ra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617" r="55093" b="57748"/>
            <a:stretch/>
          </p:blipFill>
          <p:spPr bwMode="auto">
            <a:xfrm>
              <a:off x="219998" y="467732"/>
              <a:ext cx="4141814" cy="1349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Заголовок 1"/>
          <p:cNvSpPr txBox="1">
            <a:spLocks/>
          </p:cNvSpPr>
          <p:nvPr/>
        </p:nvSpPr>
        <p:spPr>
          <a:xfrm>
            <a:off x="446307" y="2920443"/>
            <a:ext cx="6438463" cy="15276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37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Аспирант 2 года обучения</a:t>
            </a:r>
          </a:p>
          <a:p>
            <a:pPr algn="l">
              <a:lnSpc>
                <a:spcPct val="80000"/>
              </a:lnSpc>
              <a:spcAft>
                <a:spcPts val="1800"/>
              </a:spcAft>
            </a:pPr>
            <a:r>
              <a:rPr lang="ru-RU" sz="37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Ротман</a:t>
            </a:r>
            <a:r>
              <a:rPr lang="ru-RU" sz="37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Дмитрий Николаевич</a:t>
            </a:r>
            <a:endParaRPr lang="ru-RU" sz="37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l">
              <a:lnSpc>
                <a:spcPct val="80000"/>
              </a:lnSpc>
            </a:pPr>
            <a:r>
              <a:rPr lang="ru-RU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Лаборатория электрических явлений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8CCBDB6A-A8A8-4782-8B42-34F11E8BE082}"/>
              </a:ext>
            </a:extLst>
          </p:cNvPr>
          <p:cNvSpPr txBox="1">
            <a:spLocks/>
          </p:cNvSpPr>
          <p:nvPr/>
        </p:nvSpPr>
        <p:spPr>
          <a:xfrm>
            <a:off x="446307" y="5979224"/>
            <a:ext cx="4386949" cy="80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50000"/>
              </a:lnSpc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Аттестация аспирантов</a:t>
            </a:r>
          </a:p>
          <a:p>
            <a:pPr algn="l">
              <a:lnSpc>
                <a:spcPct val="50000"/>
              </a:lnSpc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июня, 2024 год</a:t>
            </a:r>
          </a:p>
          <a:p>
            <a:pPr algn="l">
              <a:lnSpc>
                <a:spcPct val="50000"/>
              </a:lnSpc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Екатеринбург, Россия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="" xmlns:a16="http://schemas.microsoft.com/office/drawing/2014/main" id="{CF453A85-9F2E-4CFB-96BB-0D8D1C29C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173" y="617998"/>
            <a:ext cx="1325664" cy="1123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2" y="480778"/>
            <a:ext cx="2597840" cy="1398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af.attachmail.ru/cgi-bin/readmsg?id=16862030570358623240;0;1;1&amp;mode=attachment&amp;email=wolfdim@mail.ru&amp;ct=image%2fpng&amp;cn=image.png&amp;cte=binary&amp;rid=125836045026094590462594780172162948699590172790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012" y="544978"/>
            <a:ext cx="1281606" cy="129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15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00050" y="1365628"/>
            <a:ext cx="11376000" cy="53957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Научный руководитель: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д.ф.-м.н. Якушев Михаил Васильевич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Специальность: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1.3.8 – физика конденсированного состояния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Тема работы: </a:t>
            </a: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сследование физических процессов на границе </a:t>
            </a:r>
            <a:r>
              <a:rPr lang="ru-RU" sz="23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пироуглерод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/карбид кремния при высоких температурах под действием продолжительного нейтронного облучения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Задача текущего года: </a:t>
            </a: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сследовать барьерные функции </a:t>
            </a:r>
            <a:r>
              <a:rPr lang="en-US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TRISO-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покрытия в условиях продолжительного нейтронного облучения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Результаты текущего года:</a:t>
            </a:r>
            <a:endParaRPr lang="en-US" sz="2300" dirty="0" smtClean="0">
              <a:solidFill>
                <a:srgbClr val="0070C0"/>
              </a:solidFill>
            </a:endParaRP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завершено облучение первой партии </a:t>
            </a: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образцов с реализацией измерений в </a:t>
            </a:r>
            <a:r>
              <a:rPr lang="en-US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online-</a:t>
            </a: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режиме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становлена итоговая </a:t>
            </a: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динамика изменения барьерных свойств </a:t>
            </a:r>
            <a:r>
              <a:rPr lang="en-US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TRISO-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покрытия;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азработана методика облучения новой партии образцов;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азработан план модернизации экспериментального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стенда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азработана и реализована процедура согласования публикаций материалов и участий в конференциях по теме исследования со структурами ГК «</a:t>
            </a:r>
            <a:r>
              <a:rPr lang="ru-RU" sz="23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Росатом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».</a:t>
            </a:r>
            <a:endParaRPr lang="ru-RU" sz="2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6526BD47-A76E-4921-909D-3A47D197C1E1}"/>
              </a:ext>
            </a:extLst>
          </p:cNvPr>
          <p:cNvSpPr txBox="1">
            <a:spLocks/>
          </p:cNvSpPr>
          <p:nvPr/>
        </p:nvSpPr>
        <p:spPr>
          <a:xfrm>
            <a:off x="11494524" y="6342707"/>
            <a:ext cx="714913" cy="624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2/1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8</a:t>
            </a: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400050" y="923918"/>
            <a:ext cx="11376000" cy="0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8834908" y="38637"/>
            <a:ext cx="2992658" cy="985811"/>
          </a:xfrm>
        </p:spPr>
        <p:txBody>
          <a:bodyPr>
            <a:normAutofit/>
          </a:bodyPr>
          <a:lstStyle/>
          <a:p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Аспирант 2 года обучения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500" b="1" i="1" dirty="0" err="1" smtClean="0">
                <a:solidFill>
                  <a:srgbClr val="0070C0"/>
                </a:solidFill>
                <a:latin typeface="+mn-lt"/>
              </a:rPr>
              <a:t>Ротман</a:t>
            </a:r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 Дмитрий Николаевич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600" b="1" i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ru-RU" sz="1600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16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300" b="1" i="1" dirty="0" smtClean="0">
                <a:solidFill>
                  <a:srgbClr val="0070C0"/>
                </a:solidFill>
                <a:latin typeface="+mn-lt"/>
              </a:rPr>
              <a:t>Лаборатория электрических явлений</a:t>
            </a:r>
            <a:endParaRPr lang="ru-RU" sz="13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48534" y="315817"/>
            <a:ext cx="5034835" cy="66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i="1" dirty="0" smtClean="0">
                <a:solidFill>
                  <a:srgbClr val="0070C0"/>
                </a:solidFill>
                <a:latin typeface="+mn-lt"/>
              </a:rPr>
              <a:t>Основная информация</a:t>
            </a:r>
            <a:endParaRPr lang="ru-RU" sz="36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Line 32"/>
          <p:cNvSpPr>
            <a:spLocks noChangeShapeType="1"/>
          </p:cNvSpPr>
          <p:nvPr/>
        </p:nvSpPr>
        <p:spPr bwMode="auto">
          <a:xfrm rot="16200000">
            <a:off x="8482896" y="535523"/>
            <a:ext cx="648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7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8534" y="1530044"/>
            <a:ext cx="11479032" cy="45183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Статьи: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D.N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Rotman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Yu.N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Pepelyshev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A.D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Rogov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Modeling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burnup process of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NpN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PuO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fuel compositions in the advanced concepts of a pulsed batch reactor IBR-3 and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IBR-4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//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AIP Conference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Proceedings, Vol. 2466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202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pp.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020001-1–020001-6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Тезисы докладов на российских конференциях: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Д.Н.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Ротман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К.Н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Кощеев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И.Л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Бельтюков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Е.В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Шабельников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В.Ю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Литовченко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Н.А.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Васютин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А.А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Мокрушин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В.С.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Сериков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Исследование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кинетики выхода основных газообразных продуктов деления из перспективных топливных образцов высокотемпературных газоохлаждаемых реакторов // Тезисы докладов Научно-технической конференции по ядерным технологиям для молодых ученых, специалистов, студентов и аспирантов, 2022 – стр. 47</a:t>
            </a: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ru-RU" sz="2600" dirty="0">
              <a:solidFill>
                <a:srgbClr val="0070C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6526BD47-A76E-4921-909D-3A47D197C1E1}"/>
              </a:ext>
            </a:extLst>
          </p:cNvPr>
          <p:cNvSpPr txBox="1">
            <a:spLocks/>
          </p:cNvSpPr>
          <p:nvPr/>
        </p:nvSpPr>
        <p:spPr>
          <a:xfrm>
            <a:off x="11494524" y="6342707"/>
            <a:ext cx="714913" cy="624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3/18</a:t>
            </a:r>
            <a:endParaRPr lang="ru-RU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" name="Line 32"/>
          <p:cNvSpPr>
            <a:spLocks noChangeShapeType="1"/>
          </p:cNvSpPr>
          <p:nvPr/>
        </p:nvSpPr>
        <p:spPr bwMode="auto">
          <a:xfrm>
            <a:off x="400050" y="923918"/>
            <a:ext cx="11376000" cy="0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8834908" y="38637"/>
            <a:ext cx="2992658" cy="985811"/>
          </a:xfrm>
        </p:spPr>
        <p:txBody>
          <a:bodyPr>
            <a:normAutofit/>
          </a:bodyPr>
          <a:lstStyle/>
          <a:p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Аспирант 2 года обучения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500" b="1" i="1" dirty="0" err="1" smtClean="0">
                <a:solidFill>
                  <a:srgbClr val="0070C0"/>
                </a:solidFill>
                <a:latin typeface="+mn-lt"/>
              </a:rPr>
              <a:t>Ротман</a:t>
            </a:r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 Дмитрий Николаевич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600" b="1" i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ru-RU" sz="1600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16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300" b="1" i="1" dirty="0" smtClean="0">
                <a:solidFill>
                  <a:srgbClr val="0070C0"/>
                </a:solidFill>
                <a:latin typeface="+mn-lt"/>
              </a:rPr>
              <a:t>Лаборатория электрических явлений</a:t>
            </a:r>
            <a:endParaRPr lang="ru-RU" sz="13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48534" y="315817"/>
            <a:ext cx="5034835" cy="66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i="1" dirty="0" smtClean="0">
                <a:solidFill>
                  <a:srgbClr val="0070C0"/>
                </a:solidFill>
                <a:latin typeface="+mn-lt"/>
              </a:rPr>
              <a:t>Апробация работы</a:t>
            </a:r>
            <a:endParaRPr lang="ru-RU" sz="36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rot="16200000">
            <a:off x="8482896" y="535523"/>
            <a:ext cx="648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61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8534" y="1112521"/>
            <a:ext cx="11479032" cy="54780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Тезисы докладов на международных конференциях: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Д.Н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Ротман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Ю.Н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Пепелышев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А.Д.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Рогов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Моделирование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процесса выгорания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NpN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и PuO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топливных композиций в перспективных концепциях импульсного реактора периодического действия ИБР-3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ИБР-4 // Тезисы докладов VIII Международной молодежной научной конференции «Физика. Технологии. Инновации. ФТИ-2021», 2021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стр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124-125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Д.Н.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Ротман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Е.В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Шабельников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Исследование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кинетики выхода основных газообразных продуктов деления из перспективных топливных образцов высокотемпературных газоохлаждаемых реакторов // Тезисы докладов IX Международной молодежной научной конференции «Физика. Технологии. Инновации. ФТИ-2022», 2022 – стр.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98-99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Д.Н.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Ротман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К.Н. Кощеев, И.Л. Бельтюков, Е.В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Шабельников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В.Ю. Литовченко, Н.А. Васютин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Техническая реализация методики определения кинетики выхода газообразных продуктов деления из ядерного топлива в процессе облучения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// Тезисы докладов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Международной молодежной научной конференции «Физика. Технологии. Инновации.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ФТИ-202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», 202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стр. 73-74</a:t>
            </a: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ru-RU" sz="2600" dirty="0">
              <a:solidFill>
                <a:srgbClr val="0070C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6526BD47-A76E-4921-909D-3A47D197C1E1}"/>
              </a:ext>
            </a:extLst>
          </p:cNvPr>
          <p:cNvSpPr txBox="1">
            <a:spLocks/>
          </p:cNvSpPr>
          <p:nvPr/>
        </p:nvSpPr>
        <p:spPr>
          <a:xfrm>
            <a:off x="11494524" y="6342707"/>
            <a:ext cx="714913" cy="624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4</a:t>
            </a: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/1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8</a:t>
            </a:r>
          </a:p>
        </p:txBody>
      </p:sp>
      <p:sp>
        <p:nvSpPr>
          <p:cNvPr id="10" name="Line 32"/>
          <p:cNvSpPr>
            <a:spLocks noChangeShapeType="1"/>
          </p:cNvSpPr>
          <p:nvPr/>
        </p:nvSpPr>
        <p:spPr bwMode="auto">
          <a:xfrm>
            <a:off x="400050" y="923918"/>
            <a:ext cx="11376000" cy="0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8834908" y="38637"/>
            <a:ext cx="2992658" cy="985811"/>
          </a:xfrm>
        </p:spPr>
        <p:txBody>
          <a:bodyPr>
            <a:normAutofit/>
          </a:bodyPr>
          <a:lstStyle/>
          <a:p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Аспирант 2 года обучения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500" b="1" i="1" dirty="0" err="1" smtClean="0">
                <a:solidFill>
                  <a:srgbClr val="0070C0"/>
                </a:solidFill>
                <a:latin typeface="+mn-lt"/>
              </a:rPr>
              <a:t>Ротман</a:t>
            </a:r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 Дмитрий Николаевич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600" b="1" i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ru-RU" sz="1600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16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300" b="1" i="1" dirty="0" smtClean="0">
                <a:solidFill>
                  <a:srgbClr val="0070C0"/>
                </a:solidFill>
                <a:latin typeface="+mn-lt"/>
              </a:rPr>
              <a:t>Лаборатория электрических явлений</a:t>
            </a:r>
            <a:endParaRPr lang="ru-RU" sz="13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48534" y="315817"/>
            <a:ext cx="5034835" cy="66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i="1" dirty="0" smtClean="0">
                <a:solidFill>
                  <a:srgbClr val="0070C0"/>
                </a:solidFill>
                <a:latin typeface="+mn-lt"/>
              </a:rPr>
              <a:t>Апробация работы</a:t>
            </a:r>
            <a:endParaRPr lang="ru-RU" sz="36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rot="16200000">
            <a:off x="8482896" y="535523"/>
            <a:ext cx="648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99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8534" y="1112521"/>
            <a:ext cx="11479032" cy="54780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Тезисы докладов на международных конференциях</a:t>
            </a:r>
            <a:r>
              <a:rPr lang="en-US" sz="2400" dirty="0" smtClean="0">
                <a:solidFill>
                  <a:srgbClr val="0070C0"/>
                </a:solidFill>
              </a:rPr>
              <a:t> (</a:t>
            </a:r>
            <a:r>
              <a:rPr lang="ru-RU" sz="2400" dirty="0" smtClean="0">
                <a:solidFill>
                  <a:srgbClr val="0070C0"/>
                </a:solidFill>
              </a:rPr>
              <a:t>отправлены в оргкомитет):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4.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Д.Н.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Ротман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К.Н. Кощеев, И.Л. Бельтюков, Е.В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Шабельников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В.Ю. Литовченко, Н.А. Васютин, А.А. Зырянова, Н.М. Аристов, А.А.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Мокрушин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В.С. Сериков, В.В. Кузнецов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Реакторные испытания лабораторных образцов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микротвэлов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ВТГР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// Тезисы докладов ХII Международной конференции по реакторному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материаловедению, 202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стр. 105</a:t>
            </a: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ru-RU" sz="2600" dirty="0">
              <a:solidFill>
                <a:srgbClr val="0070C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6526BD47-A76E-4921-909D-3A47D197C1E1}"/>
              </a:ext>
            </a:extLst>
          </p:cNvPr>
          <p:cNvSpPr txBox="1">
            <a:spLocks/>
          </p:cNvSpPr>
          <p:nvPr/>
        </p:nvSpPr>
        <p:spPr>
          <a:xfrm>
            <a:off x="11494524" y="6342707"/>
            <a:ext cx="714913" cy="624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>
                <a:solidFill>
                  <a:srgbClr val="0070C0"/>
                </a:solidFill>
                <a:latin typeface="+mn-lt"/>
              </a:rPr>
              <a:t>5</a:t>
            </a: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/18</a:t>
            </a:r>
            <a:endParaRPr lang="ru-RU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" name="Line 32"/>
          <p:cNvSpPr>
            <a:spLocks noChangeShapeType="1"/>
          </p:cNvSpPr>
          <p:nvPr/>
        </p:nvSpPr>
        <p:spPr bwMode="auto">
          <a:xfrm>
            <a:off x="400050" y="923918"/>
            <a:ext cx="11376000" cy="0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8834908" y="38637"/>
            <a:ext cx="2992658" cy="985811"/>
          </a:xfrm>
        </p:spPr>
        <p:txBody>
          <a:bodyPr>
            <a:normAutofit/>
          </a:bodyPr>
          <a:lstStyle/>
          <a:p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Аспирант 2 года обучения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500" b="1" i="1" dirty="0" err="1" smtClean="0">
                <a:solidFill>
                  <a:srgbClr val="0070C0"/>
                </a:solidFill>
                <a:latin typeface="+mn-lt"/>
              </a:rPr>
              <a:t>Ротман</a:t>
            </a:r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 Дмитрий Николаевич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600" b="1" i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ru-RU" sz="1600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16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300" b="1" i="1" dirty="0" smtClean="0">
                <a:solidFill>
                  <a:srgbClr val="0070C0"/>
                </a:solidFill>
                <a:latin typeface="+mn-lt"/>
              </a:rPr>
              <a:t>Лаборатория электрических явлений</a:t>
            </a:r>
            <a:endParaRPr lang="ru-RU" sz="13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48534" y="315817"/>
            <a:ext cx="5034835" cy="66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i="1" dirty="0" smtClean="0">
                <a:solidFill>
                  <a:srgbClr val="0070C0"/>
                </a:solidFill>
                <a:latin typeface="+mn-lt"/>
              </a:rPr>
              <a:t>Апробация работы</a:t>
            </a:r>
            <a:endParaRPr lang="ru-RU" sz="36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rot="16200000">
            <a:off x="8482896" y="535523"/>
            <a:ext cx="648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60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6526BD47-A76E-4921-909D-3A47D197C1E1}"/>
              </a:ext>
            </a:extLst>
          </p:cNvPr>
          <p:cNvSpPr txBox="1">
            <a:spLocks/>
          </p:cNvSpPr>
          <p:nvPr/>
        </p:nvSpPr>
        <p:spPr>
          <a:xfrm>
            <a:off x="11494524" y="6342707"/>
            <a:ext cx="714913" cy="624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6/18</a:t>
            </a:r>
            <a:endParaRPr lang="ru-RU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400051" y="1417861"/>
            <a:ext cx="11376000" cy="54401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Экзамен по истории и философии науки: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сдан на «Отлично»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Экзамен по английскому языку: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сдан на «Отлично»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Экзамен </a:t>
            </a:r>
            <a:r>
              <a:rPr lang="ru-RU" sz="2300" dirty="0" smtClean="0">
                <a:solidFill>
                  <a:srgbClr val="0070C0"/>
                </a:solidFill>
              </a:rPr>
              <a:t>по специальности 1.3.8: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юнь 2026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Участие в грантах: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Научно-исследовательская и опытно-конструкторская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работа,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реализуемая </a:t>
            </a: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рамках инвестиционного проекта АО «Концерн Росэнергоатом» «Разработка технологий атомно-водородной энергетики для крупномасштабного производства и потребления водорода»</a:t>
            </a:r>
            <a:endParaRPr lang="ru-RU" sz="2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ru-RU" sz="2300" dirty="0" smtClean="0">
                <a:solidFill>
                  <a:srgbClr val="0070C0"/>
                </a:solidFill>
              </a:rPr>
              <a:t>Выступление на конференциях и семинарах: </a:t>
            </a:r>
            <a:endParaRPr lang="ru-RU" sz="23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стных докладов –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тендовых докладов – 3</a:t>
            </a:r>
            <a:endParaRPr lang="ru-RU" sz="2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Line 32"/>
          <p:cNvSpPr>
            <a:spLocks noChangeShapeType="1"/>
          </p:cNvSpPr>
          <p:nvPr/>
        </p:nvSpPr>
        <p:spPr bwMode="auto">
          <a:xfrm>
            <a:off x="400050" y="923918"/>
            <a:ext cx="11376000" cy="0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8834908" y="38637"/>
            <a:ext cx="2992658" cy="985811"/>
          </a:xfrm>
        </p:spPr>
        <p:txBody>
          <a:bodyPr>
            <a:normAutofit/>
          </a:bodyPr>
          <a:lstStyle/>
          <a:p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Аспирант 2 года обучения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500" b="1" i="1" dirty="0" err="1" smtClean="0">
                <a:solidFill>
                  <a:srgbClr val="0070C0"/>
                </a:solidFill>
                <a:latin typeface="+mn-lt"/>
              </a:rPr>
              <a:t>Ротман</a:t>
            </a:r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 Дмитрий Николаевич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600" b="1" i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ru-RU" sz="1600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16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300" b="1" i="1" dirty="0" smtClean="0">
                <a:solidFill>
                  <a:srgbClr val="0070C0"/>
                </a:solidFill>
                <a:latin typeface="+mn-lt"/>
              </a:rPr>
              <a:t>Лаборатория электрических явлений</a:t>
            </a:r>
            <a:endParaRPr lang="ru-RU" sz="13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48534" y="315817"/>
            <a:ext cx="6541663" cy="66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i="1" dirty="0" smtClean="0">
                <a:solidFill>
                  <a:srgbClr val="0070C0"/>
                </a:solidFill>
                <a:latin typeface="+mn-lt"/>
              </a:rPr>
              <a:t>Экзамены и конференции</a:t>
            </a:r>
            <a:endParaRPr lang="ru-RU" sz="36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" name="Line 32"/>
          <p:cNvSpPr>
            <a:spLocks noChangeShapeType="1"/>
          </p:cNvSpPr>
          <p:nvPr/>
        </p:nvSpPr>
        <p:spPr bwMode="auto">
          <a:xfrm rot="16200000">
            <a:off x="8482896" y="535523"/>
            <a:ext cx="648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73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6526BD47-A76E-4921-909D-3A47D197C1E1}"/>
              </a:ext>
            </a:extLst>
          </p:cNvPr>
          <p:cNvSpPr txBox="1">
            <a:spLocks/>
          </p:cNvSpPr>
          <p:nvPr/>
        </p:nvSpPr>
        <p:spPr>
          <a:xfrm>
            <a:off x="11494524" y="6342707"/>
            <a:ext cx="714913" cy="624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>
                <a:solidFill>
                  <a:srgbClr val="0070C0"/>
                </a:solidFill>
                <a:latin typeface="+mn-lt"/>
              </a:rPr>
              <a:t>7</a:t>
            </a: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/18</a:t>
            </a:r>
            <a:endParaRPr lang="ru-RU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Line 32"/>
          <p:cNvSpPr>
            <a:spLocks noChangeShapeType="1"/>
          </p:cNvSpPr>
          <p:nvPr/>
        </p:nvSpPr>
        <p:spPr bwMode="auto">
          <a:xfrm>
            <a:off x="400050" y="923918"/>
            <a:ext cx="11376000" cy="0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8834908" y="38637"/>
            <a:ext cx="2992658" cy="985811"/>
          </a:xfrm>
        </p:spPr>
        <p:txBody>
          <a:bodyPr>
            <a:normAutofit/>
          </a:bodyPr>
          <a:lstStyle/>
          <a:p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Аспирант 2 года обучения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500" b="1" i="1" dirty="0" err="1" smtClean="0">
                <a:solidFill>
                  <a:srgbClr val="0070C0"/>
                </a:solidFill>
                <a:latin typeface="+mn-lt"/>
              </a:rPr>
              <a:t>Ротман</a:t>
            </a:r>
            <a:r>
              <a:rPr lang="ru-RU" sz="1500" b="1" i="1" dirty="0" smtClean="0">
                <a:solidFill>
                  <a:srgbClr val="0070C0"/>
                </a:solidFill>
                <a:latin typeface="+mn-lt"/>
              </a:rPr>
              <a:t> Дмитрий Николаевич</a:t>
            </a:r>
            <a:br>
              <a:rPr lang="ru-RU" sz="15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600" b="1" i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ru-RU" sz="1600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16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sz="1300" b="1" i="1" dirty="0" smtClean="0">
                <a:solidFill>
                  <a:srgbClr val="0070C0"/>
                </a:solidFill>
                <a:latin typeface="+mn-lt"/>
              </a:rPr>
              <a:t>Лаборатория электрических явлений</a:t>
            </a:r>
            <a:endParaRPr lang="ru-RU" sz="13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48534" y="315817"/>
            <a:ext cx="6541663" cy="66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i="1" dirty="0" smtClean="0">
                <a:solidFill>
                  <a:srgbClr val="0070C0"/>
                </a:solidFill>
                <a:latin typeface="+mn-lt"/>
              </a:rPr>
              <a:t>Показатели</a:t>
            </a:r>
            <a:endParaRPr lang="ru-RU" sz="36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" name="Line 32"/>
          <p:cNvSpPr>
            <a:spLocks noChangeShapeType="1"/>
          </p:cNvSpPr>
          <p:nvPr/>
        </p:nvSpPr>
        <p:spPr bwMode="auto">
          <a:xfrm rot="16200000">
            <a:off x="8482896" y="535523"/>
            <a:ext cx="648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9" name="Group 4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758276"/>
              </p:ext>
            </p:extLst>
          </p:nvPr>
        </p:nvGraphicFramePr>
        <p:xfrm>
          <a:off x="631065" y="1031465"/>
          <a:ext cx="10895526" cy="5677200"/>
        </p:xfrm>
        <a:graphic>
          <a:graphicData uri="http://schemas.openxmlformats.org/drawingml/2006/table">
            <a:tbl>
              <a:tblPr/>
              <a:tblGrid>
                <a:gridCol w="4726546"/>
                <a:gridCol w="1300766"/>
                <a:gridCol w="1262130"/>
                <a:gridCol w="1210614"/>
                <a:gridCol w="1236372"/>
                <a:gridCol w="1159098"/>
              </a:tblGrid>
              <a:tr h="298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Показатель</a:t>
                      </a: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Баллы</a:t>
                      </a: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Кол-во</a:t>
                      </a: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Сумма</a:t>
                      </a: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Кол-во</a:t>
                      </a: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Сумма</a:t>
                      </a: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На конец 2022-2023 уч. г.</a:t>
                      </a: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На конец 2023-2024 уч. г.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публикации </a:t>
                      </a: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в изданиях ВАК (вышедшие из печати)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свидетельство о программах для </a:t>
                      </a: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ЭВМ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Патент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40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90</a:t>
                      </a:r>
                      <a:endParaRPr kumimoji="0" lang="ru-RU" sz="13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7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12018</TotalTime>
  <Words>821</Words>
  <Application>Microsoft Office PowerPoint</Application>
  <PresentationFormat>Широкоэкранный</PresentationFormat>
  <Paragraphs>165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Аспирант 2 года обучения Ротман Дмитрий Николаевич . Лаборатория электрических явлений</vt:lpstr>
      <vt:lpstr>Аспирант 2 года обучения Ротман Дмитрий Николаевич . Лаборатория электрических явлений</vt:lpstr>
      <vt:lpstr>Аспирант 2 года обучения Ротман Дмитрий Николаевич . Лаборатория электрических явлений</vt:lpstr>
      <vt:lpstr>Аспирант 2 года обучения Ротман Дмитрий Николаевич . Лаборатория электрических явлений</vt:lpstr>
      <vt:lpstr>Аспирант 2 года обучения Ротман Дмитрий Николаевич . Лаборатория электрических явлений</vt:lpstr>
      <vt:lpstr>Аспирант 2 года обучения Ротман Дмитрий Николаевич . Лаборатория электрических явлений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Какая энергетика лучше для обеспечения человечества энергией?  Обеспечат ли альтернативные источники человечество энергией</dc:title>
  <dc:creator>Dmitry Rotmann</dc:creator>
  <cp:lastModifiedBy>Rotman</cp:lastModifiedBy>
  <cp:revision>702</cp:revision>
  <dcterms:created xsi:type="dcterms:W3CDTF">2017-11-08T15:44:17Z</dcterms:created>
  <dcterms:modified xsi:type="dcterms:W3CDTF">2024-06-06T16:08:51Z</dcterms:modified>
</cp:coreProperties>
</file>