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7" r:id="rId3"/>
    <p:sldId id="258" r:id="rId4"/>
    <p:sldId id="272" r:id="rId5"/>
    <p:sldId id="273" r:id="rId6"/>
    <p:sldId id="271" r:id="rId7"/>
    <p:sldId id="259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F6B8B-7F2B-472A-94E3-373CC926A8C0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1221E-3AEA-445B-BA51-C8BD59D2B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3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>
            <a:extLst>
              <a:ext uri="{FF2B5EF4-FFF2-40B4-BE49-F238E27FC236}">
                <a16:creationId xmlns:a16="http://schemas.microsoft.com/office/drawing/2014/main" id="{A2BE8019-3205-65A0-71BC-A548FE57A0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>
            <a:extLst>
              <a:ext uri="{FF2B5EF4-FFF2-40B4-BE49-F238E27FC236}">
                <a16:creationId xmlns:a16="http://schemas.microsoft.com/office/drawing/2014/main" id="{5E257847-A039-3652-BB61-A4B91F173E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/>
              <a:t>2023</a:t>
            </a:r>
          </a:p>
        </p:txBody>
      </p:sp>
      <p:sp>
        <p:nvSpPr>
          <p:cNvPr id="7172" name="Номер слайда 3">
            <a:extLst>
              <a:ext uri="{FF2B5EF4-FFF2-40B4-BE49-F238E27FC236}">
                <a16:creationId xmlns:a16="http://schemas.microsoft.com/office/drawing/2014/main" id="{65EEB083-0ED8-662D-5145-154350D41D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F5FFE7-B7BE-4369-948D-1BFEEE5A2DED}" type="slidenum">
              <a:rPr lang="ru-RU" altLang="ru-RU"/>
              <a:pPr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45559B-8F9F-D3BF-7D0F-0DA65F132D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FF89C4-935F-2C35-4944-7DB2C85B24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5F2C41-4A0A-E9A2-D761-B6BD2B21C0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9CF5C-C6EE-437D-A121-171E1235C2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3214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53A476-9320-61A5-129A-7A7CC27B06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6AA2D0-E459-6083-A62B-47FEC38864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7C89B9-F2C2-EC12-CFF7-30424A805F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031D4-3ACF-4F97-BA5B-F34D303226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421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1A6B27-0DC1-63E7-681C-65BB9B4D43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0C501F-2852-D091-0BCE-328CE89D3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0465AD-DC0A-8BCB-0FA5-A5871C8EB8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0E5253-8696-4B2F-87D5-BA122E0C1E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3599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316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014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915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903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812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4278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05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9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A41BC1-2475-15F6-F415-5436E4D437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DC4C6F-E12D-23A5-2BA6-2BB7031B07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23DC0C-2633-F747-7FC3-84883787AD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88085F-7A01-4AFC-8A4E-955A7BB476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6519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477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1791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88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BE30AB-F9E6-61DF-BD64-82C5C22DB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85A757-DFEF-99DE-6E73-033A7FE5D8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E72705-8C09-D394-41AA-25A5D6E585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659B0-D236-42F0-8019-18B12E7C49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814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60055E-D8E4-5021-FA51-DC9B6BF264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85DB27-9280-497D-E2AC-172352F1A1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0E8607-38C1-02AB-FB1C-FDBAFA0167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18D509-6AE6-4F3C-82A9-60AC7ADBD0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848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82C922-F8D0-3B57-1709-900EB35E07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F23B4A5-AA2D-B9A4-3A6E-7A8AF93AD8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FAAC9E5-1DAA-8572-8CBE-F13F3DDB9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E5CDD-63E9-49F5-9D3C-EC159B0EB9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5945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576D97D-AF48-21FA-C619-910A1436B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E3836BF-A03D-C59D-0020-F110833767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4EADCC-8419-1FE9-9DFF-6DED7FEA06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A5B4F-D59A-4EAB-8ACA-B9CA34B5D1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304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2C40AA-F228-7EA9-ED1B-7FDAE31740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8EEB627-6B51-C534-5ECE-2551534FBD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86DDF72-F97C-7F4B-AA50-F0395D71E6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05A6B-C47C-421D-8B4F-D7ABFDC6BC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345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8D0BE3-1899-0458-DFA0-93C6F3CB09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024D14-7DD2-F8DF-C72A-69539FAACE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1B20BB-AAC0-8AD1-4E46-B12DBA6EF0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CB71B0-606B-4EF8-9825-C14019D30C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746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CFF713-6F45-5CE8-1EE8-0E530B1827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039E1E-84DB-B116-B627-427578DA8F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697890-4C35-A638-1D2F-07758D7D0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B6BFB-FD29-475B-A2E5-6D650D7B02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917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ECF705-9826-00D2-7889-0610470E8D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942A729-02AD-E85B-4AD9-F81CEA0CF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B059823-DAC5-DD72-6115-2D17403095E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9F3E102-4725-1975-402E-3901316BA0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016AEED-3125-22E2-21FD-A96C9AD5E1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FD6676C-FA07-4BCB-924F-1323EB5C09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712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41771-A479-46F9-890E-016FABA65D93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03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izteh.urfu.ru/ru/conference/archive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izteh.urfu.ru/ru/conference/archive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9857FF5-9F23-5C81-82D7-DFB24059B1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3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мультиферроиков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861E823-69C3-21B3-75EE-0B7F208CC9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2" y="1322388"/>
            <a:ext cx="8029575" cy="431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</a:rPr>
              <a:t>1.3.8. </a:t>
            </a:r>
            <a:r>
              <a:rPr lang="ru-RU" sz="2000" dirty="0">
                <a:latin typeface="Times New Roman" panose="02020603050405020304" pitchFamily="18" charset="0"/>
              </a:rPr>
              <a:t>– Физика конденсированного состояния</a:t>
            </a:r>
            <a:endParaRPr lang="ru-RU" sz="2000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45B061E-E46C-0516-66A6-7032069AF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90" y="831850"/>
            <a:ext cx="90693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</a:rPr>
              <a:t>– д.ф.-м.н. Носов Александр Павлович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1960302-B7BF-964B-311B-6460FF4DE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90" y="1962150"/>
            <a:ext cx="8143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 </a:t>
            </a:r>
            <a:r>
              <a:rPr lang="ru-RU" altLang="ru-RU" sz="2000" dirty="0">
                <a:latin typeface="Times New Roman" panose="02020603050405020304" pitchFamily="18" charset="0"/>
              </a:rPr>
              <a:t>–  Спиновые волны в тонких пленках слабых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ферромагнетиков</a:t>
            </a:r>
            <a:endParaRPr lang="ru-RU" altLang="ru-RU" sz="2000" dirty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184DDB5C-8C18-9FA6-26D2-050AE55C4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90" y="2897188"/>
            <a:ext cx="8034337" cy="161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</a:rPr>
              <a:t>Получение образцов тонкопленочных </a:t>
            </a:r>
            <a:r>
              <a:rPr lang="ru-RU" altLang="ru-RU" sz="1800" dirty="0" err="1">
                <a:latin typeface="Times New Roman" panose="02020603050405020304" pitchFamily="18" charset="0"/>
              </a:rPr>
              <a:t>гетероструктур</a:t>
            </a:r>
            <a:r>
              <a:rPr lang="ru-RU" altLang="ru-RU" sz="1800" dirty="0">
                <a:latin typeface="Times New Roman" panose="02020603050405020304" pitchFamily="18" charset="0"/>
              </a:rPr>
              <a:t> слабый антиферромагнетик/ тяжелый металл – </a:t>
            </a:r>
            <a:r>
              <a:rPr lang="en-US" altLang="ru-RU" sz="1800" dirty="0" err="1">
                <a:latin typeface="Times New Roman" panose="02020603050405020304" pitchFamily="18" charset="0"/>
              </a:rPr>
              <a:t>NiO</a:t>
            </a:r>
            <a:r>
              <a:rPr lang="en-US" altLang="ru-RU" sz="1800" dirty="0">
                <a:latin typeface="Times New Roman" panose="02020603050405020304" pitchFamily="18" charset="0"/>
              </a:rPr>
              <a:t>/Pt. </a:t>
            </a:r>
            <a:r>
              <a:rPr lang="ru-RU" altLang="ru-RU" sz="1800" dirty="0">
                <a:latin typeface="Times New Roman" panose="02020603050405020304" pitchFamily="18" charset="0"/>
              </a:rPr>
              <a:t>Исследование спин –  </a:t>
            </a:r>
            <a:r>
              <a:rPr lang="ru-RU" altLang="ru-RU" sz="1800" dirty="0" err="1">
                <a:latin typeface="Times New Roman" panose="02020603050405020304" pitchFamily="18" charset="0"/>
              </a:rPr>
              <a:t>холловского</a:t>
            </a:r>
            <a:r>
              <a:rPr lang="ru-RU" altLang="ru-RU" sz="1800" dirty="0">
                <a:latin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</a:rPr>
              <a:t>магнитосопротивления</a:t>
            </a:r>
            <a:r>
              <a:rPr lang="ru-RU" altLang="ru-RU" sz="1800" dirty="0">
                <a:latin typeface="Times New Roman" panose="02020603050405020304" pitchFamily="18" charset="0"/>
              </a:rPr>
              <a:t>. </a:t>
            </a:r>
            <a:endParaRPr lang="ru-RU" altLang="ru-RU" sz="2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716EDE58-B287-701C-D1D0-968354DEA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90" y="4508500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B06F8C-E996-17B4-F992-DAE797A185B0}"/>
              </a:ext>
            </a:extLst>
          </p:cNvPr>
          <p:cNvSpPr txBox="1"/>
          <p:nvPr/>
        </p:nvSpPr>
        <p:spPr>
          <a:xfrm>
            <a:off x="534989" y="5011738"/>
            <a:ext cx="8029575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Освоена методика измерений. Получены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гетероструктуры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/Pt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Проведены измерения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магнитосопротивления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построены зависимости.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E58496F-0D22-83B2-14F8-37FA945A5D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3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мультиферроиков</a:t>
            </a:r>
            <a:endParaRPr lang="ru-RU" altLang="ru-RU" sz="1800" b="1" dirty="0">
              <a:latin typeface="Times New Roman" panose="02020603050405020304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CD41DD1-9AEE-51B2-40B0-15CAD906DB5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309688"/>
            <a:ext cx="8496300" cy="1223962"/>
          </a:xfrm>
        </p:spPr>
        <p:txBody>
          <a:bodyPr>
            <a:normAutofit fontScale="85000" lnSpcReduction="20000"/>
          </a:bodyPr>
          <a:lstStyle/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</a:endParaRP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en-US" sz="2000" dirty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0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4D02979-63E8-69D6-92FA-7D9FB5402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439" y="836613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Публикации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416010-E3BC-40D5-D367-D81FF78B20DD}"/>
              </a:ext>
            </a:extLst>
          </p:cNvPr>
          <p:cNvSpPr txBox="1"/>
          <p:nvPr/>
        </p:nvSpPr>
        <p:spPr>
          <a:xfrm>
            <a:off x="504031" y="1157804"/>
            <a:ext cx="81359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  <a:endParaRPr lang="ru-RU" altLang="ru-RU" sz="2000" dirty="0">
              <a:latin typeface="Times New Roman" panose="02020603050405020304" pitchFamily="18" charset="0"/>
            </a:endParaRPr>
          </a:p>
          <a:p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142A61-EC87-AAB1-35C6-67F4588D1E47}"/>
              </a:ext>
            </a:extLst>
          </p:cNvPr>
          <p:cNvSpPr txBox="1"/>
          <p:nvPr/>
        </p:nvSpPr>
        <p:spPr>
          <a:xfrm>
            <a:off x="539749" y="1590774"/>
            <a:ext cx="81359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fontAlgn="base" hangingPunct="0">
              <a:spcAft>
                <a:spcPct val="0"/>
              </a:spcAft>
              <a:defRPr/>
            </a:pPr>
            <a:r>
              <a:rPr lang="ru-RU" dirty="0">
                <a:latin typeface="Times New Roman" panose="02020603050405020304" pitchFamily="18" charset="0"/>
              </a:rPr>
              <a:t>1. </a:t>
            </a:r>
            <a:r>
              <a:rPr lang="en-US" dirty="0">
                <a:latin typeface="Times New Roman" panose="02020603050405020304" pitchFamily="18" charset="0"/>
              </a:rPr>
              <a:t>Low-frequency resonance in laminated </a:t>
            </a:r>
            <a:r>
              <a:rPr lang="en-US" dirty="0" err="1">
                <a:latin typeface="Times New Roman" panose="02020603050405020304" pitchFamily="18" charset="0"/>
              </a:rPr>
              <a:t>FeGa-FeCoGa</a:t>
            </a:r>
            <a:r>
              <a:rPr lang="en-US" dirty="0">
                <a:latin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</a:rPr>
              <a:t>Metglas</a:t>
            </a:r>
            <a:r>
              <a:rPr lang="en-US" dirty="0">
                <a:latin typeface="Times New Roman" panose="02020603050405020304" pitchFamily="18" charset="0"/>
              </a:rPr>
              <a:t>/PZT structures / A. P. </a:t>
            </a:r>
            <a:r>
              <a:rPr lang="en-US" dirty="0" err="1">
                <a:latin typeface="Times New Roman" panose="02020603050405020304" pitchFamily="18" charset="0"/>
              </a:rPr>
              <a:t>Nosov</a:t>
            </a:r>
            <a:r>
              <a:rPr lang="en-US" dirty="0">
                <a:latin typeface="Times New Roman" panose="02020603050405020304" pitchFamily="18" charset="0"/>
              </a:rPr>
              <a:t>, I. V. </a:t>
            </a:r>
            <a:r>
              <a:rPr lang="en-US" dirty="0" err="1">
                <a:latin typeface="Times New Roman" panose="02020603050405020304" pitchFamily="18" charset="0"/>
              </a:rPr>
              <a:t>Gribov</a:t>
            </a:r>
            <a:r>
              <a:rPr lang="en-US" dirty="0">
                <a:latin typeface="Times New Roman" panose="02020603050405020304" pitchFamily="18" charset="0"/>
              </a:rPr>
              <a:t>, N. A. </a:t>
            </a:r>
            <a:r>
              <a:rPr lang="en-US" dirty="0" err="1">
                <a:latin typeface="Times New Roman" panose="02020603050405020304" pitchFamily="18" charset="0"/>
              </a:rPr>
              <a:t>Moskvina</a:t>
            </a:r>
            <a:r>
              <a:rPr lang="en-US" dirty="0">
                <a:latin typeface="Times New Roman" panose="02020603050405020304" pitchFamily="18" charset="0"/>
              </a:rPr>
              <a:t>, A. V. </a:t>
            </a:r>
            <a:r>
              <a:rPr lang="en-US" dirty="0" err="1">
                <a:latin typeface="Times New Roman" panose="02020603050405020304" pitchFamily="18" charset="0"/>
              </a:rPr>
              <a:t>Druzhinin</a:t>
            </a:r>
            <a:r>
              <a:rPr lang="en-US" dirty="0">
                <a:latin typeface="Times New Roman" panose="02020603050405020304" pitchFamily="18" charset="0"/>
              </a:rPr>
              <a:t>, S. S. </a:t>
            </a:r>
            <a:r>
              <a:rPr lang="en-US" dirty="0" err="1">
                <a:latin typeface="Times New Roman" panose="02020603050405020304" pitchFamily="18" charset="0"/>
              </a:rPr>
              <a:t>Dubinin</a:t>
            </a:r>
            <a:r>
              <a:rPr lang="en-US" dirty="0">
                <a:latin typeface="Times New Roman" panose="02020603050405020304" pitchFamily="18" charset="0"/>
              </a:rPr>
              <a:t>, V. V. </a:t>
            </a:r>
            <a:r>
              <a:rPr lang="en-US" dirty="0" err="1">
                <a:latin typeface="Times New Roman" panose="02020603050405020304" pitchFamily="18" charset="0"/>
              </a:rPr>
              <a:t>Izyurov</a:t>
            </a:r>
            <a:r>
              <a:rPr lang="en-US" dirty="0">
                <a:latin typeface="Times New Roman" panose="02020603050405020304" pitchFamily="18" charset="0"/>
              </a:rPr>
              <a:t>, K. A. </a:t>
            </a:r>
            <a:r>
              <a:rPr lang="en-US" dirty="0" err="1">
                <a:latin typeface="Times New Roman" panose="02020603050405020304" pitchFamily="18" charset="0"/>
              </a:rPr>
              <a:t>Merentsova</a:t>
            </a:r>
            <a:r>
              <a:rPr lang="en-US" dirty="0">
                <a:latin typeface="Times New Roman" panose="02020603050405020304" pitchFamily="18" charset="0"/>
              </a:rPr>
              <a:t>, and M. S. </a:t>
            </a:r>
            <a:r>
              <a:rPr lang="en-US" dirty="0" err="1">
                <a:latin typeface="Times New Roman" panose="02020603050405020304" pitchFamily="18" charset="0"/>
              </a:rPr>
              <a:t>Artemiev</a:t>
            </a:r>
            <a:r>
              <a:rPr lang="en-US" dirty="0">
                <a:latin typeface="Times New Roman" panose="02020603050405020304" pitchFamily="18" charset="0"/>
              </a:rPr>
              <a:t> // Diagnostics, Resource and Mechanics of materials and structures</a:t>
            </a:r>
            <a:r>
              <a:rPr lang="ru-RU" dirty="0">
                <a:latin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</a:rPr>
              <a:t>Q2</a:t>
            </a:r>
            <a:r>
              <a:rPr lang="ru-RU" dirty="0">
                <a:latin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</a:rPr>
              <a:t>. – 2021. – </a:t>
            </a:r>
            <a:r>
              <a:rPr lang="en-US" dirty="0" err="1">
                <a:latin typeface="Times New Roman" panose="02020603050405020304" pitchFamily="18" charset="0"/>
              </a:rPr>
              <a:t>Iss</a:t>
            </a:r>
            <a:r>
              <a:rPr lang="en-US" dirty="0">
                <a:latin typeface="Times New Roman" panose="02020603050405020304" pitchFamily="18" charset="0"/>
              </a:rPr>
              <a:t>. 5. – P. 15–23. – DOI: 10.17804/2410-9908.2021.5.015-023. </a:t>
            </a:r>
            <a:endParaRPr lang="ru-RU" dirty="0">
              <a:latin typeface="Times New Roman" panose="02020603050405020304" pitchFamily="18" charset="0"/>
            </a:endParaRPr>
          </a:p>
          <a:p>
            <a:pPr algn="just" eaLnBrk="0" fontAlgn="base" hangingPunct="0">
              <a:spcAft>
                <a:spcPct val="0"/>
              </a:spcAft>
              <a:defRPr/>
            </a:pPr>
            <a:r>
              <a:rPr lang="en-US" dirty="0">
                <a:latin typeface="Times New Roman" panose="02020603050405020304" pitchFamily="18" charset="0"/>
              </a:rPr>
              <a:t>2. Microstructure Features of Yttrium Orthoferrite Thin Films on Sapphire / A. L. </a:t>
            </a:r>
            <a:r>
              <a:rPr lang="en-US" dirty="0" err="1">
                <a:latin typeface="Times New Roman" panose="02020603050405020304" pitchFamily="18" charset="0"/>
              </a:rPr>
              <a:t>Vasiliev</a:t>
            </a:r>
            <a:r>
              <a:rPr lang="en-US" dirty="0">
                <a:latin typeface="Times New Roman" panose="02020603050405020304" pitchFamily="18" charset="0"/>
              </a:rPr>
              <a:t>, I. A. </a:t>
            </a:r>
            <a:r>
              <a:rPr lang="en-US" dirty="0" err="1">
                <a:latin typeface="Times New Roman" panose="02020603050405020304" pitchFamily="18" charset="0"/>
              </a:rPr>
              <a:t>Subbotin</a:t>
            </a:r>
            <a:r>
              <a:rPr lang="en-US" dirty="0">
                <a:latin typeface="Times New Roman" panose="02020603050405020304" pitchFamily="18" charset="0"/>
              </a:rPr>
              <a:t>, A. O. </a:t>
            </a:r>
            <a:r>
              <a:rPr lang="en-US" dirty="0" err="1">
                <a:latin typeface="Times New Roman" panose="02020603050405020304" pitchFamily="18" charset="0"/>
              </a:rPr>
              <a:t>Belyaeva</a:t>
            </a:r>
            <a:r>
              <a:rPr lang="en-US" dirty="0">
                <a:latin typeface="Times New Roman" panose="02020603050405020304" pitchFamily="18" charset="0"/>
              </a:rPr>
              <a:t>, Yu. M. </a:t>
            </a:r>
            <a:r>
              <a:rPr lang="en-US" dirty="0" err="1">
                <a:latin typeface="Times New Roman" panose="02020603050405020304" pitchFamily="18" charset="0"/>
              </a:rPr>
              <a:t>Chesnokov</a:t>
            </a:r>
            <a:r>
              <a:rPr lang="en-US" dirty="0">
                <a:latin typeface="Times New Roman" panose="02020603050405020304" pitchFamily="18" charset="0"/>
              </a:rPr>
              <a:t>, V. V. </a:t>
            </a:r>
            <a:r>
              <a:rPr lang="en-US" dirty="0" err="1">
                <a:latin typeface="Times New Roman" panose="02020603050405020304" pitchFamily="18" charset="0"/>
              </a:rPr>
              <a:t>Izyurov</a:t>
            </a:r>
            <a:r>
              <a:rPr lang="en-US" dirty="0">
                <a:latin typeface="Times New Roman" panose="02020603050405020304" pitchFamily="18" charset="0"/>
              </a:rPr>
              <a:t>, K. A. </a:t>
            </a:r>
            <a:r>
              <a:rPr lang="en-US" dirty="0" err="1">
                <a:latin typeface="Times New Roman" panose="02020603050405020304" pitchFamily="18" charset="0"/>
              </a:rPr>
              <a:t>Merentsova</a:t>
            </a:r>
            <a:r>
              <a:rPr lang="en-US" dirty="0">
                <a:latin typeface="Times New Roman" panose="02020603050405020304" pitchFamily="18" charset="0"/>
              </a:rPr>
              <a:t>, M. S. </a:t>
            </a:r>
            <a:r>
              <a:rPr lang="en-US" dirty="0" err="1">
                <a:latin typeface="Times New Roman" panose="02020603050405020304" pitchFamily="18" charset="0"/>
              </a:rPr>
              <a:t>Artemiev</a:t>
            </a:r>
            <a:r>
              <a:rPr lang="en-US" dirty="0">
                <a:latin typeface="Times New Roman" panose="02020603050405020304" pitchFamily="18" charset="0"/>
              </a:rPr>
              <a:t>, S. S. </a:t>
            </a:r>
            <a:r>
              <a:rPr lang="en-US" dirty="0" err="1">
                <a:latin typeface="Times New Roman" panose="02020603050405020304" pitchFamily="18" charset="0"/>
              </a:rPr>
              <a:t>Dubinin</a:t>
            </a:r>
            <a:r>
              <a:rPr lang="en-US" dirty="0">
                <a:latin typeface="Times New Roman" panose="02020603050405020304" pitchFamily="18" charset="0"/>
              </a:rPr>
              <a:t>, A. P. </a:t>
            </a:r>
            <a:r>
              <a:rPr lang="en-US" dirty="0" err="1">
                <a:latin typeface="Times New Roman" panose="02020603050405020304" pitchFamily="18" charset="0"/>
              </a:rPr>
              <a:t>Nosov</a:t>
            </a:r>
            <a:r>
              <a:rPr lang="en-US" dirty="0">
                <a:latin typeface="Times New Roman" panose="02020603050405020304" pitchFamily="18" charset="0"/>
              </a:rPr>
              <a:t>, E. M. </a:t>
            </a:r>
            <a:r>
              <a:rPr lang="en-US" dirty="0" err="1">
                <a:latin typeface="Times New Roman" panose="02020603050405020304" pitchFamily="18" charset="0"/>
              </a:rPr>
              <a:t>Pashaev</a:t>
            </a:r>
            <a:r>
              <a:rPr lang="en-US" dirty="0">
                <a:latin typeface="Times New Roman" panose="02020603050405020304" pitchFamily="18" charset="0"/>
              </a:rPr>
              <a:t>. – </a:t>
            </a:r>
            <a:r>
              <a:rPr lang="ru-RU" dirty="0">
                <a:latin typeface="Times New Roman" panose="02020603050405020304" pitchFamily="18" charset="0"/>
              </a:rPr>
              <a:t>Текст: непосредственный // </a:t>
            </a:r>
            <a:r>
              <a:rPr lang="en-US" dirty="0">
                <a:latin typeface="Times New Roman" panose="02020603050405020304" pitchFamily="18" charset="0"/>
              </a:rPr>
              <a:t>Physics of Metals and Metallography</a:t>
            </a:r>
            <a:r>
              <a:rPr lang="ru-RU" dirty="0">
                <a:latin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</a:rPr>
              <a:t>Q3</a:t>
            </a:r>
            <a:r>
              <a:rPr lang="ru-RU" dirty="0">
                <a:latin typeface="Times New Roman" panose="02020603050405020304" pitchFamily="18" charset="0"/>
              </a:rPr>
              <a:t>).</a:t>
            </a:r>
            <a:r>
              <a:rPr lang="en-US" dirty="0">
                <a:latin typeface="Times New Roman" panose="02020603050405020304" pitchFamily="18" charset="0"/>
              </a:rPr>
              <a:t> — 2024. — V. 125. — P. 64—77.</a:t>
            </a:r>
            <a:endParaRPr lang="ru-RU" dirty="0">
              <a:latin typeface="Times New Roman" panose="02020603050405020304" pitchFamily="18" charset="0"/>
            </a:endParaRPr>
          </a:p>
          <a:p>
            <a:pPr algn="just" eaLnBrk="0" fontAlgn="base" hangingPunct="0">
              <a:spcAft>
                <a:spcPct val="0"/>
              </a:spcAft>
              <a:defRPr/>
            </a:pPr>
            <a:r>
              <a:rPr lang="en-US" dirty="0">
                <a:latin typeface="Times New Roman" panose="02020603050405020304" pitchFamily="18" charset="0"/>
              </a:rPr>
              <a:t>3. Orientational and crystallographic relationships in thin films of yttrium orthoferrite on sapphire substrates / </a:t>
            </a:r>
            <a:r>
              <a:rPr lang="en-US" dirty="0" err="1">
                <a:latin typeface="Times New Roman" panose="02020603050405020304" pitchFamily="18" charset="0"/>
              </a:rPr>
              <a:t>Subbotin</a:t>
            </a:r>
            <a:r>
              <a:rPr lang="en-US" dirty="0">
                <a:latin typeface="Times New Roman" panose="02020603050405020304" pitchFamily="18" charset="0"/>
              </a:rPr>
              <a:t> I.A.,  </a:t>
            </a:r>
            <a:r>
              <a:rPr lang="en-US" dirty="0" err="1">
                <a:latin typeface="Times New Roman" panose="02020603050405020304" pitchFamily="18" charset="0"/>
              </a:rPr>
              <a:t>Pashaev</a:t>
            </a:r>
            <a:r>
              <a:rPr lang="en-US" dirty="0">
                <a:latin typeface="Times New Roman" panose="02020603050405020304" pitchFamily="18" charset="0"/>
              </a:rPr>
              <a:t> E.M.,  </a:t>
            </a:r>
            <a:r>
              <a:rPr lang="en-US" dirty="0" err="1">
                <a:latin typeface="Times New Roman" panose="02020603050405020304" pitchFamily="18" charset="0"/>
              </a:rPr>
              <a:t>Dubinin</a:t>
            </a:r>
            <a:r>
              <a:rPr lang="en-US" dirty="0">
                <a:latin typeface="Times New Roman" panose="02020603050405020304" pitchFamily="18" charset="0"/>
              </a:rPr>
              <a:t> S.S.,  </a:t>
            </a:r>
            <a:r>
              <a:rPr lang="en-US" dirty="0" err="1">
                <a:latin typeface="Times New Roman" panose="02020603050405020304" pitchFamily="18" charset="0"/>
              </a:rPr>
              <a:t>Izyurov</a:t>
            </a:r>
            <a:r>
              <a:rPr lang="en-US" dirty="0">
                <a:latin typeface="Times New Roman" panose="02020603050405020304" pitchFamily="18" charset="0"/>
              </a:rPr>
              <a:t> V.V., </a:t>
            </a:r>
            <a:r>
              <a:rPr lang="en-US" dirty="0" err="1">
                <a:latin typeface="Times New Roman" panose="02020603050405020304" pitchFamily="18" charset="0"/>
              </a:rPr>
              <a:t>Belyaeva</a:t>
            </a:r>
            <a:r>
              <a:rPr lang="en-US" dirty="0">
                <a:latin typeface="Times New Roman" panose="02020603050405020304" pitchFamily="18" charset="0"/>
              </a:rPr>
              <a:t> A.O., </a:t>
            </a:r>
            <a:r>
              <a:rPr lang="en-US" dirty="0" err="1">
                <a:latin typeface="Times New Roman" panose="02020603050405020304" pitchFamily="18" charset="0"/>
              </a:rPr>
              <a:t>Kondratiev</a:t>
            </a:r>
            <a:r>
              <a:rPr lang="en-US" dirty="0">
                <a:latin typeface="Times New Roman" panose="02020603050405020304" pitchFamily="18" charset="0"/>
              </a:rPr>
              <a:t> O.A., </a:t>
            </a:r>
            <a:r>
              <a:rPr lang="en-US" dirty="0" err="1">
                <a:latin typeface="Times New Roman" panose="02020603050405020304" pitchFamily="18" charset="0"/>
              </a:rPr>
              <a:t>Merencova</a:t>
            </a:r>
            <a:r>
              <a:rPr lang="en-US" dirty="0">
                <a:latin typeface="Times New Roman" panose="02020603050405020304" pitchFamily="18" charset="0"/>
              </a:rPr>
              <a:t> K.A., </a:t>
            </a:r>
            <a:r>
              <a:rPr lang="en-US" dirty="0" err="1">
                <a:latin typeface="Times New Roman" panose="02020603050405020304" pitchFamily="18" charset="0"/>
              </a:rPr>
              <a:t>Artemiev</a:t>
            </a:r>
            <a:r>
              <a:rPr lang="en-US" dirty="0">
                <a:latin typeface="Times New Roman" panose="02020603050405020304" pitchFamily="18" charset="0"/>
              </a:rPr>
              <a:t> M.S., </a:t>
            </a:r>
            <a:r>
              <a:rPr lang="en-US" dirty="0" err="1">
                <a:latin typeface="Times New Roman" panose="02020603050405020304" pitchFamily="18" charset="0"/>
              </a:rPr>
              <a:t>Nosov</a:t>
            </a:r>
            <a:r>
              <a:rPr lang="en-US" dirty="0">
                <a:latin typeface="Times New Roman" panose="02020603050405020304" pitchFamily="18" charset="0"/>
              </a:rPr>
              <a:t> A.P. /  </a:t>
            </a:r>
            <a:r>
              <a:rPr lang="ru-RU" dirty="0">
                <a:latin typeface="Times New Roman" panose="02020603050405020304" pitchFamily="18" charset="0"/>
              </a:rPr>
              <a:t>в печати (журнал </a:t>
            </a:r>
            <a:r>
              <a:rPr lang="en-US" dirty="0">
                <a:latin typeface="Times New Roman" panose="02020603050405020304" pitchFamily="18" charset="0"/>
              </a:rPr>
              <a:t>Q2 Acta </a:t>
            </a:r>
            <a:r>
              <a:rPr lang="en-US" dirty="0" err="1">
                <a:latin typeface="Times New Roman" panose="02020603050405020304" pitchFamily="18" charset="0"/>
              </a:rPr>
              <a:t>Crystallographica</a:t>
            </a:r>
            <a:r>
              <a:rPr lang="en-US" dirty="0">
                <a:latin typeface="Times New Roman" panose="02020603050405020304" pitchFamily="18" charset="0"/>
              </a:rPr>
              <a:t> B)</a:t>
            </a:r>
          </a:p>
          <a:p>
            <a:pPr algn="just" eaLnBrk="0" fontAlgn="base" hangingPunct="0">
              <a:spcAft>
                <a:spcPct val="0"/>
              </a:spcAft>
              <a:defRPr/>
            </a:pPr>
            <a:r>
              <a:rPr lang="en-US" dirty="0">
                <a:latin typeface="Times New Roman" panose="02020603050405020304" pitchFamily="18" charset="0"/>
              </a:rPr>
              <a:t>4. </a:t>
            </a:r>
            <a:r>
              <a:rPr lang="en-US" dirty="0" err="1">
                <a:latin typeface="Times New Roman" panose="02020603050405020304" pitchFamily="18" charset="0"/>
              </a:rPr>
              <a:t>Sukhorukov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Yu.P</a:t>
            </a:r>
            <a:r>
              <a:rPr lang="en-US" dirty="0">
                <a:latin typeface="Times New Roman" panose="02020603050405020304" pitchFamily="18" charset="0"/>
              </a:rPr>
              <a:t>., </a:t>
            </a:r>
            <a:r>
              <a:rPr lang="en-US" dirty="0" err="1">
                <a:latin typeface="Times New Roman" panose="02020603050405020304" pitchFamily="18" charset="0"/>
              </a:rPr>
              <a:t>Telegin</a:t>
            </a:r>
            <a:r>
              <a:rPr lang="en-US" dirty="0">
                <a:latin typeface="Times New Roman" panose="02020603050405020304" pitchFamily="18" charset="0"/>
              </a:rPr>
              <a:t> A.V., </a:t>
            </a:r>
            <a:r>
              <a:rPr lang="en-US" dirty="0" err="1">
                <a:latin typeface="Times New Roman" panose="02020603050405020304" pitchFamily="18" charset="0"/>
              </a:rPr>
              <a:t>Lobov</a:t>
            </a:r>
            <a:r>
              <a:rPr lang="en-US" dirty="0">
                <a:latin typeface="Times New Roman" panose="02020603050405020304" pitchFamily="18" charset="0"/>
              </a:rPr>
              <a:t> I.D., </a:t>
            </a:r>
            <a:r>
              <a:rPr lang="en-US" dirty="0" err="1">
                <a:latin typeface="Times New Roman" panose="02020603050405020304" pitchFamily="18" charset="0"/>
              </a:rPr>
              <a:t>Naumov</a:t>
            </a:r>
            <a:r>
              <a:rPr lang="en-US" dirty="0">
                <a:latin typeface="Times New Roman" panose="02020603050405020304" pitchFamily="18" charset="0"/>
              </a:rPr>
              <a:t> S.V., </a:t>
            </a:r>
            <a:r>
              <a:rPr lang="en-US" dirty="0" err="1">
                <a:latin typeface="Times New Roman" panose="02020603050405020304" pitchFamily="18" charset="0"/>
              </a:rPr>
              <a:t>Dubinin</a:t>
            </a:r>
            <a:r>
              <a:rPr lang="en-US" dirty="0">
                <a:latin typeface="Times New Roman" panose="02020603050405020304" pitchFamily="18" charset="0"/>
              </a:rPr>
              <a:t> S.S., </a:t>
            </a:r>
            <a:r>
              <a:rPr lang="en-US" dirty="0" err="1">
                <a:latin typeface="Times New Roman" panose="02020603050405020304" pitchFamily="18" charset="0"/>
              </a:rPr>
              <a:t>Merencova</a:t>
            </a:r>
            <a:r>
              <a:rPr lang="en-US" dirty="0">
                <a:latin typeface="Times New Roman" panose="02020603050405020304" pitchFamily="18" charset="0"/>
              </a:rPr>
              <a:t> K.A., </a:t>
            </a:r>
            <a:r>
              <a:rPr lang="en-US" dirty="0" err="1">
                <a:latin typeface="Times New Roman" panose="02020603050405020304" pitchFamily="18" charset="0"/>
              </a:rPr>
              <a:t>Artemiev</a:t>
            </a:r>
            <a:r>
              <a:rPr lang="en-US" dirty="0">
                <a:latin typeface="Times New Roman" panose="02020603050405020304" pitchFamily="18" charset="0"/>
              </a:rPr>
              <a:t> M.S., </a:t>
            </a:r>
            <a:r>
              <a:rPr lang="en-US" dirty="0" err="1">
                <a:latin typeface="Times New Roman" panose="02020603050405020304" pitchFamily="18" charset="0"/>
              </a:rPr>
              <a:t>Nosov</a:t>
            </a:r>
            <a:r>
              <a:rPr lang="en-US" dirty="0">
                <a:latin typeface="Times New Roman" panose="02020603050405020304" pitchFamily="18" charset="0"/>
              </a:rPr>
              <a:t> A.P. / Magnetooptical Faraday and Kerr effects in nanosized </a:t>
            </a:r>
            <a:r>
              <a:rPr lang="en-US" dirty="0" err="1">
                <a:latin typeface="Times New Roman" panose="02020603050405020304" pitchFamily="18" charset="0"/>
              </a:rPr>
              <a:t>BiYIG</a:t>
            </a:r>
            <a:r>
              <a:rPr lang="en-US" dirty="0">
                <a:latin typeface="Times New Roman" panose="02020603050405020304" pitchFamily="18" charset="0"/>
              </a:rPr>
              <a:t>/GGG structures / </a:t>
            </a:r>
            <a:r>
              <a:rPr lang="ru-RU" dirty="0">
                <a:latin typeface="Times New Roman" panose="02020603050405020304" pitchFamily="18" charset="0"/>
              </a:rPr>
              <a:t>в печати (журнал </a:t>
            </a:r>
            <a:r>
              <a:rPr lang="en-US" dirty="0">
                <a:latin typeface="Times New Roman" panose="02020603050405020304" pitchFamily="18" charset="0"/>
              </a:rPr>
              <a:t>Q1 Physical Review Applied)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B14E5EC-0C16-B24D-147F-E32F6FA7940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3 года обучения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Меренцова</a:t>
            </a:r>
            <a:r>
              <a:rPr lang="ru-RU" altLang="ru-RU" sz="1800" b="1" dirty="0">
                <a:latin typeface="Times New Roman" panose="02020603050405020304" pitchFamily="18" charset="0"/>
              </a:rPr>
              <a:t> Кристина Александровна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мультиферроиков</a:t>
            </a:r>
            <a:endParaRPr lang="ru-RU" altLang="ru-RU" sz="1800" b="1" dirty="0">
              <a:latin typeface="Times New Roman" panose="02020603050405020304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A16244E-D98C-B620-1D8B-EE6F7C54030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5288" y="1309688"/>
            <a:ext cx="8496300" cy="1223962"/>
          </a:xfrm>
        </p:spPr>
        <p:txBody>
          <a:bodyPr/>
          <a:lstStyle/>
          <a:p>
            <a:pPr algn="just">
              <a:defRPr/>
            </a:pPr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algn="just">
              <a:defRPr/>
            </a:pPr>
            <a:r>
              <a:rPr lang="ru-RU" sz="2000" kern="1200" dirty="0">
                <a:latin typeface="Times New Roman" panose="02020603050405020304" pitchFamily="18" charset="0"/>
              </a:rPr>
              <a:t>1.</a:t>
            </a:r>
            <a:r>
              <a:rPr lang="en-US" sz="2000" kern="1200" dirty="0">
                <a:latin typeface="Times New Roman" panose="02020603050405020304" pitchFamily="18" charset="0"/>
              </a:rPr>
              <a:t> </a:t>
            </a:r>
            <a:r>
              <a:rPr lang="en-US" sz="2000" kern="1200" dirty="0" err="1">
                <a:latin typeface="Times New Roman" panose="02020603050405020304" pitchFamily="18" charset="0"/>
              </a:rPr>
              <a:t>Artemyev</a:t>
            </a:r>
            <a:r>
              <a:rPr lang="ru-RU" sz="2000" kern="1200" dirty="0">
                <a:latin typeface="Times New Roman" panose="02020603050405020304" pitchFamily="18" charset="0"/>
              </a:rPr>
              <a:t> </a:t>
            </a:r>
            <a:r>
              <a:rPr lang="en-US" sz="2000" kern="1200" dirty="0">
                <a:latin typeface="Times New Roman" panose="02020603050405020304" pitchFamily="18" charset="0"/>
              </a:rPr>
              <a:t>M.S., </a:t>
            </a:r>
            <a:r>
              <a:rPr lang="en-US" sz="2000" kern="1200" dirty="0" err="1">
                <a:latin typeface="Times New Roman" panose="02020603050405020304" pitchFamily="18" charset="0"/>
              </a:rPr>
              <a:t>Izyurov</a:t>
            </a:r>
            <a:r>
              <a:rPr lang="ru-RU" sz="2000" kern="1200" dirty="0">
                <a:latin typeface="Times New Roman" panose="02020603050405020304" pitchFamily="18" charset="0"/>
              </a:rPr>
              <a:t> </a:t>
            </a:r>
            <a:r>
              <a:rPr lang="en-US" sz="2000" kern="1200" dirty="0">
                <a:latin typeface="Times New Roman" panose="02020603050405020304" pitchFamily="18" charset="0"/>
              </a:rPr>
              <a:t>V.V., </a:t>
            </a:r>
            <a:r>
              <a:rPr lang="en-US" sz="2000" kern="1200" dirty="0" err="1">
                <a:latin typeface="Times New Roman" panose="02020603050405020304" pitchFamily="18" charset="0"/>
              </a:rPr>
              <a:t>Merencova</a:t>
            </a:r>
            <a:r>
              <a:rPr lang="en-US" sz="2000" kern="1200" dirty="0">
                <a:latin typeface="Times New Roman" panose="02020603050405020304" pitchFamily="18" charset="0"/>
              </a:rPr>
              <a:t> K.A., </a:t>
            </a:r>
            <a:r>
              <a:rPr lang="en-US" sz="2000" kern="1200" dirty="0" err="1">
                <a:latin typeface="Times New Roman" panose="02020603050405020304" pitchFamily="18" charset="0"/>
              </a:rPr>
              <a:t>Desyatnikov</a:t>
            </a:r>
            <a:r>
              <a:rPr lang="ru-RU" sz="2000" kern="1200" dirty="0">
                <a:latin typeface="Times New Roman" panose="02020603050405020304" pitchFamily="18" charset="0"/>
              </a:rPr>
              <a:t> </a:t>
            </a:r>
            <a:r>
              <a:rPr lang="en-US" sz="2000" kern="1200" dirty="0">
                <a:latin typeface="Times New Roman" panose="02020603050405020304" pitchFamily="18" charset="0"/>
              </a:rPr>
              <a:t>I.A., </a:t>
            </a:r>
            <a:r>
              <a:rPr lang="en-US" sz="2000" kern="1200" dirty="0" err="1">
                <a:latin typeface="Times New Roman" panose="02020603050405020304" pitchFamily="18" charset="0"/>
              </a:rPr>
              <a:t>Dubinin</a:t>
            </a:r>
            <a:r>
              <a:rPr lang="ru-RU" sz="2000" kern="1200" dirty="0">
                <a:latin typeface="Times New Roman" panose="02020603050405020304" pitchFamily="18" charset="0"/>
              </a:rPr>
              <a:t> </a:t>
            </a:r>
            <a:r>
              <a:rPr lang="en-US" sz="2000" kern="1200" dirty="0">
                <a:latin typeface="Times New Roman" panose="02020603050405020304" pitchFamily="18" charset="0"/>
              </a:rPr>
              <a:t>S.S., Nosov A.P</a:t>
            </a:r>
            <a:r>
              <a:rPr lang="ru-RU" sz="2000" kern="1200" dirty="0">
                <a:latin typeface="Times New Roman" panose="02020603050405020304" pitchFamily="18" charset="0"/>
              </a:rPr>
              <a:t>. </a:t>
            </a:r>
            <a:r>
              <a:rPr lang="en-US" sz="2000" kern="1200" dirty="0">
                <a:latin typeface="Times New Roman" panose="02020603050405020304" pitchFamily="18" charset="0"/>
              </a:rPr>
              <a:t>INFLUENCE OF THE HEAT TREATMENT MEDIUM ON THE STRUCTURAL PARAMETERS OF NIO THIN FILMS</a:t>
            </a:r>
            <a:r>
              <a:rPr lang="ru-RU" sz="2000" kern="1200" dirty="0">
                <a:latin typeface="Times New Roman" panose="02020603050405020304" pitchFamily="18" charset="0"/>
              </a:rPr>
              <a:t>. Сборник X Международная молодежная научная конференция. Физика. Технологии. Инновации. ФТИ-2023 (15-19 мая 2023 г.).</a:t>
            </a:r>
          </a:p>
          <a:p>
            <a:pPr algn="just">
              <a:defRPr/>
            </a:pPr>
            <a:r>
              <a:rPr lang="ru-RU" sz="2000" kern="1200" dirty="0">
                <a:latin typeface="Times New Roman" panose="02020603050405020304" pitchFamily="18" charset="0"/>
              </a:rPr>
              <a:t>2</a:t>
            </a:r>
            <a:r>
              <a:rPr lang="en-US" sz="2000" kern="1200" dirty="0">
                <a:latin typeface="Times New Roman" panose="02020603050405020304" pitchFamily="18" charset="0"/>
              </a:rPr>
              <a:t>.</a:t>
            </a:r>
            <a:r>
              <a:rPr lang="ru-RU" sz="2000" kern="1200" dirty="0">
                <a:latin typeface="Times New Roman" panose="02020603050405020304" pitchFamily="18" charset="0"/>
              </a:rPr>
              <a:t> </a:t>
            </a:r>
            <a:r>
              <a:rPr lang="en-US" sz="2000" kern="1200" dirty="0" err="1">
                <a:latin typeface="Times New Roman" panose="02020603050405020304" pitchFamily="18" charset="0"/>
              </a:rPr>
              <a:t>Merencova</a:t>
            </a:r>
            <a:r>
              <a:rPr lang="en-US" sz="2000" kern="1200" dirty="0">
                <a:latin typeface="Times New Roman" panose="02020603050405020304" pitchFamily="18" charset="0"/>
              </a:rPr>
              <a:t> K.A., </a:t>
            </a:r>
            <a:r>
              <a:rPr lang="en-US" sz="2000" kern="1200" dirty="0" err="1">
                <a:latin typeface="Times New Roman" panose="02020603050405020304" pitchFamily="18" charset="0"/>
              </a:rPr>
              <a:t>Izyurov</a:t>
            </a:r>
            <a:r>
              <a:rPr lang="ru-RU" sz="2000" kern="1200" dirty="0">
                <a:latin typeface="Times New Roman" panose="02020603050405020304" pitchFamily="18" charset="0"/>
              </a:rPr>
              <a:t> </a:t>
            </a:r>
            <a:r>
              <a:rPr lang="en-US" sz="2000" kern="1200" dirty="0">
                <a:latin typeface="Times New Roman" panose="02020603050405020304" pitchFamily="18" charset="0"/>
              </a:rPr>
              <a:t>V.V., </a:t>
            </a:r>
            <a:r>
              <a:rPr lang="en-US" sz="2000" kern="1200" dirty="0" err="1">
                <a:latin typeface="Times New Roman" panose="02020603050405020304" pitchFamily="18" charset="0"/>
              </a:rPr>
              <a:t>Artemyev</a:t>
            </a:r>
            <a:r>
              <a:rPr lang="ru-RU" sz="2000" kern="1200" dirty="0">
                <a:latin typeface="Times New Roman" panose="02020603050405020304" pitchFamily="18" charset="0"/>
              </a:rPr>
              <a:t> </a:t>
            </a:r>
            <a:r>
              <a:rPr lang="en-US" sz="2000" kern="1200" dirty="0">
                <a:latin typeface="Times New Roman" panose="02020603050405020304" pitchFamily="18" charset="0"/>
              </a:rPr>
              <a:t>M.S., </a:t>
            </a:r>
            <a:r>
              <a:rPr lang="en-US" sz="2000" kern="1200" dirty="0" err="1">
                <a:latin typeface="Times New Roman" panose="02020603050405020304" pitchFamily="18" charset="0"/>
              </a:rPr>
              <a:t>Desyatnikov</a:t>
            </a:r>
            <a:r>
              <a:rPr lang="ru-RU" sz="2000" kern="1200" dirty="0">
                <a:latin typeface="Times New Roman" panose="02020603050405020304" pitchFamily="18" charset="0"/>
              </a:rPr>
              <a:t> </a:t>
            </a:r>
            <a:r>
              <a:rPr lang="en-US" sz="2000" kern="1200" dirty="0">
                <a:latin typeface="Times New Roman" panose="02020603050405020304" pitchFamily="18" charset="0"/>
              </a:rPr>
              <a:t>I.A., </a:t>
            </a:r>
            <a:r>
              <a:rPr lang="en-US" sz="2000" kern="1200" dirty="0" err="1">
                <a:latin typeface="Times New Roman" panose="02020603050405020304" pitchFamily="18" charset="0"/>
              </a:rPr>
              <a:t>Dubinin</a:t>
            </a:r>
            <a:r>
              <a:rPr lang="ru-RU" sz="2000" kern="1200" dirty="0">
                <a:latin typeface="Times New Roman" panose="02020603050405020304" pitchFamily="18" charset="0"/>
              </a:rPr>
              <a:t> </a:t>
            </a:r>
            <a:r>
              <a:rPr lang="en-US" sz="2000" kern="1200" dirty="0">
                <a:latin typeface="Times New Roman" panose="02020603050405020304" pitchFamily="18" charset="0"/>
              </a:rPr>
              <a:t>S.S., </a:t>
            </a:r>
            <a:r>
              <a:rPr lang="en-US" sz="2000" kern="1200" dirty="0" err="1">
                <a:latin typeface="Times New Roman" panose="02020603050405020304" pitchFamily="18" charset="0"/>
              </a:rPr>
              <a:t>Nosov</a:t>
            </a:r>
            <a:r>
              <a:rPr lang="en-US" sz="2000" kern="1200" dirty="0">
                <a:latin typeface="Times New Roman" panose="02020603050405020304" pitchFamily="18" charset="0"/>
              </a:rPr>
              <a:t> A.P</a:t>
            </a:r>
            <a:r>
              <a:rPr lang="ru-RU" sz="2000" kern="1200" dirty="0">
                <a:latin typeface="Times New Roman" panose="02020603050405020304" pitchFamily="18" charset="0"/>
              </a:rPr>
              <a:t>. </a:t>
            </a:r>
            <a:r>
              <a:rPr lang="en-US" sz="2000" kern="1200" dirty="0">
                <a:latin typeface="Times New Roman" panose="02020603050405020304" pitchFamily="18" charset="0"/>
              </a:rPr>
              <a:t>INFLUENCE OF ANNEALING TEMPERATURE ON THE PHASE COMPOSITION OF A-FE2O3 THIN FILMS</a:t>
            </a:r>
            <a:r>
              <a:rPr lang="ru-RU" sz="2000" kern="1200" dirty="0">
                <a:latin typeface="Times New Roman" panose="02020603050405020304" pitchFamily="18" charset="0"/>
              </a:rPr>
              <a:t>. Сборник X Международная молодежная научная конференция. Физика. Технологии. Инновации. ФТИ-2023 (15-19 мая 2023 г.).</a:t>
            </a:r>
          </a:p>
          <a:p>
            <a:pPr algn="just">
              <a:defRPr/>
            </a:pPr>
            <a:r>
              <a:rPr lang="en-US" sz="2000" kern="1200" dirty="0">
                <a:latin typeface="Times New Roman" panose="02020603050405020304" pitchFamily="18" charset="0"/>
              </a:rPr>
              <a:t>3</a:t>
            </a:r>
            <a:r>
              <a:rPr lang="ru-RU" sz="2000" kern="1200" dirty="0">
                <a:latin typeface="Times New Roman" panose="02020603050405020304" pitchFamily="18" charset="0"/>
              </a:rPr>
              <a:t>.</a:t>
            </a:r>
            <a:r>
              <a:rPr lang="en-US" sz="2000" kern="1200" dirty="0">
                <a:latin typeface="Times New Roman" panose="02020603050405020304" pitchFamily="18" charset="0"/>
              </a:rPr>
              <a:t> </a:t>
            </a:r>
            <a:r>
              <a:rPr lang="en-US" sz="2000" kern="1200" dirty="0" err="1">
                <a:latin typeface="Times New Roman" panose="02020603050405020304" pitchFamily="18" charset="0"/>
              </a:rPr>
              <a:t>M.Artemiev</a:t>
            </a:r>
            <a:r>
              <a:rPr lang="en-US" sz="2000" kern="1200" dirty="0">
                <a:latin typeface="Times New Roman" panose="02020603050405020304" pitchFamily="18" charset="0"/>
              </a:rPr>
              <a:t>. Effect of </a:t>
            </a:r>
            <a:r>
              <a:rPr lang="en-US" sz="2000" kern="1200" dirty="0" err="1">
                <a:latin typeface="Times New Roman" panose="02020603050405020304" pitchFamily="18" charset="0"/>
              </a:rPr>
              <a:t>Postannealing</a:t>
            </a:r>
            <a:r>
              <a:rPr lang="en-US" sz="2000" kern="1200" dirty="0">
                <a:latin typeface="Times New Roman" panose="02020603050405020304" pitchFamily="18" charset="0"/>
              </a:rPr>
              <a:t> on the Structural Parameters of </a:t>
            </a:r>
            <a:r>
              <a:rPr lang="en-US" sz="2000" kern="1200" dirty="0" err="1">
                <a:latin typeface="Times New Roman" panose="02020603050405020304" pitchFamily="18" charset="0"/>
              </a:rPr>
              <a:t>NiO</a:t>
            </a:r>
            <a:r>
              <a:rPr lang="en-US" sz="2000" kern="1200" dirty="0">
                <a:latin typeface="Times New Roman" panose="02020603050405020304" pitchFamily="18" charset="0"/>
              </a:rPr>
              <a:t> Thin Films [</a:t>
            </a:r>
            <a:r>
              <a:rPr lang="ru-RU" sz="2000" kern="1200" dirty="0">
                <a:latin typeface="Times New Roman" panose="02020603050405020304" pitchFamily="18" charset="0"/>
              </a:rPr>
              <a:t>Текст] / </a:t>
            </a:r>
            <a:r>
              <a:rPr lang="en-US" sz="2000" kern="1200" dirty="0" err="1">
                <a:latin typeface="Times New Roman" panose="02020603050405020304" pitchFamily="18" charset="0"/>
              </a:rPr>
              <a:t>M.Artemiev</a:t>
            </a:r>
            <a:r>
              <a:rPr lang="en-US" sz="2000" kern="1200" dirty="0">
                <a:latin typeface="Times New Roman" panose="02020603050405020304" pitchFamily="18" charset="0"/>
              </a:rPr>
              <a:t>, </a:t>
            </a:r>
            <a:r>
              <a:rPr lang="en-US" sz="2000" kern="1200" dirty="0" err="1">
                <a:latin typeface="Times New Roman" panose="02020603050405020304" pitchFamily="18" charset="0"/>
              </a:rPr>
              <a:t>K.Merentsova</a:t>
            </a:r>
            <a:r>
              <a:rPr lang="en-US" sz="2000" kern="1200" dirty="0">
                <a:latin typeface="Times New Roman" panose="02020603050405020304" pitchFamily="18" charset="0"/>
              </a:rPr>
              <a:t>, </a:t>
            </a:r>
            <a:r>
              <a:rPr lang="en-US" sz="2000" kern="1200" dirty="0" err="1">
                <a:latin typeface="Times New Roman" panose="02020603050405020304" pitchFamily="18" charset="0"/>
              </a:rPr>
              <a:t>V.Izyurov</a:t>
            </a:r>
            <a:r>
              <a:rPr lang="en-US" sz="2000" kern="1200" dirty="0">
                <a:latin typeface="Times New Roman" panose="02020603050405020304" pitchFamily="18" charset="0"/>
              </a:rPr>
              <a:t>, </a:t>
            </a:r>
            <a:r>
              <a:rPr lang="en-US" sz="2000" kern="1200" dirty="0" err="1">
                <a:latin typeface="Times New Roman" panose="02020603050405020304" pitchFamily="18" charset="0"/>
              </a:rPr>
              <a:t>S.Dubinin</a:t>
            </a:r>
            <a:r>
              <a:rPr lang="en-US" sz="2000" kern="1200" dirty="0">
                <a:latin typeface="Times New Roman" panose="02020603050405020304" pitchFamily="18" charset="0"/>
              </a:rPr>
              <a:t>, </a:t>
            </a:r>
            <a:r>
              <a:rPr lang="en-US" sz="2000" kern="1200" dirty="0" err="1">
                <a:latin typeface="Times New Roman" panose="02020603050405020304" pitchFamily="18" charset="0"/>
              </a:rPr>
              <a:t>A.Nosov</a:t>
            </a:r>
            <a:r>
              <a:rPr lang="en-US" sz="2000" kern="1200" dirty="0">
                <a:latin typeface="Times New Roman" panose="02020603050405020304" pitchFamily="18" charset="0"/>
              </a:rPr>
              <a:t> // The IEEE Around-the-Clock Around-the-Globe Magnetic Conference (</a:t>
            </a:r>
            <a:r>
              <a:rPr lang="en-US" sz="2000" kern="1200" dirty="0" err="1">
                <a:latin typeface="Times New Roman" panose="02020603050405020304" pitchFamily="18" charset="0"/>
              </a:rPr>
              <a:t>AtC-AtG</a:t>
            </a:r>
            <a:r>
              <a:rPr lang="en-US" sz="2000" kern="1200" dirty="0">
                <a:latin typeface="Times New Roman" panose="02020603050405020304" pitchFamily="18" charset="0"/>
              </a:rPr>
              <a:t>), online, 27.09.2023, ISBN: Abstracts, IEEE MAGNETICS.- 103 c.</a:t>
            </a:r>
          </a:p>
          <a:p>
            <a:pPr algn="just">
              <a:defRPr/>
            </a:pPr>
            <a:endParaRPr lang="ru-RU" sz="2000" kern="1200" dirty="0">
              <a:latin typeface="Times New Roman" panose="02020603050405020304" pitchFamily="18" charset="0"/>
              <a:hlinkClick r:id="rId2"/>
            </a:endParaRPr>
          </a:p>
          <a:p>
            <a:pPr algn="just">
              <a:defRPr/>
            </a:pPr>
            <a:r>
              <a:rPr lang="ru-RU" sz="2000" kern="12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B7CAC4D2-E82E-E251-0521-BF48833E4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0" i="0" u="none" strike="noStrike" kern="1200" cap="none" spc="0" normalizeH="0" baseline="0" noProof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Апробация работы</a:t>
            </a:r>
            <a:endParaRPr kumimoji="0" lang="ru-RU" altLang="ru-RU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B14E5EC-0C16-B24D-147F-E32F6FA7940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3 года обучения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Меренцова</a:t>
            </a:r>
            <a:r>
              <a:rPr lang="ru-RU" altLang="ru-RU" sz="1800" b="1" dirty="0">
                <a:latin typeface="Times New Roman" panose="02020603050405020304" pitchFamily="18" charset="0"/>
              </a:rPr>
              <a:t> Кристина Александровна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мультиферроиков</a:t>
            </a:r>
            <a:endParaRPr lang="ru-RU" altLang="ru-RU" sz="1800" b="1" dirty="0">
              <a:latin typeface="Times New Roman" panose="02020603050405020304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A16244E-D98C-B620-1D8B-EE6F7C54030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5288" y="1309688"/>
            <a:ext cx="8496300" cy="1223962"/>
          </a:xfrm>
        </p:spPr>
        <p:txBody>
          <a:bodyPr/>
          <a:lstStyle/>
          <a:p>
            <a:pPr algn="just">
              <a:defRPr/>
            </a:pPr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algn="just">
              <a:defRPr/>
            </a:pPr>
            <a:r>
              <a:rPr lang="en-US" sz="2000" kern="1200" dirty="0">
                <a:latin typeface="Times New Roman" panose="02020603050405020304" pitchFamily="18" charset="0"/>
              </a:rPr>
              <a:t>4</a:t>
            </a:r>
            <a:r>
              <a:rPr lang="ru-RU" sz="2000" kern="1200" dirty="0">
                <a:latin typeface="Times New Roman" panose="02020603050405020304" pitchFamily="18" charset="0"/>
              </a:rPr>
              <a:t>.</a:t>
            </a:r>
            <a:r>
              <a:rPr lang="en-US" sz="2000" kern="1200" dirty="0">
                <a:latin typeface="Times New Roman" panose="02020603050405020304" pitchFamily="18" charset="0"/>
              </a:rPr>
              <a:t> </a:t>
            </a:r>
            <a:r>
              <a:rPr lang="en-US" sz="2000" kern="1200" dirty="0" err="1">
                <a:latin typeface="Times New Roman" panose="02020603050405020304" pitchFamily="18" charset="0"/>
              </a:rPr>
              <a:t>K.A.Merencova</a:t>
            </a:r>
            <a:r>
              <a:rPr lang="en-US" sz="2000" kern="1200" dirty="0">
                <a:latin typeface="Times New Roman" panose="02020603050405020304" pitchFamily="18" charset="0"/>
              </a:rPr>
              <a:t>. Morphological and functional changes in Fe2O3 films under a thermal treatment at different temperatures [</a:t>
            </a:r>
            <a:r>
              <a:rPr lang="ru-RU" sz="2000" kern="1200" dirty="0">
                <a:latin typeface="Times New Roman" panose="02020603050405020304" pitchFamily="18" charset="0"/>
              </a:rPr>
              <a:t>Текст] / </a:t>
            </a:r>
            <a:r>
              <a:rPr lang="en-US" sz="2000" kern="1200" dirty="0" err="1">
                <a:latin typeface="Times New Roman" panose="02020603050405020304" pitchFamily="18" charset="0"/>
              </a:rPr>
              <a:t>K.A.Merencova</a:t>
            </a:r>
            <a:r>
              <a:rPr lang="en-US" sz="2000" kern="1200" dirty="0">
                <a:latin typeface="Times New Roman" panose="02020603050405020304" pitchFamily="18" charset="0"/>
              </a:rPr>
              <a:t>, </a:t>
            </a:r>
            <a:r>
              <a:rPr lang="en-US" sz="2000" kern="1200" dirty="0" err="1">
                <a:latin typeface="Times New Roman" panose="02020603050405020304" pitchFamily="18" charset="0"/>
              </a:rPr>
              <a:t>V.V.Izyurov</a:t>
            </a:r>
            <a:r>
              <a:rPr lang="en-US" sz="2000" kern="1200" dirty="0">
                <a:latin typeface="Times New Roman" panose="02020603050405020304" pitchFamily="18" charset="0"/>
              </a:rPr>
              <a:t>, </a:t>
            </a:r>
            <a:r>
              <a:rPr lang="en-US" sz="2000" kern="1200" dirty="0" err="1">
                <a:latin typeface="Times New Roman" panose="02020603050405020304" pitchFamily="18" charset="0"/>
              </a:rPr>
              <a:t>M.S.Artemyev</a:t>
            </a:r>
            <a:r>
              <a:rPr lang="en-US" sz="2000" kern="1200" dirty="0">
                <a:latin typeface="Times New Roman" panose="02020603050405020304" pitchFamily="18" charset="0"/>
              </a:rPr>
              <a:t>, </a:t>
            </a:r>
            <a:r>
              <a:rPr lang="en-US" sz="2000" kern="1200" dirty="0" err="1">
                <a:latin typeface="Times New Roman" panose="02020603050405020304" pitchFamily="18" charset="0"/>
              </a:rPr>
              <a:t>I.A.Desyatnikov</a:t>
            </a:r>
            <a:r>
              <a:rPr lang="en-US" sz="2000" kern="1200" dirty="0">
                <a:latin typeface="Times New Roman" panose="02020603050405020304" pitchFamily="18" charset="0"/>
              </a:rPr>
              <a:t>, </a:t>
            </a:r>
            <a:r>
              <a:rPr lang="en-US" sz="2000" kern="1200" dirty="0" err="1">
                <a:latin typeface="Times New Roman" panose="02020603050405020304" pitchFamily="18" charset="0"/>
              </a:rPr>
              <a:t>S.S.Dubinin</a:t>
            </a:r>
            <a:r>
              <a:rPr lang="en-US" sz="2000" kern="1200" dirty="0">
                <a:latin typeface="Times New Roman" panose="02020603050405020304" pitchFamily="18" charset="0"/>
              </a:rPr>
              <a:t>, </a:t>
            </a:r>
            <a:r>
              <a:rPr lang="en-US" sz="2000" kern="1200" dirty="0" err="1">
                <a:latin typeface="Times New Roman" panose="02020603050405020304" pitchFamily="18" charset="0"/>
              </a:rPr>
              <a:t>A.P.Nosov</a:t>
            </a:r>
            <a:r>
              <a:rPr lang="en-US" sz="2000" kern="1200" dirty="0">
                <a:latin typeface="Times New Roman" panose="02020603050405020304" pitchFamily="18" charset="0"/>
              </a:rPr>
              <a:t> // Intern. Conf. «Materials Science and Nanotechnology» (MSN-2023), Ekaterinburg, 30.08.2023, ISBN: 978-5-9500624-6-9, Abstract Book, Ekaterinburg, Ural Federal University, 2023.- 106 c.</a:t>
            </a:r>
          </a:p>
          <a:p>
            <a:pPr algn="just">
              <a:defRPr/>
            </a:pPr>
            <a:r>
              <a:rPr lang="en-US" sz="2000" kern="1200" dirty="0">
                <a:latin typeface="Times New Roman" panose="02020603050405020304" pitchFamily="18" charset="0"/>
              </a:rPr>
              <a:t>5</a:t>
            </a:r>
            <a:r>
              <a:rPr lang="ru-RU" sz="2000" kern="1200" dirty="0">
                <a:latin typeface="Times New Roman" panose="02020603050405020304" pitchFamily="18" charset="0"/>
              </a:rPr>
              <a:t>.</a:t>
            </a:r>
            <a:r>
              <a:rPr lang="en-US" sz="2000" kern="1200" dirty="0">
                <a:latin typeface="Times New Roman" panose="02020603050405020304" pitchFamily="18" charset="0"/>
              </a:rPr>
              <a:t> </a:t>
            </a:r>
            <a:r>
              <a:rPr lang="ru-RU" sz="2000" kern="1200" dirty="0" err="1">
                <a:latin typeface="Times New Roman" panose="02020603050405020304" pitchFamily="18" charset="0"/>
              </a:rPr>
              <a:t>К.А.Меренцова</a:t>
            </a:r>
            <a:r>
              <a:rPr lang="ru-RU" sz="2000" kern="1200" dirty="0">
                <a:latin typeface="Times New Roman" panose="02020603050405020304" pitchFamily="18" charset="0"/>
              </a:rPr>
              <a:t>. Влияние температуры термообработки на фазовый состав тонких пленок гематита [Текст] / </a:t>
            </a:r>
            <a:r>
              <a:rPr lang="ru-RU" sz="2000" kern="1200" dirty="0" err="1">
                <a:latin typeface="Times New Roman" panose="02020603050405020304" pitchFamily="18" charset="0"/>
              </a:rPr>
              <a:t>К.А.Меренцова</a:t>
            </a:r>
            <a:r>
              <a:rPr lang="ru-RU" sz="2000" kern="1200" dirty="0">
                <a:latin typeface="Times New Roman" panose="02020603050405020304" pitchFamily="18" charset="0"/>
              </a:rPr>
              <a:t>, </a:t>
            </a:r>
            <a:r>
              <a:rPr lang="ru-RU" sz="2000" kern="1200" dirty="0" err="1">
                <a:latin typeface="Times New Roman" panose="02020603050405020304" pitchFamily="18" charset="0"/>
              </a:rPr>
              <a:t>А.П.Носов</a:t>
            </a:r>
            <a:r>
              <a:rPr lang="ru-RU" sz="2000" kern="1200" dirty="0">
                <a:latin typeface="Times New Roman" panose="02020603050405020304" pitchFamily="18" charset="0"/>
              </a:rPr>
              <a:t>, </a:t>
            </a:r>
            <a:r>
              <a:rPr lang="ru-RU" sz="2000" kern="1200" dirty="0" err="1">
                <a:latin typeface="Times New Roman" panose="02020603050405020304" pitchFamily="18" charset="0"/>
              </a:rPr>
              <a:t>М.С.Артемьев</a:t>
            </a:r>
            <a:r>
              <a:rPr lang="ru-RU" sz="2000" kern="1200" dirty="0">
                <a:latin typeface="Times New Roman" panose="02020603050405020304" pitchFamily="18" charset="0"/>
              </a:rPr>
              <a:t>, </a:t>
            </a:r>
            <a:r>
              <a:rPr lang="ru-RU" sz="2000" kern="1200" dirty="0" err="1">
                <a:latin typeface="Times New Roman" panose="02020603050405020304" pitchFamily="18" charset="0"/>
              </a:rPr>
              <a:t>И.А.Десятников</a:t>
            </a:r>
            <a:r>
              <a:rPr lang="ru-RU" sz="2000" kern="1200" dirty="0">
                <a:latin typeface="Times New Roman" panose="02020603050405020304" pitchFamily="18" charset="0"/>
              </a:rPr>
              <a:t>, </a:t>
            </a:r>
            <a:r>
              <a:rPr lang="ru-RU" sz="2000" kern="1200" dirty="0" err="1">
                <a:latin typeface="Times New Roman" panose="02020603050405020304" pitchFamily="18" charset="0"/>
              </a:rPr>
              <a:t>В.В.Изюров</a:t>
            </a:r>
            <a:r>
              <a:rPr lang="ru-RU" sz="2000" kern="1200" dirty="0">
                <a:latin typeface="Times New Roman" panose="02020603050405020304" pitchFamily="18" charset="0"/>
              </a:rPr>
              <a:t>, </a:t>
            </a:r>
            <a:r>
              <a:rPr lang="ru-RU" sz="2000" kern="1200" dirty="0" err="1">
                <a:latin typeface="Times New Roman" panose="02020603050405020304" pitchFamily="18" charset="0"/>
              </a:rPr>
              <a:t>С.С.Дубинин</a:t>
            </a:r>
            <a:r>
              <a:rPr lang="ru-RU" sz="2000" kern="1200" dirty="0">
                <a:latin typeface="Times New Roman" panose="02020603050405020304" pitchFamily="18" charset="0"/>
              </a:rPr>
              <a:t> // </a:t>
            </a:r>
            <a:r>
              <a:rPr lang="en-US" sz="2000" kern="1200" dirty="0">
                <a:latin typeface="Times New Roman" panose="02020603050405020304" pitchFamily="18" charset="0"/>
              </a:rPr>
              <a:t>XV </a:t>
            </a:r>
            <a:r>
              <a:rPr lang="ru-RU" sz="2000" kern="1200" dirty="0" err="1">
                <a:latin typeface="Times New Roman" panose="02020603050405020304" pitchFamily="18" charset="0"/>
              </a:rPr>
              <a:t>Симп</a:t>
            </a:r>
            <a:r>
              <a:rPr lang="ru-RU" sz="2000" kern="1200" dirty="0">
                <a:latin typeface="Times New Roman" panose="02020603050405020304" pitchFamily="18" charset="0"/>
              </a:rPr>
              <a:t>. с межд. участием «Термодинамика и материаловедение», Новосибирск, 07.07.2023, </a:t>
            </a:r>
            <a:r>
              <a:rPr lang="en-US" sz="2000" kern="1200" dirty="0">
                <a:latin typeface="Times New Roman" panose="02020603050405020304" pitchFamily="18" charset="0"/>
              </a:rPr>
              <a:t>ISBN: 0, </a:t>
            </a:r>
            <a:r>
              <a:rPr lang="ru-RU" sz="2000" kern="1200" dirty="0">
                <a:latin typeface="Times New Roman" panose="02020603050405020304" pitchFamily="18" charset="0"/>
              </a:rPr>
              <a:t>Новосибирск: ИНХ СО РАН, 2023..- 95 </a:t>
            </a:r>
            <a:r>
              <a:rPr lang="en-US" sz="2000" kern="1200" dirty="0">
                <a:latin typeface="Times New Roman" panose="02020603050405020304" pitchFamily="18" charset="0"/>
              </a:rPr>
              <a:t>c.</a:t>
            </a:r>
          </a:p>
          <a:p>
            <a:pPr algn="just">
              <a:defRPr/>
            </a:pPr>
            <a:endParaRPr lang="ru-RU" sz="2000" kern="1200" dirty="0">
              <a:latin typeface="Times New Roman" panose="02020603050405020304" pitchFamily="18" charset="0"/>
              <a:hlinkClick r:id="rId2"/>
            </a:endParaRPr>
          </a:p>
          <a:p>
            <a:pPr algn="just">
              <a:defRPr/>
            </a:pPr>
            <a:r>
              <a:rPr lang="ru-RU" sz="2000" kern="12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B7CAC4D2-E82E-E251-0521-BF48833E4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0" i="0" u="none" strike="noStrike" kern="1200" cap="none" spc="0" normalizeH="0" baseline="0" noProof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Апробация работы</a:t>
            </a:r>
            <a:endParaRPr kumimoji="0" lang="ru-RU" altLang="ru-RU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442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7272B193-B382-9A9E-6295-9E41B2CED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dirty="0">
                <a:latin typeface="Times New Roman" panose="02020603050405020304" pitchFamily="18" charset="0"/>
              </a:rPr>
              <a:t>Аспирант 2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мультиферроиков</a:t>
            </a:r>
            <a:endParaRPr lang="ru-RU" sz="1800" b="1" kern="0" dirty="0">
              <a:latin typeface="Times New Roman" panose="02020603050405020304" pitchFamily="18" charset="0"/>
            </a:endParaRPr>
          </a:p>
        </p:txBody>
      </p:sp>
      <p:sp>
        <p:nvSpPr>
          <p:cNvPr id="6147" name="Прямоугольник 7">
            <a:extLst>
              <a:ext uri="{FF2B5EF4-FFF2-40B4-BE49-F238E27FC236}">
                <a16:creationId xmlns:a16="http://schemas.microsoft.com/office/drawing/2014/main" id="{291C5F45-9567-C1A5-6593-CD5016A86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692150"/>
            <a:ext cx="8642350" cy="625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российских конференциях</a:t>
            </a:r>
          </a:p>
          <a:p>
            <a:pPr algn="just">
              <a:buFontTx/>
              <a:buAutoNum type="arabicPeriod"/>
            </a:pPr>
            <a:r>
              <a:rPr lang="ru-RU" altLang="ru-RU" sz="1900" dirty="0">
                <a:latin typeface="Times New Roman" panose="02020603050405020304" pitchFamily="18" charset="0"/>
              </a:rPr>
              <a:t> Артемьев М.С., </a:t>
            </a:r>
            <a:r>
              <a:rPr lang="ru-RU" altLang="ru-RU" sz="1900" dirty="0" err="1">
                <a:latin typeface="Times New Roman" panose="02020603050405020304" pitchFamily="18" charset="0"/>
              </a:rPr>
              <a:t>Изюров</a:t>
            </a:r>
            <a:r>
              <a:rPr lang="ru-RU" altLang="ru-RU" sz="1900" dirty="0">
                <a:latin typeface="Times New Roman" panose="02020603050405020304" pitchFamily="18" charset="0"/>
              </a:rPr>
              <a:t> В.В., </a:t>
            </a:r>
            <a:r>
              <a:rPr lang="ru-RU" altLang="ru-RU" sz="1900" dirty="0" err="1">
                <a:latin typeface="Times New Roman" panose="02020603050405020304" pitchFamily="18" charset="0"/>
              </a:rPr>
              <a:t>Меренцова</a:t>
            </a:r>
            <a:r>
              <a:rPr lang="ru-RU" altLang="ru-RU" sz="1900" dirty="0">
                <a:latin typeface="Times New Roman" panose="02020603050405020304" pitchFamily="18" charset="0"/>
              </a:rPr>
              <a:t> К.А., Десятников И.А., Дубинин С.С., Носов А.П. Влияние термообработки на структурные параметры тонких плёнок </a:t>
            </a:r>
            <a:r>
              <a:rPr lang="ru-RU" altLang="ru-RU" sz="1900" dirty="0" err="1">
                <a:latin typeface="Times New Roman" panose="02020603050405020304" pitchFamily="18" charset="0"/>
              </a:rPr>
              <a:t>NiO</a:t>
            </a:r>
            <a:r>
              <a:rPr lang="ru-RU" altLang="ru-RU" sz="1900" dirty="0">
                <a:latin typeface="Times New Roman" panose="02020603050405020304" pitchFamily="18" charset="0"/>
              </a:rPr>
              <a:t>. XXII Всероссийская школа-семинар по проблемам физики конденсированного состояния вещества (СПФКС-22) памяти М.И. Куркина (Екатеринбург), 2022. С. 87.</a:t>
            </a:r>
          </a:p>
          <a:p>
            <a:pPr algn="just">
              <a:buFontTx/>
              <a:buAutoNum type="arabicPeriod"/>
            </a:pPr>
            <a:r>
              <a:rPr lang="ru-RU" altLang="ru-RU" sz="1900" dirty="0" err="1">
                <a:latin typeface="Times New Roman" panose="02020603050405020304" pitchFamily="18" charset="0"/>
              </a:rPr>
              <a:t>Меренцова</a:t>
            </a:r>
            <a:r>
              <a:rPr lang="ru-RU" altLang="ru-RU" sz="1900" dirty="0">
                <a:latin typeface="Times New Roman" panose="02020603050405020304" pitchFamily="18" charset="0"/>
              </a:rPr>
              <a:t> К.А., </a:t>
            </a:r>
            <a:r>
              <a:rPr lang="ru-RU" altLang="ru-RU" sz="1900" dirty="0" err="1">
                <a:latin typeface="Times New Roman" panose="02020603050405020304" pitchFamily="18" charset="0"/>
              </a:rPr>
              <a:t>Изюров</a:t>
            </a:r>
            <a:r>
              <a:rPr lang="ru-RU" altLang="ru-RU" sz="1900" dirty="0">
                <a:latin typeface="Times New Roman" panose="02020603050405020304" pitchFamily="18" charset="0"/>
              </a:rPr>
              <a:t> В.В., Артемьев М.С., Десятников И.А., Дубинин С.С., Носов А.П. Зависимость фазового состава тонких пленок гематита от температуры термообработки. XXII Всероссийская школа-семинар по проблемам физики конденсированного состояния вещества (СПФКС-22) памяти М.И. Куркина (Екатеринбург), 2022. С. 234.</a:t>
            </a:r>
          </a:p>
          <a:p>
            <a:pPr algn="just">
              <a:buFontTx/>
              <a:buAutoNum type="arabicPeriod"/>
            </a:pPr>
            <a:r>
              <a:rPr lang="ru-RU" altLang="ru-RU" sz="1900" dirty="0">
                <a:latin typeface="Times New Roman" panose="02020603050405020304" pitchFamily="18" charset="0"/>
              </a:rPr>
              <a:t> </a:t>
            </a:r>
            <a:r>
              <a:rPr lang="ru-RU" altLang="ru-RU" sz="1900" dirty="0" err="1">
                <a:latin typeface="Times New Roman" panose="02020603050405020304" pitchFamily="18" charset="0"/>
              </a:rPr>
              <a:t>Изюров</a:t>
            </a:r>
            <a:r>
              <a:rPr lang="ru-RU" altLang="ru-RU" sz="1900" dirty="0">
                <a:latin typeface="Times New Roman" panose="02020603050405020304" pitchFamily="18" charset="0"/>
              </a:rPr>
              <a:t> В.В., Носов А.П., </a:t>
            </a:r>
            <a:r>
              <a:rPr lang="ru-RU" altLang="ru-RU" sz="1900" dirty="0" err="1">
                <a:latin typeface="Times New Roman" panose="02020603050405020304" pitchFamily="18" charset="0"/>
              </a:rPr>
              <a:t>Меренцова</a:t>
            </a:r>
            <a:r>
              <a:rPr lang="ru-RU" altLang="ru-RU" sz="1900" dirty="0">
                <a:latin typeface="Times New Roman" panose="02020603050405020304" pitchFamily="18" charset="0"/>
              </a:rPr>
              <a:t> К.А., Артемьев М.С., Десятников И.А., Дубинин С.С. Температурные зависимости параметров </a:t>
            </a:r>
            <a:r>
              <a:rPr lang="ru-RU" altLang="ru-RU" sz="1900" dirty="0" err="1">
                <a:latin typeface="Times New Roman" panose="02020603050405020304" pitchFamily="18" charset="0"/>
              </a:rPr>
              <a:t>мессбауэровских</a:t>
            </a:r>
            <a:r>
              <a:rPr lang="ru-RU" altLang="ru-RU" sz="1900" dirty="0">
                <a:latin typeface="Times New Roman" panose="02020603050405020304" pitchFamily="18" charset="0"/>
              </a:rPr>
              <a:t> спектров тонких пленок YFeO</a:t>
            </a:r>
            <a:r>
              <a:rPr lang="ru-RU" altLang="ru-RU" sz="1200" dirty="0">
                <a:latin typeface="Times New Roman" panose="02020603050405020304" pitchFamily="18" charset="0"/>
              </a:rPr>
              <a:t>3. </a:t>
            </a:r>
            <a:r>
              <a:rPr lang="ru-RU" altLang="ru-RU" sz="1900" dirty="0">
                <a:latin typeface="Times New Roman" panose="02020603050405020304" pitchFamily="18" charset="0"/>
              </a:rPr>
              <a:t>XXII Всероссийская школа-семинар по проблемам физики конденсированного состояния вещества (СПФКС-22) памяти М.И. Куркина (Екатеринбург), 2022. С. 228.</a:t>
            </a:r>
          </a:p>
          <a:p>
            <a:pPr algn="just">
              <a:buFontTx/>
              <a:buAutoNum type="arabicPeriod"/>
            </a:pPr>
            <a:r>
              <a:rPr lang="ru-RU" altLang="ru-RU" sz="1900" dirty="0" err="1">
                <a:latin typeface="Times New Roman" panose="02020603050405020304" pitchFamily="18" charset="0"/>
              </a:rPr>
              <a:t>Меренцова</a:t>
            </a:r>
            <a:r>
              <a:rPr lang="ru-RU" altLang="ru-RU" sz="1900" dirty="0">
                <a:latin typeface="Times New Roman" panose="02020603050405020304" pitchFamily="18" charset="0"/>
              </a:rPr>
              <a:t> К.А., </a:t>
            </a:r>
            <a:r>
              <a:rPr lang="ru-RU" altLang="ru-RU" sz="1900" dirty="0" err="1">
                <a:latin typeface="Times New Roman" panose="02020603050405020304" pitchFamily="18" charset="0"/>
              </a:rPr>
              <a:t>Изюров</a:t>
            </a:r>
            <a:r>
              <a:rPr lang="ru-RU" altLang="ru-RU" sz="1900" dirty="0">
                <a:latin typeface="Times New Roman" panose="02020603050405020304" pitchFamily="18" charset="0"/>
              </a:rPr>
              <a:t> В.В., Артемьев М.С., Десятников И.А., Дубинин С.С., Носов А.П. Зависимость фазового состава тонких плёнок α-Fe</a:t>
            </a:r>
            <a:r>
              <a:rPr lang="ru-RU" altLang="ru-RU" sz="1400" dirty="0">
                <a:latin typeface="Times New Roman" panose="02020603050405020304" pitchFamily="18" charset="0"/>
              </a:rPr>
              <a:t>2</a:t>
            </a:r>
            <a:r>
              <a:rPr lang="ru-RU" altLang="ru-RU" sz="1900" dirty="0">
                <a:latin typeface="Times New Roman" panose="02020603050405020304" pitchFamily="18" charset="0"/>
              </a:rPr>
              <a:t>O</a:t>
            </a:r>
            <a:r>
              <a:rPr lang="ru-RU" altLang="ru-RU" sz="1200" dirty="0">
                <a:latin typeface="Times New Roman" panose="02020603050405020304" pitchFamily="18" charset="0"/>
              </a:rPr>
              <a:t>3</a:t>
            </a:r>
            <a:r>
              <a:rPr lang="ru-RU" altLang="ru-RU" sz="1900" dirty="0">
                <a:latin typeface="Times New Roman" panose="02020603050405020304" pitchFamily="18" charset="0"/>
              </a:rPr>
              <a:t> от температуры термообработки. 27 Всероссийская научная конференция студентов-физиков и молодых ученых (ВНКСФ-27), 2023, С. 46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B64FD7E-AA53-4579-BDC2-3A854906AB0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3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мультиферроиков</a:t>
            </a:r>
            <a:endParaRPr lang="ru-RU" altLang="ru-RU" sz="1800" b="1" dirty="0">
              <a:latin typeface="Times New Roman" panose="02020603050405020304" pitchFamily="18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68F9ACB-25F9-0D61-5AD7-EF5CDDE609D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5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dirty="0">
                <a:latin typeface="Times New Roman" panose="02020603050405020304" pitchFamily="18" charset="0"/>
              </a:rPr>
              <a:t>Июнь 2022 – «Отлично»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1FB7C218-C14A-70A2-3D56-F15CA78F8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3" name="Rectangle 6">
            <a:extLst>
              <a:ext uri="{FF2B5EF4-FFF2-40B4-BE49-F238E27FC236}">
                <a16:creationId xmlns:a16="http://schemas.microsoft.com/office/drawing/2014/main" id="{790F1FC9-B6A3-0D74-D01A-AB51657FF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575" y="3309938"/>
            <a:ext cx="80645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lnSpc>
                <a:spcPct val="90000"/>
              </a:lnSpc>
              <a:spcAft>
                <a:spcPct val="0"/>
              </a:spcAft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Участие в грантах</a:t>
            </a:r>
          </a:p>
          <a:p>
            <a:pPr algn="just" fontAlgn="base">
              <a:lnSpc>
                <a:spcPct val="90000"/>
              </a:lnSpc>
              <a:spcAft>
                <a:spcPct val="0"/>
              </a:spcAft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Не участвовал</a:t>
            </a:r>
          </a:p>
        </p:txBody>
      </p:sp>
      <p:sp>
        <p:nvSpPr>
          <p:cNvPr id="12294" name="Rectangle 7">
            <a:extLst>
              <a:ext uri="{FF2B5EF4-FFF2-40B4-BE49-F238E27FC236}">
                <a16:creationId xmlns:a16="http://schemas.microsoft.com/office/drawing/2014/main" id="{6EC64B14-94D8-B81F-5D1C-73A39F1D0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1989140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</a:p>
          <a:p>
            <a:pPr algn="just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Июнь 2023 – «Хорошо»</a:t>
            </a:r>
          </a:p>
        </p:txBody>
      </p:sp>
      <p:sp>
        <p:nvSpPr>
          <p:cNvPr id="12295" name="Rectangle 8">
            <a:extLst>
              <a:ext uri="{FF2B5EF4-FFF2-40B4-BE49-F238E27FC236}">
                <a16:creationId xmlns:a16="http://schemas.microsoft.com/office/drawing/2014/main" id="{E3146237-9F5A-B8C6-A0DA-83BF65179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575" y="4210050"/>
            <a:ext cx="8496300" cy="72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en-US" alt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Устные – 0 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Стендовые – 2 </a:t>
            </a:r>
          </a:p>
        </p:txBody>
      </p:sp>
      <p:sp>
        <p:nvSpPr>
          <p:cNvPr id="12296" name="Rectangle 7">
            <a:extLst>
              <a:ext uri="{FF2B5EF4-FFF2-40B4-BE49-F238E27FC236}">
                <a16:creationId xmlns:a16="http://schemas.microsoft.com/office/drawing/2014/main" id="{B6C9DBB9-29F5-B473-F90C-413954826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2665415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специальности 01.04.07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F7DBE92-5FCF-1691-314F-9867924FF7C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3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мультиферроиков</a:t>
            </a:r>
            <a:endParaRPr lang="ru-RU" altLang="ru-RU" sz="1800" b="1" dirty="0">
              <a:latin typeface="Times New Roman" panose="02020603050405020304" pitchFamily="18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361EFEB-C135-088E-8809-450F9D2FD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6" name="Group 477">
            <a:extLst>
              <a:ext uri="{FF2B5EF4-FFF2-40B4-BE49-F238E27FC236}">
                <a16:creationId xmlns:a16="http://schemas.microsoft.com/office/drawing/2014/main" id="{D954FB4B-C6DB-4648-84F4-8C0E4F4EB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42256"/>
              </p:ext>
            </p:extLst>
          </p:nvPr>
        </p:nvGraphicFramePr>
        <p:xfrm>
          <a:off x="431800" y="981075"/>
          <a:ext cx="8280400" cy="5751509"/>
        </p:xfrm>
        <a:graphic>
          <a:graphicData uri="http://schemas.openxmlformats.org/drawingml/2006/table">
            <a:tbl>
              <a:tblPr/>
              <a:tblGrid>
                <a:gridCol w="525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</TotalTime>
  <Words>751</Words>
  <Application>Microsoft Office PowerPoint</Application>
  <PresentationFormat>Экран (4:3)</PresentationFormat>
  <Paragraphs>127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Оформление по умолчанию</vt:lpstr>
      <vt:lpstr>Тема Office</vt:lpstr>
      <vt:lpstr>Аспирант 3 года обучения Артемьев Михаил Сергеевич лаборатории нанокомпозитных мультиферроиков</vt:lpstr>
      <vt:lpstr>Аспирант 3 года обучения Артемьев Михаил Сергеевич лаборатории нанокомпозитных мультиферроиков</vt:lpstr>
      <vt:lpstr>Аспирант 3 года обучения Меренцова Кристина Александровна лаборатории нанокомпозитных мультиферроиков</vt:lpstr>
      <vt:lpstr>Аспирант 3 года обучения Меренцова Кристина Александровна лаборатории нанокомпозитных мультиферроиков</vt:lpstr>
      <vt:lpstr>Презентация PowerPoint</vt:lpstr>
      <vt:lpstr>Аспирант 3 года обучения Артемьев Михаил Сергеевич лаборатории нанокомпозитных мультиферроиков</vt:lpstr>
      <vt:lpstr>Аспирант 3 года обучения Артемьев Михаил Сергеевич лаборатории нанокомпозитных мультиферроиков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Артемьев Михаил Сергеевич лаборатории нанокомпозитных мультиферроиков</dc:title>
  <dc:creator>Михаил Артемьев</dc:creator>
  <cp:lastModifiedBy>User</cp:lastModifiedBy>
  <cp:revision>63</cp:revision>
  <dcterms:created xsi:type="dcterms:W3CDTF">2022-05-23T09:24:58Z</dcterms:created>
  <dcterms:modified xsi:type="dcterms:W3CDTF">2024-10-04T05:26:38Z</dcterms:modified>
</cp:coreProperties>
</file>