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69" r:id="rId3"/>
    <p:sldId id="282" r:id="rId4"/>
    <p:sldId id="283" r:id="rId5"/>
    <p:sldId id="270" r:id="rId6"/>
    <p:sldId id="271" r:id="rId7"/>
    <p:sldId id="272" r:id="rId8"/>
    <p:sldId id="27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2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F31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50" autoAdjust="0"/>
    <p:restoredTop sz="94660"/>
  </p:normalViewPr>
  <p:slideViewPr>
    <p:cSldViewPr showGuides="1">
      <p:cViewPr varScale="1">
        <p:scale>
          <a:sx n="83" d="100"/>
          <a:sy n="83" d="100"/>
        </p:scale>
        <p:origin x="1368" y="67"/>
      </p:cViewPr>
      <p:guideLst>
        <p:guide orient="horz" pos="216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EB0-DBBB-4065-BE77-0A825808E0AA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E1B7F-B193-494C-BE62-C52A8153F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EB0-DBBB-4065-BE77-0A825808E0AA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E1B7F-B193-494C-BE62-C52A8153F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EB0-DBBB-4065-BE77-0A825808E0AA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E1B7F-B193-494C-BE62-C52A8153F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EB0-DBBB-4065-BE77-0A825808E0AA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E1B7F-B193-494C-BE62-C52A8153F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EB0-DBBB-4065-BE77-0A825808E0AA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E1B7F-B193-494C-BE62-C52A8153F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EB0-DBBB-4065-BE77-0A825808E0AA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E1B7F-B193-494C-BE62-C52A8153F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EB0-DBBB-4065-BE77-0A825808E0AA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E1B7F-B193-494C-BE62-C52A8153F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EB0-DBBB-4065-BE77-0A825808E0AA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E1B7F-B193-494C-BE62-C52A8153F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EB0-DBBB-4065-BE77-0A825808E0AA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E1B7F-B193-494C-BE62-C52A8153F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EB0-DBBB-4065-BE77-0A825808E0AA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E1B7F-B193-494C-BE62-C52A8153F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EB0-DBBB-4065-BE77-0A825808E0AA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E1B7F-B193-494C-BE62-C52A8153F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1CEB0-DBBB-4065-BE77-0A825808E0AA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E1B7F-B193-494C-BE62-C52A8153FD8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 smtClean="0">
                <a:latin typeface="+mn-lt"/>
                <a:cs typeface="+mn-lt"/>
              </a:rPr>
              <a:t>Аспирант 3 года обучения Федоров Дмитрий Сергеевич</a:t>
            </a:r>
            <a:br>
              <a:rPr lang="ru-RU" altLang="ru-RU" sz="1800" b="1" dirty="0" smtClean="0">
                <a:latin typeface="+mn-lt"/>
                <a:cs typeface="+mn-lt"/>
              </a:rPr>
            </a:br>
            <a:r>
              <a:rPr lang="ru-RU" altLang="ru-RU" sz="1800" b="1" dirty="0" smtClean="0">
                <a:latin typeface="+mn-lt"/>
                <a:cs typeface="+mn-lt"/>
              </a:rPr>
              <a:t>лаборатории диффузии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284" y="1773221"/>
            <a:ext cx="8029575" cy="606414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ru-RU" altLang="ru-RU" sz="2400" dirty="0">
                <a:solidFill>
                  <a:srgbClr val="0033CC"/>
                </a:solidFill>
                <a:cs typeface="+mn-lt"/>
                <a:sym typeface="+mn-ea"/>
              </a:rPr>
              <a:t>Специальность</a:t>
            </a:r>
            <a:r>
              <a:rPr lang="ru-RU" sz="2400" dirty="0" smtClean="0">
                <a:solidFill>
                  <a:schemeClr val="tx1"/>
                </a:solidFill>
                <a:cs typeface="+mn-lt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cs typeface="+mn-lt"/>
              </a:rPr>
              <a:t>1.3.8 – Физика конденсированного состояния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99745" y="714375"/>
            <a:ext cx="8235315" cy="431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cs typeface="+mn-lt"/>
              </a:rPr>
              <a:t>Научный руководитель</a:t>
            </a:r>
            <a:r>
              <a:rPr lang="ru-RU" altLang="ru-RU" sz="2400" dirty="0">
                <a:cs typeface="+mn-lt"/>
              </a:rPr>
              <a:t> – </a:t>
            </a:r>
            <a:r>
              <a:rPr lang="ru-RU" altLang="ru-RU" sz="2000" dirty="0" err="1" smtClean="0">
                <a:cs typeface="+mn-lt"/>
              </a:rPr>
              <a:t>к.ф</a:t>
            </a:r>
            <a:r>
              <a:rPr lang="ru-RU" altLang="ru-RU" sz="2000" dirty="0" err="1">
                <a:cs typeface="+mn-lt"/>
              </a:rPr>
              <a:t>.-м.н</a:t>
            </a:r>
            <a:r>
              <a:rPr lang="ru-RU" altLang="ru-RU" sz="2000" dirty="0">
                <a:cs typeface="+mn-lt"/>
              </a:rPr>
              <a:t>. </a:t>
            </a:r>
            <a:r>
              <a:rPr lang="ru-RU" altLang="ru-RU" sz="2000" dirty="0" err="1" smtClean="0">
                <a:cs typeface="+mn-lt"/>
              </a:rPr>
              <a:t>Бузлуков</a:t>
            </a:r>
            <a:r>
              <a:rPr lang="ru-RU" altLang="ru-RU" sz="2000" dirty="0" smtClean="0">
                <a:cs typeface="+mn-lt"/>
              </a:rPr>
              <a:t> Антон Леонидович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00034" y="2709213"/>
            <a:ext cx="8143875" cy="89534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cs typeface="+mn-lt"/>
              </a:rPr>
              <a:t>Тема работы  </a:t>
            </a:r>
            <a:r>
              <a:rPr lang="ru-RU" altLang="ru-RU" sz="2400" dirty="0">
                <a:cs typeface="+mn-lt"/>
              </a:rPr>
              <a:t>–  </a:t>
            </a:r>
            <a:r>
              <a:rPr lang="ru-RU" altLang="ru-RU" sz="2000" dirty="0" smtClean="0">
                <a:cs typeface="+mn-lt"/>
              </a:rPr>
              <a:t>Катионный транспорт в </a:t>
            </a:r>
            <a:r>
              <a:rPr lang="ru-RU" altLang="ru-RU" sz="2000" dirty="0" err="1" smtClean="0">
                <a:cs typeface="+mn-lt"/>
              </a:rPr>
              <a:t>сложнооксидных</a:t>
            </a:r>
            <a:r>
              <a:rPr lang="ru-RU" altLang="ru-RU" sz="2000" dirty="0" smtClean="0">
                <a:cs typeface="+mn-lt"/>
              </a:rPr>
              <a:t> соединениях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00669" y="3717597"/>
            <a:ext cx="8034337" cy="431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cs typeface="+mn-lt"/>
              </a:rPr>
              <a:t>Задача текущего года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000" dirty="0" smtClean="0">
                <a:cs typeface="+mn-lt"/>
              </a:rPr>
              <a:t>Исследовать особенности структуры, катионного транспорта и проводимости в </a:t>
            </a:r>
            <a:r>
              <a:rPr lang="ru-RU" sz="2000" dirty="0" smtClean="0">
                <a:cs typeface="+mn-lt"/>
              </a:rPr>
              <a:t>соединениях: </a:t>
            </a:r>
            <a:r>
              <a:rPr lang="en-GB" sz="2000" dirty="0" smtClean="0">
                <a:cs typeface="+mn-lt"/>
              </a:rPr>
              <a:t>NaGaPO</a:t>
            </a:r>
            <a:r>
              <a:rPr lang="en-GB" sz="2000" baseline="-25000" dirty="0" smtClean="0">
                <a:cs typeface="+mn-lt"/>
              </a:rPr>
              <a:t>4</a:t>
            </a:r>
            <a:r>
              <a:rPr lang="en-GB" sz="2000" dirty="0" smtClean="0">
                <a:cs typeface="+mn-lt"/>
              </a:rPr>
              <a:t>F </a:t>
            </a:r>
            <a:r>
              <a:rPr lang="ru-RU" altLang="en-GB" sz="2000" dirty="0" smtClean="0">
                <a:cs typeface="+mn-lt"/>
              </a:rPr>
              <a:t>и </a:t>
            </a:r>
            <a:r>
              <a:rPr lang="en-GB" altLang="en-GB" sz="2000" dirty="0" smtClean="0">
                <a:cs typeface="+mn-lt"/>
              </a:rPr>
              <a:t>Na</a:t>
            </a:r>
            <a:r>
              <a:rPr lang="en-GB" altLang="en-GB" sz="2000" baseline="-25000" dirty="0" smtClean="0">
                <a:cs typeface="+mn-lt"/>
              </a:rPr>
              <a:t>1-x</a:t>
            </a:r>
            <a:r>
              <a:rPr lang="en-GB" altLang="en-GB" sz="2000" dirty="0" smtClean="0">
                <a:cs typeface="+mn-lt"/>
              </a:rPr>
              <a:t>V</a:t>
            </a:r>
            <a:r>
              <a:rPr lang="en-GB" altLang="en-GB" sz="2000" baseline="-25000" dirty="0" smtClean="0">
                <a:cs typeface="+mn-lt"/>
              </a:rPr>
              <a:t>1-x</a:t>
            </a:r>
            <a:r>
              <a:rPr lang="en-GB" altLang="en-GB" sz="2000" dirty="0" smtClean="0">
                <a:cs typeface="+mn-lt"/>
              </a:rPr>
              <a:t>Mo</a:t>
            </a:r>
            <a:r>
              <a:rPr lang="en-GB" altLang="en-GB" sz="2000" baseline="-25000" dirty="0" smtClean="0">
                <a:cs typeface="+mn-lt"/>
              </a:rPr>
              <a:t>1+x</a:t>
            </a:r>
            <a:r>
              <a:rPr lang="en-GB" altLang="en-GB" sz="2000" dirty="0" smtClean="0">
                <a:cs typeface="+mn-lt"/>
              </a:rPr>
              <a:t>O</a:t>
            </a:r>
            <a:r>
              <a:rPr lang="en-GB" altLang="en-GB" sz="2000" baseline="-25000" dirty="0" smtClean="0">
                <a:cs typeface="+mn-lt"/>
              </a:rPr>
              <a:t>6</a:t>
            </a:r>
            <a:r>
              <a:rPr lang="en-GB" altLang="en-GB" sz="2000" dirty="0" smtClean="0">
                <a:cs typeface="+mn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r>
              <a:rPr lang="ru-RU" altLang="ru-RU" sz="1800" b="1" dirty="0" smtClean="0">
                <a:latin typeface="+mn-lt"/>
                <a:cs typeface="+mn-lt"/>
              </a:rPr>
              <a:t>Аспирант 3 года обучения Федоров Дмитрий Сергеевич</a:t>
            </a:r>
            <a:br>
              <a:rPr lang="ru-RU" altLang="ru-RU" sz="1800" b="1" dirty="0" smtClean="0">
                <a:latin typeface="+mn-lt"/>
                <a:cs typeface="+mn-lt"/>
              </a:rPr>
            </a:br>
            <a:r>
              <a:rPr lang="ru-RU" altLang="ru-RU" sz="1800" b="1" dirty="0" smtClean="0">
                <a:latin typeface="+mn-lt"/>
                <a:cs typeface="+mn-lt"/>
              </a:rPr>
              <a:t>лаборатории диффузии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309688"/>
            <a:ext cx="8496300" cy="5548312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600" dirty="0" smtClean="0">
                <a:solidFill>
                  <a:srgbClr val="0033CC"/>
                </a:solidFill>
                <a:cs typeface="+mn-lt"/>
              </a:rPr>
              <a:t>Статьи</a:t>
            </a:r>
          </a:p>
          <a:p>
            <a:pPr algn="just"/>
            <a:r>
              <a:rPr lang="ru-RU" sz="2160" dirty="0" smtClean="0">
                <a:solidFill>
                  <a:srgbClr val="002060"/>
                </a:solidFill>
                <a:cs typeface="+mn-lt"/>
              </a:rPr>
              <a:t>1)А.Л. </a:t>
            </a:r>
            <a:r>
              <a:rPr lang="ru-RU" sz="2160" dirty="0" err="1" smtClean="0">
                <a:solidFill>
                  <a:srgbClr val="002060"/>
                </a:solidFill>
                <a:cs typeface="+mn-lt"/>
              </a:rPr>
              <a:t>Бузлуков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, Д.С. Федоров, А.В. </a:t>
            </a:r>
            <a:r>
              <a:rPr lang="ru-RU" sz="2160" dirty="0" err="1" smtClean="0">
                <a:solidFill>
                  <a:srgbClr val="002060"/>
                </a:solidFill>
                <a:cs typeface="+mn-lt"/>
              </a:rPr>
              <a:t>Сердцев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, И.Ю. Котова, А.П. </a:t>
            </a:r>
            <a:r>
              <a:rPr lang="ru-RU" sz="2160" dirty="0" err="1" smtClean="0">
                <a:solidFill>
                  <a:srgbClr val="002060"/>
                </a:solidFill>
                <a:cs typeface="+mn-lt"/>
              </a:rPr>
              <a:t>Тютюнник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, Д.В. Корона, Я.В. Бакланова, В.В. </a:t>
            </a:r>
            <a:r>
              <a:rPr lang="ru-RU" sz="2160" dirty="0" err="1" smtClean="0">
                <a:solidFill>
                  <a:srgbClr val="002060"/>
                </a:solidFill>
                <a:cs typeface="+mn-lt"/>
              </a:rPr>
              <a:t>Оглобличев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, Н.М. Кожевникова, Т.А. Денисова, Н.И. Медведева. Ионная подвижность в тройных </a:t>
            </a:r>
            <a:r>
              <a:rPr lang="ru-RU" sz="2160" dirty="0" err="1" smtClean="0">
                <a:solidFill>
                  <a:srgbClr val="002060"/>
                </a:solidFill>
                <a:cs typeface="+mn-lt"/>
              </a:rPr>
              <a:t>молибдатах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 и </a:t>
            </a:r>
            <a:r>
              <a:rPr lang="ru-RU" sz="2160" dirty="0" err="1" smtClean="0">
                <a:solidFill>
                  <a:srgbClr val="002060"/>
                </a:solidFill>
                <a:cs typeface="+mn-lt"/>
              </a:rPr>
              <a:t>вольфраматах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 натрия со структурой NASICON // ЖЭТФ. - 2022. - том 161, вып.1. - С. 1-12.</a:t>
            </a:r>
          </a:p>
          <a:p>
            <a:pPr algn="just"/>
            <a:r>
              <a:rPr lang="ru-RU" sz="2160" dirty="0" smtClean="0">
                <a:solidFill>
                  <a:srgbClr val="002060"/>
                </a:solidFill>
                <a:cs typeface="+mn-lt"/>
              </a:rPr>
              <a:t>2)Я.В. Бакланова, А.Л. </a:t>
            </a:r>
            <a:r>
              <a:rPr lang="ru-RU" sz="2160" dirty="0" err="1" smtClean="0">
                <a:solidFill>
                  <a:srgbClr val="002060"/>
                </a:solidFill>
                <a:cs typeface="+mn-lt"/>
              </a:rPr>
              <a:t>Бузлуков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, Д.С. Федоров, Т.А. Денисова, А.П. </a:t>
            </a:r>
            <a:r>
              <a:rPr lang="ru-RU" sz="2160" dirty="0" err="1" smtClean="0">
                <a:solidFill>
                  <a:srgbClr val="002060"/>
                </a:solidFill>
                <a:cs typeface="+mn-lt"/>
              </a:rPr>
              <a:t>Тютюнник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, А.А. Савина, Е.Г. Хайкина, И.Ю. </a:t>
            </a:r>
            <a:r>
              <a:rPr lang="ru-RU" sz="2160" dirty="0" err="1" smtClean="0">
                <a:solidFill>
                  <a:srgbClr val="002060"/>
                </a:solidFill>
                <a:cs typeface="+mn-lt"/>
              </a:rPr>
              <a:t>Арапова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 Подвижность ионов натрия в тройном </a:t>
            </a:r>
            <a:r>
              <a:rPr lang="ru-RU" sz="2160" dirty="0" err="1" smtClean="0">
                <a:solidFill>
                  <a:srgbClr val="002060"/>
                </a:solidFill>
                <a:cs typeface="+mn-lt"/>
              </a:rPr>
              <a:t>молибдате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 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Na</a:t>
            </a:r>
            <a:r>
              <a:rPr lang="ru-RU" sz="2160" baseline="-25000" dirty="0" smtClean="0">
                <a:solidFill>
                  <a:srgbClr val="002060"/>
                </a:solidFill>
                <a:cs typeface="+mn-lt"/>
              </a:rPr>
              <a:t>25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Cs</a:t>
            </a:r>
            <a:r>
              <a:rPr lang="ru-RU" sz="2160" baseline="-25000" dirty="0" smtClean="0">
                <a:solidFill>
                  <a:srgbClr val="002060"/>
                </a:solidFill>
                <a:cs typeface="+mn-lt"/>
              </a:rPr>
              <a:t>8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Sc</a:t>
            </a:r>
            <a:r>
              <a:rPr lang="ru-RU" sz="2160" baseline="-25000" dirty="0" smtClean="0">
                <a:solidFill>
                  <a:srgbClr val="002060"/>
                </a:solidFill>
                <a:cs typeface="+mn-lt"/>
              </a:rPr>
              <a:t>5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(</a:t>
            </a:r>
            <a:r>
              <a:rPr lang="en-US" sz="2160" dirty="0" err="1" smtClean="0">
                <a:solidFill>
                  <a:srgbClr val="002060"/>
                </a:solidFill>
                <a:cs typeface="+mn-lt"/>
              </a:rPr>
              <a:t>MoO</a:t>
            </a:r>
            <a:r>
              <a:rPr lang="ru-RU" sz="2160" baseline="-25000" dirty="0" smtClean="0">
                <a:solidFill>
                  <a:srgbClr val="002060"/>
                </a:solidFill>
                <a:cs typeface="+mn-lt"/>
              </a:rPr>
              <a:t>4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)</a:t>
            </a:r>
            <a:r>
              <a:rPr lang="ru-RU" sz="2160" baseline="-25000" dirty="0" smtClean="0">
                <a:solidFill>
                  <a:srgbClr val="002060"/>
                </a:solidFill>
                <a:cs typeface="+mn-lt"/>
              </a:rPr>
              <a:t>24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 // ЖНХ. - 2022. - том 67, №6. - С. 698-705.</a:t>
            </a:r>
          </a:p>
          <a:p>
            <a:pPr algn="just"/>
            <a:r>
              <a:rPr lang="ru-RU" sz="2160" dirty="0" smtClean="0">
                <a:solidFill>
                  <a:srgbClr val="002060"/>
                </a:solidFill>
                <a:cs typeface="+mn-lt"/>
              </a:rPr>
              <a:t>3)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D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.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S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. </a:t>
            </a:r>
            <a:r>
              <a:rPr lang="en-US" sz="2160" dirty="0" err="1" smtClean="0">
                <a:solidFill>
                  <a:srgbClr val="002060"/>
                </a:solidFill>
                <a:cs typeface="+mn-lt"/>
              </a:rPr>
              <a:t>Fedorov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, 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A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.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L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. </a:t>
            </a:r>
            <a:r>
              <a:rPr lang="en-US" sz="2160" dirty="0" err="1" smtClean="0">
                <a:solidFill>
                  <a:srgbClr val="002060"/>
                </a:solidFill>
                <a:cs typeface="+mn-lt"/>
              </a:rPr>
              <a:t>Buzlukov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, 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Y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.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V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. </a:t>
            </a:r>
            <a:r>
              <a:rPr lang="en-US" sz="2160" dirty="0" err="1" smtClean="0">
                <a:solidFill>
                  <a:srgbClr val="002060"/>
                </a:solidFill>
                <a:cs typeface="+mn-lt"/>
              </a:rPr>
              <a:t>Baklanova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, 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D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.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V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. </a:t>
            </a:r>
            <a:r>
              <a:rPr lang="en-US" sz="2160" dirty="0" err="1" smtClean="0">
                <a:solidFill>
                  <a:srgbClr val="002060"/>
                </a:solidFill>
                <a:cs typeface="+mn-lt"/>
              </a:rPr>
              <a:t>Suetin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, 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A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.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P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. </a:t>
            </a:r>
            <a:r>
              <a:rPr lang="en-US" sz="2160" dirty="0" err="1" smtClean="0">
                <a:solidFill>
                  <a:srgbClr val="002060"/>
                </a:solidFill>
                <a:cs typeface="+mn-lt"/>
              </a:rPr>
              <a:t>Tyutyunnik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, 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D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.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V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. </a:t>
            </a:r>
            <a:r>
              <a:rPr lang="en-US" sz="2160" dirty="0" err="1" smtClean="0">
                <a:solidFill>
                  <a:srgbClr val="002060"/>
                </a:solidFill>
                <a:cs typeface="+mn-lt"/>
              </a:rPr>
              <a:t>Korona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, 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L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.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G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. </a:t>
            </a:r>
            <a:r>
              <a:rPr lang="en-US" sz="2160" dirty="0" err="1" smtClean="0">
                <a:solidFill>
                  <a:srgbClr val="002060"/>
                </a:solidFill>
                <a:cs typeface="+mn-lt"/>
              </a:rPr>
              <a:t>Maksimova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, 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V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.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V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. </a:t>
            </a:r>
            <a:r>
              <a:rPr lang="en-US" sz="2160" dirty="0" err="1" smtClean="0">
                <a:solidFill>
                  <a:srgbClr val="002060"/>
                </a:solidFill>
                <a:cs typeface="+mn-lt"/>
              </a:rPr>
              <a:t>Ogloblichev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, 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T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.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A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. </a:t>
            </a:r>
            <a:r>
              <a:rPr lang="en-US" sz="2160" dirty="0" err="1" smtClean="0">
                <a:solidFill>
                  <a:srgbClr val="002060"/>
                </a:solidFill>
                <a:cs typeface="+mn-lt"/>
              </a:rPr>
              <a:t>Denisova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, 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and N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.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I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. </a:t>
            </a:r>
            <a:r>
              <a:rPr lang="en-US" sz="2160" dirty="0" err="1" smtClean="0">
                <a:solidFill>
                  <a:srgbClr val="002060"/>
                </a:solidFill>
                <a:cs typeface="+mn-lt"/>
              </a:rPr>
              <a:t>Medvedeva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  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Sodium diffusion in </a:t>
            </a:r>
            <a:r>
              <a:rPr lang="en-US" sz="2160" dirty="0" err="1" smtClean="0">
                <a:solidFill>
                  <a:srgbClr val="002060"/>
                </a:solidFill>
                <a:cs typeface="+mn-lt"/>
              </a:rPr>
              <a:t>scheelite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-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type Na</a:t>
            </a:r>
            <a:r>
              <a:rPr lang="ru-RU" sz="2160" baseline="-25000" dirty="0" smtClean="0">
                <a:solidFill>
                  <a:srgbClr val="002060"/>
                </a:solidFill>
                <a:cs typeface="+mn-lt"/>
              </a:rPr>
              <a:t>2</a:t>
            </a:r>
            <a:r>
              <a:rPr lang="en-US" sz="2160" dirty="0" err="1" smtClean="0">
                <a:solidFill>
                  <a:srgbClr val="002060"/>
                </a:solidFill>
                <a:cs typeface="+mn-lt"/>
              </a:rPr>
              <a:t>Zr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(</a:t>
            </a:r>
            <a:r>
              <a:rPr lang="en-US" sz="2160" dirty="0" err="1" smtClean="0">
                <a:solidFill>
                  <a:srgbClr val="002060"/>
                </a:solidFill>
                <a:cs typeface="+mn-lt"/>
              </a:rPr>
              <a:t>MoO</a:t>
            </a:r>
            <a:r>
              <a:rPr lang="ru-RU" sz="2160" baseline="-25000" dirty="0" smtClean="0">
                <a:solidFill>
                  <a:srgbClr val="002060"/>
                </a:solidFill>
                <a:cs typeface="+mn-lt"/>
              </a:rPr>
              <a:t>4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)</a:t>
            </a:r>
            <a:r>
              <a:rPr lang="ru-RU" sz="2160" baseline="-25000" dirty="0" smtClean="0">
                <a:solidFill>
                  <a:srgbClr val="002060"/>
                </a:solidFill>
                <a:cs typeface="+mn-lt"/>
              </a:rPr>
              <a:t>3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 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and Na</a:t>
            </a:r>
            <a:r>
              <a:rPr lang="ru-RU" sz="2160" baseline="-25000" dirty="0" smtClean="0">
                <a:solidFill>
                  <a:srgbClr val="002060"/>
                </a:solidFill>
                <a:cs typeface="+mn-lt"/>
              </a:rPr>
              <a:t>4</a:t>
            </a:r>
            <a:r>
              <a:rPr lang="en-US" sz="2160" dirty="0" err="1" smtClean="0">
                <a:solidFill>
                  <a:srgbClr val="002060"/>
                </a:solidFill>
                <a:cs typeface="+mn-lt"/>
              </a:rPr>
              <a:t>Zr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(</a:t>
            </a:r>
            <a:r>
              <a:rPr lang="en-US" sz="2160" dirty="0" err="1" smtClean="0">
                <a:solidFill>
                  <a:srgbClr val="002060"/>
                </a:solidFill>
                <a:cs typeface="+mn-lt"/>
              </a:rPr>
              <a:t>MoO</a:t>
            </a:r>
            <a:r>
              <a:rPr lang="ru-RU" sz="2160" baseline="-25000" dirty="0" smtClean="0">
                <a:solidFill>
                  <a:srgbClr val="002060"/>
                </a:solidFill>
                <a:cs typeface="+mn-lt"/>
              </a:rPr>
              <a:t>4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)</a:t>
            </a:r>
            <a:r>
              <a:rPr lang="ru-RU" sz="2160" baseline="-25000" dirty="0" smtClean="0">
                <a:solidFill>
                  <a:srgbClr val="002060"/>
                </a:solidFill>
                <a:cs typeface="+mn-lt"/>
              </a:rPr>
              <a:t>4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 // 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Ceramics International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. – 2022. – Т. 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Volume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 48, № </a:t>
            </a:r>
            <a:r>
              <a:rPr lang="en-US" sz="2160" dirty="0" smtClean="0">
                <a:solidFill>
                  <a:srgbClr val="002060"/>
                </a:solidFill>
                <a:cs typeface="+mn-lt"/>
              </a:rPr>
              <a:t>Issue</a:t>
            </a:r>
            <a:r>
              <a:rPr lang="ru-RU" sz="2160" dirty="0" smtClean="0">
                <a:solidFill>
                  <a:srgbClr val="002060"/>
                </a:solidFill>
                <a:cs typeface="+mn-lt"/>
              </a:rPr>
              <a:t> 21. – С. 32338-32347.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</a:endParaRPr>
          </a:p>
          <a:p>
            <a:pPr algn="l" eaLnBrk="1" hangingPunct="1">
              <a:lnSpc>
                <a:spcPct val="80000"/>
              </a:lnSpc>
            </a:pPr>
            <a:endParaRPr lang="en-US" sz="2000" dirty="0" smtClean="0">
              <a:latin typeface="Times New Roman" panose="02020603050405020304" pitchFamily="18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cs typeface="+mn-lt"/>
              </a:rPr>
              <a:t>Апробация работы</a:t>
            </a:r>
            <a:endParaRPr lang="ru-RU" altLang="ru-RU" sz="2400" dirty="0">
              <a:cs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r>
              <a:rPr lang="ru-RU" altLang="ru-RU" sz="1800" b="1" dirty="0" smtClean="0">
                <a:latin typeface="+mn-lt"/>
                <a:cs typeface="+mn-lt"/>
              </a:rPr>
              <a:t>Аспирант 3 года обучения Федоров Дмитрий Сергеевич</a:t>
            </a:r>
            <a:br>
              <a:rPr lang="ru-RU" altLang="ru-RU" sz="1800" b="1" dirty="0" smtClean="0">
                <a:latin typeface="+mn-lt"/>
                <a:cs typeface="+mn-lt"/>
              </a:rPr>
            </a:br>
            <a:r>
              <a:rPr lang="ru-RU" altLang="ru-RU" sz="1800" b="1" dirty="0" smtClean="0">
                <a:latin typeface="+mn-lt"/>
                <a:cs typeface="+mn-lt"/>
              </a:rPr>
              <a:t>лаборатории диффузии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309688"/>
            <a:ext cx="8496300" cy="5548312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solidFill>
                  <a:srgbClr val="0033CC"/>
                </a:solidFill>
                <a:cs typeface="+mn-lt"/>
              </a:rPr>
              <a:t>Статьи</a:t>
            </a:r>
          </a:p>
          <a:p>
            <a:pPr algn="just" fontAlgn="auto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>
                <a:solidFill>
                  <a:srgbClr val="002060"/>
                </a:solidFill>
                <a:cs typeface="+mn-lt"/>
              </a:rPr>
              <a:t>4)</a:t>
            </a:r>
            <a:r>
              <a:rPr lang="ru-RU" sz="2000" dirty="0" smtClean="0">
                <a:solidFill>
                  <a:srgbClr val="002060"/>
                </a:solidFill>
                <a:cs typeface="+mn-lt"/>
                <a:sym typeface="+mn-ea"/>
              </a:rPr>
              <a:t>Fedorov, D.S., Buzlukov, A.L., Baklanova, Y. V., </a:t>
            </a:r>
            <a:r>
              <a:rPr lang="en-US" altLang="ru-RU" sz="2000" dirty="0" smtClean="0">
                <a:solidFill>
                  <a:srgbClr val="002060"/>
                </a:solidFill>
                <a:cs typeface="+mn-lt"/>
                <a:sym typeface="+mn-ea"/>
              </a:rPr>
              <a:t>Denisova</a:t>
            </a:r>
            <a:r>
              <a:rPr lang="ru-RU" sz="2000" dirty="0" smtClean="0">
                <a:solidFill>
                  <a:srgbClr val="002060"/>
                </a:solidFill>
                <a:cs typeface="+mn-lt"/>
                <a:sym typeface="+mn-ea"/>
              </a:rPr>
              <a:t>, Т.А., </a:t>
            </a:r>
            <a:r>
              <a:rPr lang="en-US" altLang="ru-RU" sz="2000" dirty="0" smtClean="0">
                <a:solidFill>
                  <a:srgbClr val="002060"/>
                </a:solidFill>
                <a:cs typeface="+mn-lt"/>
                <a:sym typeface="+mn-ea"/>
              </a:rPr>
              <a:t>Suetin</a:t>
            </a:r>
            <a:r>
              <a:rPr lang="ru-RU" sz="2000" dirty="0" smtClean="0">
                <a:solidFill>
                  <a:srgbClr val="002060"/>
                </a:solidFill>
                <a:cs typeface="+mn-lt"/>
                <a:sym typeface="+mn-ea"/>
              </a:rPr>
              <a:t>, </a:t>
            </a:r>
            <a:r>
              <a:rPr lang="en-US" altLang="ru-RU" sz="2000" dirty="0" smtClean="0">
                <a:solidFill>
                  <a:srgbClr val="002060"/>
                </a:solidFill>
                <a:cs typeface="+mn-lt"/>
                <a:sym typeface="+mn-ea"/>
              </a:rPr>
              <a:t>D</a:t>
            </a:r>
            <a:r>
              <a:rPr lang="ru-RU" sz="2000" dirty="0" smtClean="0">
                <a:solidFill>
                  <a:srgbClr val="002060"/>
                </a:solidFill>
                <a:cs typeface="+mn-lt"/>
                <a:sym typeface="+mn-ea"/>
              </a:rPr>
              <a:t>.</a:t>
            </a:r>
            <a:r>
              <a:rPr lang="en-US" altLang="ru-RU" sz="2000" dirty="0" smtClean="0">
                <a:solidFill>
                  <a:srgbClr val="002060"/>
                </a:solidFill>
                <a:cs typeface="+mn-lt"/>
                <a:sym typeface="+mn-ea"/>
              </a:rPr>
              <a:t>V.</a:t>
            </a:r>
            <a:r>
              <a:rPr lang="ru-RU" sz="2000" dirty="0" smtClean="0">
                <a:solidFill>
                  <a:srgbClr val="002060"/>
                </a:solidFill>
                <a:cs typeface="+mn-lt"/>
                <a:sym typeface="+mn-ea"/>
              </a:rPr>
              <a:t>, Medvedeva, N.I., </a:t>
            </a:r>
            <a:r>
              <a:rPr lang="en-US" altLang="ru-RU" sz="2000" dirty="0" smtClean="0">
                <a:solidFill>
                  <a:srgbClr val="002060"/>
                </a:solidFill>
                <a:cs typeface="+mn-lt"/>
                <a:sym typeface="+mn-ea"/>
              </a:rPr>
              <a:t>Maksimova</a:t>
            </a:r>
            <a:r>
              <a:rPr lang="ru-RU" sz="2000" dirty="0" smtClean="0">
                <a:solidFill>
                  <a:srgbClr val="002060"/>
                </a:solidFill>
                <a:cs typeface="+mn-lt"/>
                <a:sym typeface="+mn-ea"/>
              </a:rPr>
              <a:t>, </a:t>
            </a:r>
            <a:r>
              <a:rPr lang="en-US" altLang="ru-RU" sz="2000" dirty="0" smtClean="0">
                <a:solidFill>
                  <a:srgbClr val="002060"/>
                </a:solidFill>
                <a:cs typeface="+mn-lt"/>
                <a:sym typeface="+mn-ea"/>
              </a:rPr>
              <a:t>L</a:t>
            </a:r>
            <a:r>
              <a:rPr lang="ru-RU" sz="2000" dirty="0" smtClean="0">
                <a:solidFill>
                  <a:srgbClr val="002060"/>
                </a:solidFill>
                <a:cs typeface="+mn-lt"/>
                <a:sym typeface="+mn-ea"/>
              </a:rPr>
              <a:t>.</a:t>
            </a:r>
            <a:r>
              <a:rPr lang="en-US" altLang="ru-RU" sz="2000" dirty="0" smtClean="0">
                <a:solidFill>
                  <a:srgbClr val="002060"/>
                </a:solidFill>
                <a:cs typeface="+mn-lt"/>
                <a:sym typeface="+mn-ea"/>
              </a:rPr>
              <a:t>G</a:t>
            </a:r>
            <a:r>
              <a:rPr lang="ru-RU" sz="2000" dirty="0" smtClean="0">
                <a:solidFill>
                  <a:srgbClr val="002060"/>
                </a:solidFill>
                <a:cs typeface="+mn-lt"/>
                <a:sym typeface="+mn-ea"/>
              </a:rPr>
              <a:t>., </a:t>
            </a:r>
            <a:r>
              <a:rPr lang="en-US" altLang="ru-RU" sz="2000" dirty="0" smtClean="0">
                <a:solidFill>
                  <a:srgbClr val="002060"/>
                </a:solidFill>
                <a:cs typeface="+mn-lt"/>
                <a:sym typeface="+mn-ea"/>
              </a:rPr>
              <a:t>Korona</a:t>
            </a:r>
            <a:r>
              <a:rPr lang="ru-RU" sz="2000" dirty="0" smtClean="0">
                <a:solidFill>
                  <a:srgbClr val="002060"/>
                </a:solidFill>
                <a:cs typeface="+mn-lt"/>
                <a:sym typeface="+mn-ea"/>
              </a:rPr>
              <a:t>, </a:t>
            </a:r>
            <a:r>
              <a:rPr lang="en-US" altLang="ru-RU" sz="2000" dirty="0" smtClean="0">
                <a:solidFill>
                  <a:srgbClr val="002060"/>
                </a:solidFill>
                <a:cs typeface="+mn-lt"/>
                <a:sym typeface="+mn-ea"/>
              </a:rPr>
              <a:t>D</a:t>
            </a:r>
            <a:r>
              <a:rPr lang="ru-RU" sz="2000" dirty="0" smtClean="0">
                <a:solidFill>
                  <a:srgbClr val="002060"/>
                </a:solidFill>
                <a:cs typeface="+mn-lt"/>
                <a:sym typeface="+mn-ea"/>
              </a:rPr>
              <a:t>.</a:t>
            </a:r>
            <a:r>
              <a:rPr lang="en-US" altLang="ru-RU" sz="2000" dirty="0" smtClean="0">
                <a:solidFill>
                  <a:srgbClr val="002060"/>
                </a:solidFill>
                <a:cs typeface="+mn-lt"/>
                <a:sym typeface="+mn-ea"/>
              </a:rPr>
              <a:t>V</a:t>
            </a:r>
            <a:r>
              <a:rPr lang="ru-RU" sz="2000" dirty="0" smtClean="0">
                <a:solidFill>
                  <a:srgbClr val="002060"/>
                </a:solidFill>
                <a:cs typeface="+mn-lt"/>
                <a:sym typeface="+mn-ea"/>
              </a:rPr>
              <a:t>., Spiridonova, T.S., Tyutyunnik, A.P., Arapova, I.Y., &amp; </a:t>
            </a:r>
            <a:r>
              <a:rPr lang="en-US" altLang="ru-RU" sz="2000" dirty="0" smtClean="0">
                <a:solidFill>
                  <a:srgbClr val="002060"/>
                </a:solidFill>
                <a:cs typeface="+mn-lt"/>
                <a:sym typeface="+mn-ea"/>
              </a:rPr>
              <a:t>Solodovnikov</a:t>
            </a:r>
            <a:r>
              <a:rPr lang="ru-RU" sz="2000" dirty="0" smtClean="0">
                <a:solidFill>
                  <a:srgbClr val="002060"/>
                </a:solidFill>
                <a:cs typeface="+mn-lt"/>
                <a:sym typeface="+mn-ea"/>
              </a:rPr>
              <a:t>, </a:t>
            </a:r>
            <a:r>
              <a:rPr lang="en-US" altLang="ru-RU" sz="2000" dirty="0" smtClean="0">
                <a:solidFill>
                  <a:srgbClr val="002060"/>
                </a:solidFill>
                <a:cs typeface="+mn-lt"/>
                <a:sym typeface="+mn-ea"/>
              </a:rPr>
              <a:t>S</a:t>
            </a:r>
            <a:r>
              <a:rPr lang="ru-RU" sz="2000" dirty="0" smtClean="0">
                <a:solidFill>
                  <a:srgbClr val="002060"/>
                </a:solidFill>
                <a:cs typeface="+mn-lt"/>
                <a:sym typeface="+mn-ea"/>
              </a:rPr>
              <a:t>.</a:t>
            </a:r>
            <a:r>
              <a:rPr lang="en-US" altLang="ru-RU" sz="2000" dirty="0" smtClean="0">
                <a:solidFill>
                  <a:srgbClr val="002060"/>
                </a:solidFill>
                <a:cs typeface="+mn-lt"/>
                <a:sym typeface="+mn-ea"/>
              </a:rPr>
              <a:t>F</a:t>
            </a:r>
            <a:r>
              <a:rPr lang="ru-RU" sz="2000" dirty="0" smtClean="0">
                <a:solidFill>
                  <a:srgbClr val="002060"/>
                </a:solidFill>
                <a:cs typeface="+mn-lt"/>
                <a:sym typeface="+mn-ea"/>
              </a:rPr>
              <a:t>. (2023). Mechanism of sodium diffusion in Na</a:t>
            </a:r>
            <a:r>
              <a:rPr lang="ru-RU" sz="2000" baseline="-25000" dirty="0" smtClean="0">
                <a:solidFill>
                  <a:srgbClr val="002060"/>
                </a:solidFill>
                <a:cs typeface="+mn-lt"/>
                <a:sym typeface="+mn-ea"/>
              </a:rPr>
              <a:t>5-</a:t>
            </a:r>
            <a:r>
              <a:rPr lang="en-GB" altLang="ru-RU" sz="2000" baseline="-25000" dirty="0" smtClean="0">
                <a:solidFill>
                  <a:srgbClr val="002060"/>
                </a:solidFill>
                <a:cs typeface="+mn-lt"/>
                <a:sym typeface="+mn-ea"/>
              </a:rPr>
              <a:t>x</a:t>
            </a:r>
            <a:r>
              <a:rPr lang="ru-RU" sz="2000" i="1" dirty="0" smtClean="0">
                <a:solidFill>
                  <a:srgbClr val="002060"/>
                </a:solidFill>
                <a:cs typeface="+mn-lt"/>
                <a:sym typeface="+mn-ea"/>
              </a:rPr>
              <a:t>M</a:t>
            </a:r>
            <a:r>
              <a:rPr lang="ru-RU" sz="2000" baseline="-25000" dirty="0" smtClean="0">
                <a:solidFill>
                  <a:srgbClr val="002060"/>
                </a:solidFill>
                <a:cs typeface="+mn-lt"/>
                <a:sym typeface="+mn-ea"/>
              </a:rPr>
              <a:t>1-</a:t>
            </a:r>
            <a:r>
              <a:rPr lang="en-GB" altLang="ru-RU" sz="2000" baseline="-25000" dirty="0" smtClean="0">
                <a:solidFill>
                  <a:srgbClr val="002060"/>
                </a:solidFill>
                <a:cs typeface="+mn-lt"/>
                <a:sym typeface="+mn-ea"/>
              </a:rPr>
              <a:t>x</a:t>
            </a:r>
            <a:r>
              <a:rPr lang="ru-RU" sz="2000" dirty="0" smtClean="0">
                <a:solidFill>
                  <a:srgbClr val="002060"/>
                </a:solidFill>
                <a:cs typeface="+mn-lt"/>
                <a:sym typeface="+mn-ea"/>
              </a:rPr>
              <a:t>Zr</a:t>
            </a:r>
            <a:r>
              <a:rPr lang="en-GB" altLang="ru-RU" sz="2000" baseline="-25000" dirty="0" smtClean="0">
                <a:solidFill>
                  <a:srgbClr val="002060"/>
                </a:solidFill>
                <a:cs typeface="+mn-lt"/>
                <a:sym typeface="+mn-ea"/>
              </a:rPr>
              <a:t>x</a:t>
            </a:r>
            <a:r>
              <a:rPr lang="ru-RU" sz="2000" dirty="0" smtClean="0">
                <a:solidFill>
                  <a:srgbClr val="002060"/>
                </a:solidFill>
                <a:cs typeface="+mn-lt"/>
                <a:sym typeface="+mn-ea"/>
              </a:rPr>
              <a:t>(MoO</a:t>
            </a:r>
            <a:r>
              <a:rPr lang="ru-RU" sz="2000" baseline="-25000" dirty="0" smtClean="0">
                <a:solidFill>
                  <a:srgbClr val="002060"/>
                </a:solidFill>
                <a:cs typeface="+mn-lt"/>
                <a:sym typeface="+mn-ea"/>
              </a:rPr>
              <a:t>4</a:t>
            </a:r>
            <a:r>
              <a:rPr lang="ru-RU" sz="2000" dirty="0" smtClean="0">
                <a:solidFill>
                  <a:srgbClr val="002060"/>
                </a:solidFill>
                <a:cs typeface="+mn-lt"/>
                <a:sym typeface="+mn-ea"/>
              </a:rPr>
              <a:t>)</a:t>
            </a:r>
            <a:r>
              <a:rPr lang="ru-RU" sz="2000" baseline="-25000" dirty="0" smtClean="0">
                <a:solidFill>
                  <a:srgbClr val="002060"/>
                </a:solidFill>
                <a:cs typeface="+mn-lt"/>
                <a:sym typeface="+mn-ea"/>
              </a:rPr>
              <a:t>4</a:t>
            </a:r>
            <a:r>
              <a:rPr lang="ru-RU" sz="2000" dirty="0" smtClean="0">
                <a:solidFill>
                  <a:srgbClr val="002060"/>
                </a:solidFill>
                <a:cs typeface="+mn-lt"/>
                <a:sym typeface="+mn-ea"/>
              </a:rPr>
              <a:t> (</a:t>
            </a:r>
            <a:r>
              <a:rPr lang="ru-RU" sz="2000" i="1" dirty="0" smtClean="0">
                <a:solidFill>
                  <a:srgbClr val="002060"/>
                </a:solidFill>
                <a:cs typeface="+mn-lt"/>
                <a:sym typeface="+mn-ea"/>
              </a:rPr>
              <a:t>M</a:t>
            </a:r>
            <a:r>
              <a:rPr lang="ru-RU" sz="2000" dirty="0" smtClean="0">
                <a:solidFill>
                  <a:srgbClr val="002060"/>
                </a:solidFill>
                <a:cs typeface="+mn-lt"/>
                <a:sym typeface="+mn-ea"/>
              </a:rPr>
              <a:t> = Y, La, Bi; 0 ≤ </a:t>
            </a:r>
            <a:r>
              <a:rPr lang="ru-RU" sz="2000" i="1" dirty="0" smtClean="0">
                <a:solidFill>
                  <a:srgbClr val="002060"/>
                </a:solidFill>
                <a:cs typeface="+mn-lt"/>
                <a:sym typeface="+mn-ea"/>
              </a:rPr>
              <a:t>x</a:t>
            </a:r>
            <a:r>
              <a:rPr lang="ru-RU" sz="2000" dirty="0" smtClean="0">
                <a:solidFill>
                  <a:srgbClr val="002060"/>
                </a:solidFill>
                <a:cs typeface="+mn-lt"/>
                <a:sym typeface="+mn-ea"/>
              </a:rPr>
              <a:t> ≤ 0.1) revealed from </a:t>
            </a:r>
            <a:r>
              <a:rPr lang="ru-RU" sz="2000" baseline="30000" dirty="0" smtClean="0">
                <a:solidFill>
                  <a:srgbClr val="002060"/>
                </a:solidFill>
                <a:cs typeface="+mn-lt"/>
                <a:sym typeface="+mn-ea"/>
              </a:rPr>
              <a:t>23</a:t>
            </a:r>
            <a:r>
              <a:rPr lang="ru-RU" sz="2000" dirty="0" smtClean="0">
                <a:solidFill>
                  <a:srgbClr val="002060"/>
                </a:solidFill>
                <a:cs typeface="+mn-lt"/>
                <a:sym typeface="+mn-ea"/>
              </a:rPr>
              <a:t>Na NMR, impedance spectroscopy and ab initio calculations. Ceramics International,49(24), 40551–40559.</a:t>
            </a:r>
          </a:p>
          <a:p>
            <a:pPr algn="just" fontAlgn="auto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solidFill>
                  <a:srgbClr val="002060"/>
                </a:solidFill>
                <a:cs typeface="+mn-lt"/>
                <a:sym typeface="+mn-ea"/>
              </a:rPr>
              <a:t>https://doi.org/10.1016/j.ceramint.2023.10.033</a:t>
            </a:r>
            <a:endParaRPr lang="en-US" sz="2000" dirty="0" smtClean="0">
              <a:solidFill>
                <a:srgbClr val="002060"/>
              </a:solidFill>
              <a:cs typeface="+mn-lt"/>
            </a:endParaRPr>
          </a:p>
          <a:p>
            <a:pPr algn="just" fontAlgn="auto">
              <a:lnSpc>
                <a:spcPct val="100000"/>
              </a:lnSpc>
              <a:spcBef>
                <a:spcPts val="0"/>
              </a:spcBef>
            </a:pPr>
            <a:r>
              <a:rPr lang="ru-RU" altLang="en-US" sz="2000" dirty="0" smtClean="0">
                <a:solidFill>
                  <a:srgbClr val="002060"/>
                </a:solidFill>
                <a:cs typeface="+mn-lt"/>
              </a:rPr>
              <a:t>5)Marshenya, S., Dembitskiy, A.D., Fedorov, D.S., Scherbakov, A.G., Trussov, I.A., Emelianova, O.R., Aksyonov, D</a:t>
            </a:r>
            <a:r>
              <a:rPr lang="en-GB" altLang="ru-RU" sz="2000" dirty="0" smtClean="0">
                <a:solidFill>
                  <a:srgbClr val="002060"/>
                </a:solidFill>
                <a:cs typeface="+mn-lt"/>
              </a:rPr>
              <a:t>.</a:t>
            </a:r>
            <a:r>
              <a:rPr lang="ru-RU" altLang="en-US" sz="2000" dirty="0" smtClean="0">
                <a:solidFill>
                  <a:srgbClr val="002060"/>
                </a:solidFill>
                <a:cs typeface="+mn-lt"/>
              </a:rPr>
              <a:t>A., Buzlukov, A.L., </a:t>
            </a:r>
            <a:r>
              <a:rPr lang="en-GB" altLang="en-US" sz="2000" dirty="0" smtClean="0">
                <a:solidFill>
                  <a:srgbClr val="002060"/>
                </a:solidFill>
                <a:cs typeface="+mn-lt"/>
              </a:rPr>
              <a:t>Zhuravlev</a:t>
            </a:r>
            <a:r>
              <a:rPr lang="ru-RU" altLang="en-US" sz="2000" dirty="0" smtClean="0">
                <a:solidFill>
                  <a:srgbClr val="002060"/>
                </a:solidFill>
                <a:cs typeface="+mn-lt"/>
              </a:rPr>
              <a:t>, </a:t>
            </a:r>
            <a:r>
              <a:rPr lang="en-GB" altLang="ru-RU" sz="2000" dirty="0" smtClean="0">
                <a:solidFill>
                  <a:srgbClr val="002060"/>
                </a:solidFill>
                <a:cs typeface="+mn-lt"/>
              </a:rPr>
              <a:t>N</a:t>
            </a:r>
            <a:r>
              <a:rPr lang="ru-RU" altLang="en-US" sz="2000" dirty="0" smtClean="0">
                <a:solidFill>
                  <a:srgbClr val="002060"/>
                </a:solidFill>
                <a:cs typeface="+mn-lt"/>
              </a:rPr>
              <a:t>.</a:t>
            </a:r>
            <a:r>
              <a:rPr lang="en-GB" altLang="ru-RU" sz="2000" dirty="0" smtClean="0">
                <a:solidFill>
                  <a:srgbClr val="002060"/>
                </a:solidFill>
                <a:cs typeface="+mn-lt"/>
              </a:rPr>
              <a:t>A</a:t>
            </a:r>
            <a:r>
              <a:rPr lang="ru-RU" altLang="en-US" sz="2000" dirty="0" smtClean="0">
                <a:solidFill>
                  <a:srgbClr val="002060"/>
                </a:solidFill>
                <a:cs typeface="+mn-lt"/>
              </a:rPr>
              <a:t>., </a:t>
            </a:r>
            <a:r>
              <a:rPr lang="en-GB" altLang="ru-RU" sz="2000" dirty="0" smtClean="0">
                <a:solidFill>
                  <a:srgbClr val="002060"/>
                </a:solidFill>
                <a:cs typeface="+mn-lt"/>
              </a:rPr>
              <a:t>Denisova</a:t>
            </a:r>
            <a:r>
              <a:rPr lang="ru-RU" altLang="en-US" sz="2000" dirty="0" smtClean="0">
                <a:solidFill>
                  <a:srgbClr val="002060"/>
                </a:solidFill>
                <a:cs typeface="+mn-lt"/>
              </a:rPr>
              <a:t>, Т.А., Medvedeva, N.I., Abakumov, A.M., Antipov, E.V., &amp; Fedotov, S. S. (2023). NaGaPO</a:t>
            </a:r>
            <a:r>
              <a:rPr lang="ru-RU" altLang="en-US" sz="2000" baseline="-25000" dirty="0" smtClean="0">
                <a:solidFill>
                  <a:srgbClr val="002060"/>
                </a:solidFill>
                <a:cs typeface="+mn-lt"/>
              </a:rPr>
              <a:t>4</a:t>
            </a:r>
            <a:r>
              <a:rPr lang="ru-RU" altLang="en-US" sz="2000" dirty="0" smtClean="0">
                <a:solidFill>
                  <a:srgbClr val="002060"/>
                </a:solidFill>
                <a:cs typeface="+mn-lt"/>
              </a:rPr>
              <a:t>F – a KTiOPO</a:t>
            </a:r>
            <a:r>
              <a:rPr lang="ru-RU" altLang="en-US" sz="2000" baseline="-25000" dirty="0" smtClean="0">
                <a:solidFill>
                  <a:srgbClr val="002060"/>
                </a:solidFill>
                <a:cs typeface="+mn-lt"/>
              </a:rPr>
              <a:t>4</a:t>
            </a:r>
            <a:r>
              <a:rPr lang="ru-RU" altLang="en-US" sz="2000" dirty="0" smtClean="0">
                <a:solidFill>
                  <a:srgbClr val="002060"/>
                </a:solidFill>
                <a:cs typeface="+mn-lt"/>
              </a:rPr>
              <a:t>-structured solid sodium-ion conductor. Dalton Transactions, 52(46), 17426–17437. https://doi.org/10.1039/d3dt03107a</a:t>
            </a:r>
          </a:p>
          <a:p>
            <a:pPr algn="l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cs typeface="+mn-lt"/>
              </a:rPr>
              <a:t>Апробация работы</a:t>
            </a:r>
            <a:endParaRPr lang="ru-RU" altLang="ru-RU" sz="2400" dirty="0">
              <a:cs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r>
              <a:rPr lang="ru-RU" altLang="ru-RU" sz="1800" b="1" dirty="0" smtClean="0">
                <a:latin typeface="+mn-lt"/>
                <a:cs typeface="+mn-lt"/>
              </a:rPr>
              <a:t>Аспирант 3 года обучения Федоров Дмитрий Сергеевич</a:t>
            </a:r>
            <a:br>
              <a:rPr lang="ru-RU" altLang="ru-RU" sz="1800" b="1" dirty="0" smtClean="0">
                <a:latin typeface="+mn-lt"/>
                <a:cs typeface="+mn-lt"/>
              </a:rPr>
            </a:br>
            <a:r>
              <a:rPr lang="ru-RU" altLang="ru-RU" sz="1800" b="1" dirty="0" smtClean="0">
                <a:latin typeface="+mn-lt"/>
                <a:cs typeface="+mn-lt"/>
              </a:rPr>
              <a:t>лаборатории диффузии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309688"/>
            <a:ext cx="8496300" cy="5548312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ru-RU" sz="2400" dirty="0" smtClean="0">
                <a:solidFill>
                  <a:srgbClr val="0033CC"/>
                </a:solidFill>
                <a:cs typeface="+mn-lt"/>
              </a:rPr>
              <a:t>Тезисы докладов на международных конференциях </a:t>
            </a:r>
          </a:p>
          <a:p>
            <a:pPr algn="just"/>
            <a:r>
              <a:rPr lang="ru-RU" sz="2000" dirty="0" smtClean="0">
                <a:solidFill>
                  <a:srgbClr val="002060"/>
                </a:solidFill>
              </a:rPr>
              <a:t>1)</a:t>
            </a:r>
            <a:r>
              <a:rPr lang="ru-RU" sz="2000" dirty="0" smtClean="0"/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Fedorov</a:t>
            </a:r>
            <a:r>
              <a:rPr lang="en-US" sz="2000" dirty="0" smtClean="0">
                <a:solidFill>
                  <a:srgbClr val="002060"/>
                </a:solidFill>
              </a:rPr>
              <a:t> D. S., </a:t>
            </a:r>
            <a:r>
              <a:rPr lang="en-US" sz="2000" dirty="0" err="1" smtClean="0">
                <a:solidFill>
                  <a:srgbClr val="002060"/>
                </a:solidFill>
              </a:rPr>
              <a:t>Buzlukov</a:t>
            </a:r>
            <a:r>
              <a:rPr lang="en-US" sz="2000" dirty="0" smtClean="0">
                <a:solidFill>
                  <a:srgbClr val="002060"/>
                </a:solidFill>
              </a:rPr>
              <a:t> A. L., </a:t>
            </a:r>
            <a:r>
              <a:rPr lang="en-US" sz="2000" dirty="0" err="1" smtClean="0">
                <a:solidFill>
                  <a:srgbClr val="002060"/>
                </a:solidFill>
              </a:rPr>
              <a:t>Denisova</a:t>
            </a:r>
            <a:r>
              <a:rPr lang="en-US" sz="2000" dirty="0" smtClean="0">
                <a:solidFill>
                  <a:srgbClr val="002060"/>
                </a:solidFill>
              </a:rPr>
              <a:t> T. A., </a:t>
            </a:r>
            <a:r>
              <a:rPr lang="en-US" sz="2000" dirty="0" err="1" smtClean="0">
                <a:solidFill>
                  <a:srgbClr val="002060"/>
                </a:solidFill>
              </a:rPr>
              <a:t>Kotova</a:t>
            </a:r>
            <a:r>
              <a:rPr lang="en-US" sz="2000" dirty="0" smtClean="0">
                <a:solidFill>
                  <a:srgbClr val="002060"/>
                </a:solidFill>
              </a:rPr>
              <a:t> I. Y. </a:t>
            </a:r>
            <a:r>
              <a:rPr lang="en-US" sz="2000" baseline="30000" dirty="0" smtClean="0">
                <a:solidFill>
                  <a:srgbClr val="002060"/>
                </a:solidFill>
              </a:rPr>
              <a:t>23</a:t>
            </a:r>
            <a:r>
              <a:rPr lang="en-US" sz="2000" dirty="0" smtClean="0">
                <a:solidFill>
                  <a:srgbClr val="002060"/>
                </a:solidFill>
              </a:rPr>
              <a:t>Na NMR IN COMPLEX SODIUM TUNGSTATES WITH A NASICON-TYPE STRUCTURE </a:t>
            </a:r>
            <a:r>
              <a:rPr lang="ru-RU" sz="2000" dirty="0" smtClean="0">
                <a:solidFill>
                  <a:srgbClr val="002060"/>
                </a:solidFill>
              </a:rPr>
              <a:t> //  </a:t>
            </a:r>
            <a:r>
              <a:rPr lang="en-US" sz="2000" dirty="0" smtClean="0">
                <a:solidFill>
                  <a:srgbClr val="002060"/>
                </a:solidFill>
              </a:rPr>
              <a:t>VIII International Youth Scientific Conference, Physics. Technology. Innovations. PTI – 2021. </a:t>
            </a:r>
            <a:r>
              <a:rPr lang="en-US" sz="2000" dirty="0" err="1" smtClean="0">
                <a:solidFill>
                  <a:srgbClr val="002060"/>
                </a:solidFill>
              </a:rPr>
              <a:t>Ekaterinburg</a:t>
            </a:r>
            <a:r>
              <a:rPr lang="en-US" sz="2000" dirty="0" smtClean="0">
                <a:solidFill>
                  <a:srgbClr val="002060"/>
                </a:solidFill>
              </a:rPr>
              <a:t>, Russia. 2021. Book of abstracts. pp. 765-767.</a:t>
            </a:r>
            <a:endParaRPr lang="ru-RU" sz="2000" dirty="0" smtClean="0">
              <a:solidFill>
                <a:srgbClr val="002060"/>
              </a:solidFill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</a:rPr>
              <a:t>2</a:t>
            </a:r>
            <a:r>
              <a:rPr lang="en-US" sz="2000" dirty="0" smtClean="0">
                <a:solidFill>
                  <a:srgbClr val="002060"/>
                </a:solidFill>
              </a:rPr>
              <a:t>)</a:t>
            </a:r>
            <a:r>
              <a:rPr lang="en-US" sz="2000" dirty="0" err="1" smtClean="0">
                <a:solidFill>
                  <a:srgbClr val="002060"/>
                </a:solidFill>
              </a:rPr>
              <a:t>Buzlukov</a:t>
            </a:r>
            <a:r>
              <a:rPr lang="en-US" sz="2000" dirty="0" smtClean="0">
                <a:solidFill>
                  <a:srgbClr val="002060"/>
                </a:solidFill>
              </a:rPr>
              <a:t> A.L., </a:t>
            </a:r>
            <a:r>
              <a:rPr lang="en-US" sz="2000" dirty="0" err="1" smtClean="0">
                <a:solidFill>
                  <a:srgbClr val="002060"/>
                </a:solidFill>
              </a:rPr>
              <a:t>Fedorov</a:t>
            </a:r>
            <a:r>
              <a:rPr lang="en-US" sz="2000" dirty="0" smtClean="0">
                <a:solidFill>
                  <a:srgbClr val="002060"/>
                </a:solidFill>
              </a:rPr>
              <a:t> D.S., </a:t>
            </a:r>
            <a:r>
              <a:rPr lang="en-US" sz="2000" dirty="0" err="1" smtClean="0">
                <a:solidFill>
                  <a:srgbClr val="002060"/>
                </a:solidFill>
              </a:rPr>
              <a:t>Serdtsev</a:t>
            </a:r>
            <a:r>
              <a:rPr lang="en-US" sz="2000" dirty="0" smtClean="0">
                <a:solidFill>
                  <a:srgbClr val="002060"/>
                </a:solidFill>
              </a:rPr>
              <a:t> A.V., </a:t>
            </a:r>
            <a:r>
              <a:rPr lang="en-US" sz="2000" dirty="0" err="1" smtClean="0">
                <a:solidFill>
                  <a:srgbClr val="002060"/>
                </a:solidFill>
              </a:rPr>
              <a:t>Kotova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I.Yu</a:t>
            </a:r>
            <a:r>
              <a:rPr lang="en-US" sz="2000" dirty="0" smtClean="0">
                <a:solidFill>
                  <a:srgbClr val="002060"/>
                </a:solidFill>
              </a:rPr>
              <a:t>., </a:t>
            </a:r>
            <a:r>
              <a:rPr lang="en-US" sz="2000" dirty="0" err="1" smtClean="0">
                <a:solidFill>
                  <a:srgbClr val="002060"/>
                </a:solidFill>
              </a:rPr>
              <a:t>Tyutyunnik</a:t>
            </a:r>
            <a:r>
              <a:rPr lang="en-US" sz="2000" dirty="0" smtClean="0">
                <a:solidFill>
                  <a:srgbClr val="002060"/>
                </a:solidFill>
              </a:rPr>
              <a:t> A.P., </a:t>
            </a:r>
            <a:r>
              <a:rPr lang="en-US" sz="2000" dirty="0" err="1" smtClean="0">
                <a:solidFill>
                  <a:srgbClr val="002060"/>
                </a:solidFill>
              </a:rPr>
              <a:t>Korona</a:t>
            </a:r>
            <a:r>
              <a:rPr lang="en-US" sz="2000" dirty="0" smtClean="0">
                <a:solidFill>
                  <a:srgbClr val="002060"/>
                </a:solidFill>
              </a:rPr>
              <a:t> D.V., </a:t>
            </a:r>
            <a:r>
              <a:rPr lang="en-US" sz="2000" dirty="0" err="1" smtClean="0">
                <a:solidFill>
                  <a:srgbClr val="002060"/>
                </a:solidFill>
              </a:rPr>
              <a:t>Baklanova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Ya.V</a:t>
            </a:r>
            <a:r>
              <a:rPr lang="en-US" sz="2000" dirty="0" smtClean="0">
                <a:solidFill>
                  <a:srgbClr val="002060"/>
                </a:solidFill>
              </a:rPr>
              <a:t>., </a:t>
            </a:r>
            <a:r>
              <a:rPr lang="en-US" sz="2000" dirty="0" err="1" smtClean="0">
                <a:solidFill>
                  <a:srgbClr val="002060"/>
                </a:solidFill>
              </a:rPr>
              <a:t>Ogloblichev</a:t>
            </a:r>
            <a:r>
              <a:rPr lang="en-US" sz="2000" dirty="0" smtClean="0">
                <a:solidFill>
                  <a:srgbClr val="002060"/>
                </a:solidFill>
              </a:rPr>
              <a:t> V.V., </a:t>
            </a:r>
            <a:r>
              <a:rPr lang="en-US" sz="2000" dirty="0" err="1" smtClean="0">
                <a:solidFill>
                  <a:srgbClr val="002060"/>
                </a:solidFill>
              </a:rPr>
              <a:t>Kozhevnikova</a:t>
            </a:r>
            <a:r>
              <a:rPr lang="en-US" sz="2000" dirty="0" smtClean="0">
                <a:solidFill>
                  <a:srgbClr val="002060"/>
                </a:solidFill>
              </a:rPr>
              <a:t> N.M., </a:t>
            </a:r>
            <a:r>
              <a:rPr lang="en-US" sz="2000" dirty="0" err="1" smtClean="0">
                <a:solidFill>
                  <a:srgbClr val="002060"/>
                </a:solidFill>
              </a:rPr>
              <a:t>Denisova</a:t>
            </a:r>
            <a:r>
              <a:rPr lang="en-US" sz="2000" dirty="0" smtClean="0">
                <a:solidFill>
                  <a:srgbClr val="002060"/>
                </a:solidFill>
              </a:rPr>
              <a:t> T.A., </a:t>
            </a:r>
            <a:r>
              <a:rPr lang="en-US" sz="2000" dirty="0" err="1" smtClean="0">
                <a:solidFill>
                  <a:srgbClr val="002060"/>
                </a:solidFill>
              </a:rPr>
              <a:t>Medvedeva</a:t>
            </a:r>
            <a:r>
              <a:rPr lang="en-US" sz="2000" dirty="0" smtClean="0">
                <a:solidFill>
                  <a:srgbClr val="002060"/>
                </a:solidFill>
              </a:rPr>
              <a:t> N.I. Ionic mobility in triple </a:t>
            </a:r>
            <a:r>
              <a:rPr lang="en-US" sz="2000" dirty="0" err="1" smtClean="0">
                <a:solidFill>
                  <a:srgbClr val="002060"/>
                </a:solidFill>
              </a:rPr>
              <a:t>molybdates</a:t>
            </a:r>
            <a:r>
              <a:rPr lang="en-US" sz="2000" dirty="0" smtClean="0">
                <a:solidFill>
                  <a:srgbClr val="002060"/>
                </a:solidFill>
              </a:rPr>
              <a:t> and </a:t>
            </a:r>
            <a:r>
              <a:rPr lang="en-US" sz="2000" dirty="0" err="1" smtClean="0">
                <a:solidFill>
                  <a:srgbClr val="002060"/>
                </a:solidFill>
              </a:rPr>
              <a:t>tungstates</a:t>
            </a:r>
            <a:r>
              <a:rPr lang="en-US" sz="2000" dirty="0" smtClean="0">
                <a:solidFill>
                  <a:srgbClr val="002060"/>
                </a:solidFill>
              </a:rPr>
              <a:t> with a NASICON-type structure // 7</a:t>
            </a:r>
            <a:r>
              <a:rPr lang="en-US" sz="2000" baseline="30000" dirty="0" smtClean="0">
                <a:solidFill>
                  <a:srgbClr val="002060"/>
                </a:solidFill>
              </a:rPr>
              <a:t>th</a:t>
            </a:r>
            <a:r>
              <a:rPr lang="en-US" sz="2000" dirty="0" smtClean="0">
                <a:solidFill>
                  <a:srgbClr val="002060"/>
                </a:solidFill>
              </a:rPr>
              <a:t> International Conference of Young Scientists, Topical Problems of Modern Electrochemistry and Electrochemical Materials Science. Moscow, Russia. 2022. Book of abstracts. pp. 24-25.</a:t>
            </a:r>
            <a:endParaRPr lang="ru-RU" sz="2000" dirty="0" smtClean="0">
              <a:solidFill>
                <a:srgbClr val="002060"/>
              </a:solidFill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</a:rPr>
              <a:t>3</a:t>
            </a:r>
            <a:r>
              <a:rPr lang="en-US" sz="2000" dirty="0" smtClean="0">
                <a:solidFill>
                  <a:srgbClr val="002060"/>
                </a:solidFill>
              </a:rPr>
              <a:t>)</a:t>
            </a:r>
            <a:r>
              <a:rPr lang="en-US" sz="2000" dirty="0" err="1" smtClean="0">
                <a:solidFill>
                  <a:srgbClr val="002060"/>
                </a:solidFill>
              </a:rPr>
              <a:t>Fedorov</a:t>
            </a:r>
            <a:r>
              <a:rPr lang="en-US" sz="2000" dirty="0" smtClean="0">
                <a:solidFill>
                  <a:srgbClr val="002060"/>
                </a:solidFill>
              </a:rPr>
              <a:t> D.S., </a:t>
            </a:r>
            <a:r>
              <a:rPr lang="en-US" sz="2000" dirty="0" err="1" smtClean="0">
                <a:solidFill>
                  <a:srgbClr val="002060"/>
                </a:solidFill>
              </a:rPr>
              <a:t>Buzlukov</a:t>
            </a:r>
            <a:r>
              <a:rPr lang="en-US" sz="2000" dirty="0" smtClean="0">
                <a:solidFill>
                  <a:srgbClr val="002060"/>
                </a:solidFill>
              </a:rPr>
              <a:t> A.L., </a:t>
            </a:r>
            <a:r>
              <a:rPr lang="en-US" sz="2000" dirty="0" err="1" smtClean="0">
                <a:solidFill>
                  <a:srgbClr val="002060"/>
                </a:solidFill>
              </a:rPr>
              <a:t>Baklanova</a:t>
            </a:r>
            <a:r>
              <a:rPr lang="en-US" sz="2000" dirty="0" smtClean="0">
                <a:solidFill>
                  <a:srgbClr val="002060"/>
                </a:solidFill>
              </a:rPr>
              <a:t> Y.V., </a:t>
            </a:r>
            <a:r>
              <a:rPr lang="en-US" sz="2000" dirty="0" err="1" smtClean="0">
                <a:solidFill>
                  <a:srgbClr val="002060"/>
                </a:solidFill>
              </a:rPr>
              <a:t>Tyutyunnik</a:t>
            </a:r>
            <a:r>
              <a:rPr lang="en-US" sz="2000" dirty="0" smtClean="0">
                <a:solidFill>
                  <a:srgbClr val="002060"/>
                </a:solidFill>
              </a:rPr>
              <a:t> A.P., </a:t>
            </a:r>
            <a:r>
              <a:rPr lang="en-US" sz="2000" dirty="0" err="1" smtClean="0">
                <a:solidFill>
                  <a:srgbClr val="002060"/>
                </a:solidFill>
              </a:rPr>
              <a:t>Korona</a:t>
            </a:r>
            <a:r>
              <a:rPr lang="en-US" sz="2000" dirty="0" smtClean="0">
                <a:solidFill>
                  <a:srgbClr val="002060"/>
                </a:solidFill>
              </a:rPr>
              <a:t> D.V., </a:t>
            </a:r>
            <a:r>
              <a:rPr lang="en-US" sz="2000" dirty="0" err="1" smtClean="0">
                <a:solidFill>
                  <a:srgbClr val="002060"/>
                </a:solidFill>
              </a:rPr>
              <a:t>Maksimova</a:t>
            </a:r>
            <a:r>
              <a:rPr lang="en-US" sz="2000" dirty="0" smtClean="0">
                <a:solidFill>
                  <a:srgbClr val="002060"/>
                </a:solidFill>
              </a:rPr>
              <a:t> L.G., </a:t>
            </a:r>
            <a:r>
              <a:rPr lang="en-US" sz="2000" dirty="0" err="1" smtClean="0">
                <a:solidFill>
                  <a:srgbClr val="002060"/>
                </a:solidFill>
              </a:rPr>
              <a:t>Denisova</a:t>
            </a:r>
            <a:r>
              <a:rPr lang="en-US" sz="2000" dirty="0" smtClean="0">
                <a:solidFill>
                  <a:srgbClr val="002060"/>
                </a:solidFill>
              </a:rPr>
              <a:t> T.A., </a:t>
            </a:r>
            <a:r>
              <a:rPr lang="en-US" sz="2000" dirty="0" err="1" smtClean="0">
                <a:solidFill>
                  <a:srgbClr val="002060"/>
                </a:solidFill>
              </a:rPr>
              <a:t>Medvedeva</a:t>
            </a:r>
            <a:r>
              <a:rPr lang="en-US" sz="2000" dirty="0" smtClean="0">
                <a:solidFill>
                  <a:srgbClr val="002060"/>
                </a:solidFill>
              </a:rPr>
              <a:t> N.I., </a:t>
            </a:r>
            <a:r>
              <a:rPr lang="en-US" sz="2000" dirty="0" err="1" smtClean="0">
                <a:solidFill>
                  <a:srgbClr val="002060"/>
                </a:solidFill>
              </a:rPr>
              <a:t>Spiridonova</a:t>
            </a:r>
            <a:r>
              <a:rPr lang="en-US" sz="2000" dirty="0" smtClean="0">
                <a:solidFill>
                  <a:srgbClr val="002060"/>
                </a:solidFill>
              </a:rPr>
              <a:t> T.S., </a:t>
            </a:r>
            <a:r>
              <a:rPr lang="en-US" sz="2000" dirty="0" err="1" smtClean="0">
                <a:solidFill>
                  <a:srgbClr val="002060"/>
                </a:solidFill>
              </a:rPr>
              <a:t>Zolotova</a:t>
            </a:r>
            <a:r>
              <a:rPr lang="en-US" sz="2000" dirty="0" smtClean="0">
                <a:solidFill>
                  <a:srgbClr val="002060"/>
                </a:solidFill>
              </a:rPr>
              <a:t> E.S. Sodium diffusion in </a:t>
            </a:r>
            <a:r>
              <a:rPr lang="en-US" sz="2000" dirty="0" err="1" smtClean="0">
                <a:solidFill>
                  <a:srgbClr val="002060"/>
                </a:solidFill>
              </a:rPr>
              <a:t>scheelite</a:t>
            </a:r>
            <a:r>
              <a:rPr lang="en-US" sz="2000" dirty="0" smtClean="0">
                <a:solidFill>
                  <a:srgbClr val="002060"/>
                </a:solidFill>
              </a:rPr>
              <a:t>-type Na</a:t>
            </a:r>
            <a:r>
              <a:rPr lang="en-US" sz="2000" baseline="-25000" dirty="0" smtClean="0">
                <a:solidFill>
                  <a:srgbClr val="002060"/>
                </a:solidFill>
              </a:rPr>
              <a:t>5</a:t>
            </a:r>
            <a:r>
              <a:rPr lang="en-US" sz="2000" i="1" dirty="0" smtClean="0">
                <a:solidFill>
                  <a:srgbClr val="002060"/>
                </a:solidFill>
              </a:rPr>
              <a:t>M</a:t>
            </a:r>
            <a:r>
              <a:rPr lang="en-US" sz="2000" dirty="0" smtClean="0">
                <a:solidFill>
                  <a:srgbClr val="002060"/>
                </a:solidFill>
              </a:rPr>
              <a:t>(MoO</a:t>
            </a:r>
            <a:r>
              <a:rPr lang="en-US" sz="2000" baseline="-25000" dirty="0" smtClean="0">
                <a:solidFill>
                  <a:srgbClr val="002060"/>
                </a:solidFill>
              </a:rPr>
              <a:t>4</a:t>
            </a:r>
            <a:r>
              <a:rPr lang="en-US" sz="2000" dirty="0" smtClean="0">
                <a:solidFill>
                  <a:srgbClr val="002060"/>
                </a:solidFill>
              </a:rPr>
              <a:t>)</a:t>
            </a:r>
            <a:r>
              <a:rPr lang="en-US" sz="2000" baseline="-25000" dirty="0" smtClean="0">
                <a:solidFill>
                  <a:srgbClr val="002060"/>
                </a:solidFill>
              </a:rPr>
              <a:t>4</a:t>
            </a:r>
            <a:r>
              <a:rPr lang="en-US" sz="2000" dirty="0" smtClean="0">
                <a:solidFill>
                  <a:srgbClr val="002060"/>
                </a:solidFill>
              </a:rPr>
              <a:t> (</a:t>
            </a:r>
            <a:r>
              <a:rPr lang="en-US" sz="2000" i="1" dirty="0" smtClean="0">
                <a:solidFill>
                  <a:srgbClr val="002060"/>
                </a:solidFill>
              </a:rPr>
              <a:t>M</a:t>
            </a:r>
            <a:r>
              <a:rPr lang="en-US" sz="2000" dirty="0" smtClean="0">
                <a:solidFill>
                  <a:srgbClr val="002060"/>
                </a:solidFill>
              </a:rPr>
              <a:t>=Bi, La, Y) // 20</a:t>
            </a:r>
            <a:r>
              <a:rPr lang="en-US" sz="2000" baseline="30000" dirty="0" smtClean="0">
                <a:solidFill>
                  <a:srgbClr val="002060"/>
                </a:solidFill>
              </a:rPr>
              <a:t>th</a:t>
            </a:r>
            <a:r>
              <a:rPr lang="en-US" sz="2000" dirty="0" smtClean="0">
                <a:solidFill>
                  <a:srgbClr val="002060"/>
                </a:solidFill>
              </a:rPr>
              <a:t> International School-Conference, Magnetic resonance and its applications (</a:t>
            </a:r>
            <a:r>
              <a:rPr lang="en-US" sz="2000" dirty="0" err="1" smtClean="0">
                <a:solidFill>
                  <a:srgbClr val="002060"/>
                </a:solidFill>
              </a:rPr>
              <a:t>Spinus</a:t>
            </a:r>
            <a:r>
              <a:rPr lang="en-US" sz="2000" dirty="0" smtClean="0">
                <a:solidFill>
                  <a:srgbClr val="002060"/>
                </a:solidFill>
              </a:rPr>
              <a:t>). Saint-Petersburg, Russia. 2023. Book of proceedings. pp. 72-74.</a:t>
            </a:r>
            <a:endParaRPr lang="ru-RU" sz="2000" dirty="0" smtClean="0">
              <a:solidFill>
                <a:srgbClr val="002060"/>
              </a:solidFill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cs typeface="+mn-lt"/>
              </a:rPr>
              <a:t>Апробация работы</a:t>
            </a:r>
            <a:endParaRPr lang="ru-RU" altLang="ru-RU" sz="2400" dirty="0">
              <a:cs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r>
              <a:rPr lang="ru-RU" altLang="ru-RU" sz="1800" b="1" dirty="0" smtClean="0">
                <a:latin typeface="+mn-lt"/>
                <a:cs typeface="+mn-lt"/>
              </a:rPr>
              <a:t>Аспирант 3 года обучения Федоров Дмитрий Сергеевич</a:t>
            </a:r>
            <a:br>
              <a:rPr lang="ru-RU" altLang="ru-RU" sz="1800" b="1" dirty="0" smtClean="0">
                <a:latin typeface="+mn-lt"/>
                <a:cs typeface="+mn-lt"/>
              </a:rPr>
            </a:br>
            <a:r>
              <a:rPr lang="ru-RU" altLang="ru-RU" sz="1800" b="1" dirty="0" smtClean="0">
                <a:latin typeface="+mn-lt"/>
                <a:cs typeface="+mn-lt"/>
              </a:rPr>
              <a:t>лаборатории диффузии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309688"/>
            <a:ext cx="8496300" cy="5548312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ru-RU" sz="2400" dirty="0" smtClean="0">
                <a:solidFill>
                  <a:srgbClr val="0033CC"/>
                </a:solidFill>
                <a:cs typeface="+mn-lt"/>
              </a:rPr>
              <a:t>Тезисы докладов на международных конференциях</a:t>
            </a:r>
            <a:r>
              <a:rPr lang="ru-RU" sz="24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000" dirty="0" smtClean="0">
                <a:solidFill>
                  <a:srgbClr val="002060"/>
                </a:solidFill>
                <a:sym typeface="+mn-ea"/>
              </a:rPr>
              <a:t>4)Fedorov D.S., Buzlukov A.L., Baklanova Y.V., Tyutyunnik A.P., Korona D.V.,</a:t>
            </a:r>
            <a:r>
              <a:rPr lang="en-GB" altLang="ru-RU" sz="2000" dirty="0" smtClean="0">
                <a:solidFill>
                  <a:srgbClr val="002060"/>
                </a:solidFill>
                <a:sym typeface="+mn-ea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sym typeface="+mn-ea"/>
              </a:rPr>
              <a:t>Maksimova L.G., Denisova T.A., Medvedeva N.I., Spiridonova T.S.</a:t>
            </a:r>
            <a:r>
              <a:rPr lang="en-GB" altLang="ru-RU" sz="2000" dirty="0" smtClean="0">
                <a:solidFill>
                  <a:srgbClr val="002060"/>
                </a:solidFill>
                <a:sym typeface="+mn-ea"/>
              </a:rPr>
              <a:t> Mechanism of sodium diffusion in Na</a:t>
            </a:r>
            <a:r>
              <a:rPr lang="en-GB" altLang="ru-RU" sz="2000" baseline="-25000" dirty="0" smtClean="0">
                <a:solidFill>
                  <a:srgbClr val="002060"/>
                </a:solidFill>
                <a:sym typeface="+mn-ea"/>
              </a:rPr>
              <a:t>5-x</a:t>
            </a:r>
            <a:r>
              <a:rPr lang="en-GB" altLang="ru-RU" sz="2000" dirty="0" smtClean="0">
                <a:solidFill>
                  <a:srgbClr val="002060"/>
                </a:solidFill>
                <a:sym typeface="+mn-ea"/>
              </a:rPr>
              <a:t>M</a:t>
            </a:r>
            <a:r>
              <a:rPr lang="en-GB" altLang="ru-RU" sz="2000" baseline="-25000" dirty="0" smtClean="0">
                <a:solidFill>
                  <a:srgbClr val="002060"/>
                </a:solidFill>
                <a:sym typeface="+mn-ea"/>
              </a:rPr>
              <a:t>1-x</a:t>
            </a:r>
            <a:r>
              <a:rPr lang="en-GB" altLang="ru-RU" sz="2000" dirty="0" smtClean="0">
                <a:solidFill>
                  <a:srgbClr val="002060"/>
                </a:solidFill>
                <a:sym typeface="+mn-ea"/>
              </a:rPr>
              <a:t>Zr</a:t>
            </a:r>
            <a:r>
              <a:rPr lang="en-GB" altLang="ru-RU" sz="2000" baseline="-25000" dirty="0" smtClean="0">
                <a:solidFill>
                  <a:srgbClr val="002060"/>
                </a:solidFill>
                <a:sym typeface="+mn-ea"/>
              </a:rPr>
              <a:t>x</a:t>
            </a:r>
            <a:r>
              <a:rPr lang="en-GB" altLang="ru-RU" sz="2000" dirty="0" smtClean="0">
                <a:solidFill>
                  <a:srgbClr val="002060"/>
                </a:solidFill>
                <a:sym typeface="+mn-ea"/>
              </a:rPr>
              <a:t>(MoO</a:t>
            </a:r>
            <a:r>
              <a:rPr lang="en-GB" altLang="ru-RU" sz="2000" baseline="-25000" dirty="0" smtClean="0">
                <a:solidFill>
                  <a:srgbClr val="002060"/>
                </a:solidFill>
                <a:sym typeface="+mn-ea"/>
              </a:rPr>
              <a:t>4</a:t>
            </a:r>
            <a:r>
              <a:rPr lang="en-GB" altLang="ru-RU" sz="2000" dirty="0" smtClean="0">
                <a:solidFill>
                  <a:srgbClr val="002060"/>
                </a:solidFill>
                <a:sym typeface="+mn-ea"/>
              </a:rPr>
              <a:t>)</a:t>
            </a:r>
            <a:r>
              <a:rPr lang="en-GB" altLang="ru-RU" sz="2000" baseline="-25000" dirty="0" smtClean="0">
                <a:solidFill>
                  <a:srgbClr val="002060"/>
                </a:solidFill>
                <a:sym typeface="+mn-ea"/>
              </a:rPr>
              <a:t>4</a:t>
            </a:r>
            <a:r>
              <a:rPr lang="en-GB" altLang="ru-RU" sz="2000" dirty="0" smtClean="0">
                <a:solidFill>
                  <a:srgbClr val="002060"/>
                </a:solidFill>
                <a:sym typeface="+mn-ea"/>
              </a:rPr>
              <a:t> (M = Y, La, Bi; 0 ≤ x ≤ 0.1) // XXII International Youth Scientific School, ACTUAL PROBLEMS OF MAGNETIC RESONANCE AND ITS APPLICATION. Kazan, Russia. 2023. Book of proceedings, p. 9.</a:t>
            </a:r>
          </a:p>
          <a:p>
            <a:pPr algn="just"/>
            <a:endParaRPr lang="ru-RU" altLang="ru-RU" sz="2000" dirty="0" smtClean="0">
              <a:solidFill>
                <a:srgbClr val="002060"/>
              </a:solidFill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cs typeface="+mn-lt"/>
              </a:rPr>
              <a:t>Апробация работы</a:t>
            </a:r>
            <a:endParaRPr lang="ru-RU" altLang="ru-RU" sz="2400" dirty="0">
              <a:cs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dirty="0" smtClean="0">
                <a:solidFill>
                  <a:schemeClr val="tx1"/>
                </a:solidFill>
                <a:latin typeface="+mn-lt"/>
                <a:cs typeface="+mn-lt"/>
              </a:rPr>
              <a:t>Аспирант 3 года обучения Федоров Дмитрий Сергеевич</a:t>
            </a:r>
            <a:br>
              <a:rPr lang="ru-RU" altLang="ru-RU" sz="1800" b="1" dirty="0" smtClean="0">
                <a:solidFill>
                  <a:schemeClr val="tx1"/>
                </a:solidFill>
                <a:latin typeface="+mn-lt"/>
                <a:cs typeface="+mn-lt"/>
              </a:rPr>
            </a:br>
            <a:r>
              <a:rPr lang="ru-RU" altLang="ru-RU" sz="1800" b="1" dirty="0" smtClean="0">
                <a:solidFill>
                  <a:schemeClr val="tx1"/>
                </a:solidFill>
                <a:latin typeface="+mn-lt"/>
                <a:cs typeface="+mn-lt"/>
              </a:rPr>
              <a:t>лаборатории диффузии</a:t>
            </a:r>
            <a:endParaRPr lang="ru-RU" altLang="ru-RU" sz="1800" b="1" kern="0" dirty="0" smtClean="0">
              <a:solidFill>
                <a:schemeClr val="tx1"/>
              </a:solidFill>
              <a:latin typeface="+mn-lt"/>
              <a:cs typeface="+mn-lt"/>
            </a:endParaRPr>
          </a:p>
        </p:txBody>
      </p:sp>
      <p:sp>
        <p:nvSpPr>
          <p:cNvPr id="11267" name="Прямоугольник 7"/>
          <p:cNvSpPr>
            <a:spLocks noChangeArrowheads="1"/>
          </p:cNvSpPr>
          <p:nvPr/>
        </p:nvSpPr>
        <p:spPr bwMode="auto">
          <a:xfrm>
            <a:off x="250825" y="865188"/>
            <a:ext cx="8642350" cy="60007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/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российских конференциях</a:t>
            </a:r>
          </a:p>
          <a:p>
            <a:pPr algn="just"/>
            <a:r>
              <a:rPr lang="ru-RU" sz="2000" dirty="0" smtClean="0">
                <a:solidFill>
                  <a:srgbClr val="002060"/>
                </a:solidFill>
              </a:rPr>
              <a:t>1)Т.А. Денисова, А.Л. </a:t>
            </a:r>
            <a:r>
              <a:rPr lang="ru-RU" sz="2000" dirty="0" err="1" smtClean="0">
                <a:solidFill>
                  <a:srgbClr val="002060"/>
                </a:solidFill>
              </a:rPr>
              <a:t>Бузлуков</a:t>
            </a:r>
            <a:r>
              <a:rPr lang="ru-RU" sz="2000" dirty="0" smtClean="0">
                <a:solidFill>
                  <a:srgbClr val="002060"/>
                </a:solidFill>
              </a:rPr>
              <a:t>, Д.С. Федоров, Н.И. Медведева, А.В, </a:t>
            </a:r>
            <a:r>
              <a:rPr lang="ru-RU" sz="2000" dirty="0" err="1" smtClean="0">
                <a:solidFill>
                  <a:srgbClr val="002060"/>
                </a:solidFill>
              </a:rPr>
              <a:t>Сердцев</a:t>
            </a:r>
            <a:r>
              <a:rPr lang="ru-RU" sz="2000" dirty="0" smtClean="0">
                <a:solidFill>
                  <a:srgbClr val="002060"/>
                </a:solidFill>
              </a:rPr>
              <a:t>, И.Ю. Котова, Д.В. Корона ЯМР и ионная подвижность в </a:t>
            </a:r>
            <a:r>
              <a:rPr lang="ru-RU" sz="2000" dirty="0" err="1" smtClean="0">
                <a:solidFill>
                  <a:srgbClr val="002060"/>
                </a:solidFill>
              </a:rPr>
              <a:t>молибдатах</a:t>
            </a:r>
            <a:r>
              <a:rPr lang="ru-RU" sz="2000" dirty="0" smtClean="0">
                <a:solidFill>
                  <a:srgbClr val="002060"/>
                </a:solidFill>
              </a:rPr>
              <a:t> и </a:t>
            </a:r>
            <a:r>
              <a:rPr lang="ru-RU" sz="2000" dirty="0" err="1" smtClean="0">
                <a:solidFill>
                  <a:srgbClr val="002060"/>
                </a:solidFill>
              </a:rPr>
              <a:t>вольфраматах</a:t>
            </a:r>
            <a:r>
              <a:rPr lang="ru-RU" sz="2000" dirty="0" smtClean="0">
                <a:solidFill>
                  <a:srgbClr val="002060"/>
                </a:solidFill>
              </a:rPr>
              <a:t> натрия со структурой </a:t>
            </a:r>
            <a:r>
              <a:rPr lang="en-US" sz="2000" dirty="0" smtClean="0">
                <a:solidFill>
                  <a:srgbClr val="002060"/>
                </a:solidFill>
              </a:rPr>
              <a:t>NASICON</a:t>
            </a:r>
            <a:r>
              <a:rPr lang="ru-RU" sz="2000" dirty="0" smtClean="0">
                <a:solidFill>
                  <a:srgbClr val="002060"/>
                </a:solidFill>
              </a:rPr>
              <a:t> // Всероссийская конференция «Химия твёрдого тела и функциональные материалы – 2022». Екатеринбург, Россия. 2022. Сборник трудов. с. 108</a:t>
            </a:r>
          </a:p>
          <a:p>
            <a:pPr algn="just"/>
            <a:r>
              <a:rPr lang="ru-RU" sz="2000" dirty="0" smtClean="0">
                <a:solidFill>
                  <a:srgbClr val="002060"/>
                </a:solidFill>
              </a:rPr>
              <a:t>2)Д.С. Федоров, А.Л. </a:t>
            </a:r>
            <a:r>
              <a:rPr lang="ru-RU" sz="2000" dirty="0" err="1" smtClean="0">
                <a:solidFill>
                  <a:srgbClr val="002060"/>
                </a:solidFill>
              </a:rPr>
              <a:t>Бузлуков</a:t>
            </a:r>
            <a:r>
              <a:rPr lang="ru-RU" sz="2000" dirty="0" smtClean="0">
                <a:solidFill>
                  <a:srgbClr val="002060"/>
                </a:solidFill>
              </a:rPr>
              <a:t>, Я.В. Бакланова, Д.В. Суетин, А.П. </a:t>
            </a:r>
            <a:r>
              <a:rPr lang="ru-RU" sz="2000" dirty="0" err="1" smtClean="0">
                <a:solidFill>
                  <a:srgbClr val="002060"/>
                </a:solidFill>
              </a:rPr>
              <a:t>Тютюнник</a:t>
            </a:r>
            <a:r>
              <a:rPr lang="ru-RU" sz="2000" dirty="0" smtClean="0">
                <a:solidFill>
                  <a:srgbClr val="002060"/>
                </a:solidFill>
              </a:rPr>
              <a:t>, Д.В. Корона, Л.Г. Максимова, В.В. </a:t>
            </a:r>
            <a:r>
              <a:rPr lang="ru-RU" sz="2000" dirty="0" err="1" smtClean="0">
                <a:solidFill>
                  <a:srgbClr val="002060"/>
                </a:solidFill>
              </a:rPr>
              <a:t>Оглобличев</a:t>
            </a:r>
            <a:r>
              <a:rPr lang="ru-RU" sz="2000" dirty="0" smtClean="0">
                <a:solidFill>
                  <a:srgbClr val="002060"/>
                </a:solidFill>
              </a:rPr>
              <a:t>, Т.А. Денисова, Н.И. Медведева Диффузия ионов натрия в </a:t>
            </a:r>
            <a:r>
              <a:rPr lang="ru-RU" sz="2000" dirty="0" err="1" smtClean="0">
                <a:solidFill>
                  <a:srgbClr val="002060"/>
                </a:solidFill>
              </a:rPr>
              <a:t>шеелитоподобных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молибдатах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Na</a:t>
            </a:r>
            <a:r>
              <a:rPr lang="ru-RU" sz="2000" baseline="-25000" dirty="0" smtClean="0">
                <a:solidFill>
                  <a:srgbClr val="002060"/>
                </a:solidFill>
              </a:rPr>
              <a:t>2</a:t>
            </a:r>
            <a:r>
              <a:rPr lang="en-US" sz="2000" dirty="0" err="1" smtClean="0">
                <a:solidFill>
                  <a:srgbClr val="002060"/>
                </a:solidFill>
              </a:rPr>
              <a:t>Zr</a:t>
            </a:r>
            <a:r>
              <a:rPr lang="ru-RU" sz="2000" dirty="0" smtClean="0">
                <a:solidFill>
                  <a:srgbClr val="002060"/>
                </a:solidFill>
              </a:rPr>
              <a:t>(</a:t>
            </a:r>
            <a:r>
              <a:rPr lang="en-US" sz="2000" dirty="0" err="1" smtClean="0">
                <a:solidFill>
                  <a:srgbClr val="002060"/>
                </a:solidFill>
              </a:rPr>
              <a:t>MoO</a:t>
            </a:r>
            <a:r>
              <a:rPr lang="ru-RU" sz="2000" baseline="-25000" dirty="0" smtClean="0">
                <a:solidFill>
                  <a:srgbClr val="002060"/>
                </a:solidFill>
              </a:rPr>
              <a:t>4</a:t>
            </a:r>
            <a:r>
              <a:rPr lang="ru-RU" sz="2000" dirty="0" smtClean="0">
                <a:solidFill>
                  <a:srgbClr val="002060"/>
                </a:solidFill>
              </a:rPr>
              <a:t>)</a:t>
            </a:r>
            <a:r>
              <a:rPr lang="ru-RU" sz="2000" baseline="-25000" dirty="0" smtClean="0">
                <a:solidFill>
                  <a:srgbClr val="002060"/>
                </a:solidFill>
              </a:rPr>
              <a:t>3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and Na</a:t>
            </a:r>
            <a:r>
              <a:rPr lang="ru-RU" sz="2000" baseline="-25000" dirty="0" smtClean="0">
                <a:solidFill>
                  <a:srgbClr val="002060"/>
                </a:solidFill>
              </a:rPr>
              <a:t>4</a:t>
            </a:r>
            <a:r>
              <a:rPr lang="en-US" sz="2000" dirty="0" err="1" smtClean="0">
                <a:solidFill>
                  <a:srgbClr val="002060"/>
                </a:solidFill>
              </a:rPr>
              <a:t>Zr</a:t>
            </a:r>
            <a:r>
              <a:rPr lang="ru-RU" sz="2000" dirty="0" smtClean="0">
                <a:solidFill>
                  <a:srgbClr val="002060"/>
                </a:solidFill>
              </a:rPr>
              <a:t>(</a:t>
            </a:r>
            <a:r>
              <a:rPr lang="en-US" sz="2000" dirty="0" err="1" smtClean="0">
                <a:solidFill>
                  <a:srgbClr val="002060"/>
                </a:solidFill>
              </a:rPr>
              <a:t>MoO</a:t>
            </a:r>
            <a:r>
              <a:rPr lang="ru-RU" sz="2000" baseline="-25000" dirty="0" smtClean="0">
                <a:solidFill>
                  <a:srgbClr val="002060"/>
                </a:solidFill>
              </a:rPr>
              <a:t>4</a:t>
            </a:r>
            <a:r>
              <a:rPr lang="ru-RU" sz="2000" dirty="0" smtClean="0">
                <a:solidFill>
                  <a:srgbClr val="002060"/>
                </a:solidFill>
              </a:rPr>
              <a:t>)</a:t>
            </a:r>
            <a:r>
              <a:rPr lang="ru-RU" sz="2000" baseline="-25000" dirty="0" smtClean="0">
                <a:solidFill>
                  <a:srgbClr val="002060"/>
                </a:solidFill>
              </a:rPr>
              <a:t>4</a:t>
            </a:r>
            <a:r>
              <a:rPr lang="ru-RU" sz="2000" dirty="0" smtClean="0">
                <a:solidFill>
                  <a:srgbClr val="002060"/>
                </a:solidFill>
              </a:rPr>
              <a:t> // Всероссийская конференция «Химия твёрдого тела и функциональные материалы – 2022». Екатеринбург</a:t>
            </a:r>
            <a:r>
              <a:rPr lang="en-US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smtClean="0">
                <a:solidFill>
                  <a:srgbClr val="002060"/>
                </a:solidFill>
              </a:rPr>
              <a:t>Россия</a:t>
            </a:r>
            <a:r>
              <a:rPr lang="en-US" sz="2000" dirty="0" smtClean="0">
                <a:solidFill>
                  <a:srgbClr val="002060"/>
                </a:solidFill>
              </a:rPr>
              <a:t>. 2022. </a:t>
            </a:r>
            <a:r>
              <a:rPr lang="ru-RU" sz="2000" dirty="0" smtClean="0">
                <a:solidFill>
                  <a:srgbClr val="002060"/>
                </a:solidFill>
              </a:rPr>
              <a:t>Сборник трудов</a:t>
            </a:r>
            <a:r>
              <a:rPr lang="en-US" sz="2000" dirty="0" smtClean="0">
                <a:solidFill>
                  <a:srgbClr val="002060"/>
                </a:solidFill>
              </a:rPr>
              <a:t>. </a:t>
            </a:r>
            <a:r>
              <a:rPr lang="ru-RU" sz="2000" dirty="0" smtClean="0">
                <a:solidFill>
                  <a:srgbClr val="002060"/>
                </a:solidFill>
              </a:rPr>
              <a:t>с</a:t>
            </a:r>
            <a:r>
              <a:rPr lang="en-US" sz="2000" dirty="0" smtClean="0">
                <a:solidFill>
                  <a:srgbClr val="002060"/>
                </a:solidFill>
              </a:rPr>
              <a:t>. 370-371</a:t>
            </a:r>
          </a:p>
          <a:p>
            <a:pPr algn="just"/>
            <a:r>
              <a:rPr lang="ru-RU" sz="2000" dirty="0" smtClean="0">
                <a:solidFill>
                  <a:srgbClr val="002060"/>
                </a:solidFill>
              </a:rPr>
              <a:t>3)</a:t>
            </a:r>
            <a:r>
              <a:rPr lang="ru-RU" altLang="ru-RU" sz="2000" dirty="0" smtClean="0">
                <a:solidFill>
                  <a:srgbClr val="002060"/>
                </a:solidFill>
                <a:sym typeface="+mn-ea"/>
              </a:rPr>
              <a:t>Денисова Т.А., Федоров Д.С., Бузлуков А.Л., Медведева Н.И., Макимова Л.Г., Спиридонова Т.С., Суетин Д.В., Тютюнник А.П., Корона Д.В., Бакланова Я.В., Солодовников С.Ф., Золотова Е.С., Хайкина Е.Г. Катионная подвижность в сложных молибдатах со структурой шеелита // </a:t>
            </a:r>
            <a:r>
              <a:rPr lang="en-GB" altLang="ru-RU" sz="2000" dirty="0" smtClean="0">
                <a:solidFill>
                  <a:srgbClr val="002060"/>
                </a:solidFill>
                <a:sym typeface="+mn-ea"/>
              </a:rPr>
              <a:t>XV </a:t>
            </a:r>
            <a:r>
              <a:rPr lang="ru-RU" altLang="ru-RU" sz="2000" dirty="0" smtClean="0">
                <a:solidFill>
                  <a:srgbClr val="002060"/>
                </a:solidFill>
                <a:sym typeface="+mn-ea"/>
              </a:rPr>
              <a:t>симпозиум с международным участием, Термодинамика и материаловедение. Новосибирск, Россия. 2023. Тезисы докладов, с. 144.</a:t>
            </a:r>
            <a:endParaRPr lang="ru-RU" altLang="ru-RU" sz="2000" dirty="0" smtClean="0">
              <a:solidFill>
                <a:srgbClr val="002060"/>
              </a:solidFill>
            </a:endParaRPr>
          </a:p>
          <a:p>
            <a:pPr algn="just"/>
            <a:endParaRPr lang="ru-RU" sz="20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>
              <a:defRPr/>
            </a:pPr>
            <a:r>
              <a:rPr lang="ru-RU" altLang="ru-RU" sz="1800" b="1" dirty="0" smtClean="0">
                <a:latin typeface="+mn-lt"/>
                <a:cs typeface="+mn-lt"/>
              </a:rPr>
              <a:t>Аспирант 3 года обучения Федоров Дмитрий Сергеевич</a:t>
            </a:r>
            <a:br>
              <a:rPr lang="ru-RU" altLang="ru-RU" sz="1800" b="1" dirty="0" smtClean="0">
                <a:latin typeface="+mn-lt"/>
                <a:cs typeface="+mn-lt"/>
              </a:rPr>
            </a:br>
            <a:r>
              <a:rPr lang="ru-RU" altLang="ru-RU" sz="1800" b="1" dirty="0" smtClean="0">
                <a:latin typeface="+mn-lt"/>
                <a:cs typeface="+mn-lt"/>
              </a:rPr>
              <a:t>лаборатории диффузии</a:t>
            </a:r>
            <a:endParaRPr lang="ru-RU" sz="1800" b="1" kern="0" dirty="0" smtClean="0">
              <a:latin typeface="+mn-lt"/>
              <a:cs typeface="+mn-lt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268413"/>
            <a:ext cx="8496300" cy="720725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ru-RU" altLang="ru-RU" sz="2400" dirty="0" smtClean="0">
                <a:solidFill>
                  <a:srgbClr val="0033CC"/>
                </a:solidFill>
                <a:cs typeface="+mn-lt"/>
              </a:rPr>
              <a:t>Экзамен по философии</a:t>
            </a:r>
            <a:r>
              <a:rPr lang="ru-RU" altLang="ru-RU" sz="2400" dirty="0" smtClean="0">
                <a:cs typeface="+mn-lt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000" dirty="0" smtClean="0">
                <a:solidFill>
                  <a:schemeClr val="tx1"/>
                </a:solidFill>
                <a:cs typeface="+mn-lt"/>
              </a:rPr>
              <a:t>Сдан – «Отлично» 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071563" y="857250"/>
            <a:ext cx="6400800" cy="431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ru-RU" altLang="ru-RU" sz="2400">
                <a:solidFill>
                  <a:srgbClr val="0033CC"/>
                </a:solidFill>
                <a:latin typeface="Calibri" panose="020F0502020204030204" charset="0"/>
                <a:cs typeface="Calibri" panose="020F0502020204030204" charset="0"/>
              </a:rPr>
              <a:t>Экзамены</a:t>
            </a:r>
            <a:endParaRPr lang="ru-RU" altLang="ru-RU" sz="2400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2293" name="Rectangle 6"/>
          <p:cNvSpPr>
            <a:spLocks noChangeArrowheads="1"/>
          </p:cNvSpPr>
          <p:nvPr/>
        </p:nvSpPr>
        <p:spPr bwMode="auto">
          <a:xfrm>
            <a:off x="582930" y="3632200"/>
            <a:ext cx="7981315" cy="21031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latin typeface="Calibri" panose="020F0502020204030204" charset="0"/>
                <a:cs typeface="Calibri" panose="020F0502020204030204" charset="0"/>
              </a:rPr>
              <a:t>Участие в грантах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ru-RU" altLang="ru-RU" sz="2000" dirty="0">
                <a:latin typeface="Calibri" panose="020F0502020204030204" charset="0"/>
                <a:cs typeface="Calibri" panose="020F0502020204030204" charset="0"/>
              </a:rPr>
              <a:t>Проект </a:t>
            </a:r>
            <a:r>
              <a:rPr lang="ru-RU" altLang="ru-RU" sz="2000" dirty="0" smtClean="0">
                <a:latin typeface="Calibri" panose="020F0502020204030204" charset="0"/>
                <a:cs typeface="Calibri" panose="020F0502020204030204" charset="0"/>
              </a:rPr>
              <a:t>РНФ 18-12-00395</a:t>
            </a:r>
            <a:r>
              <a:rPr lang="en-US" altLang="ru-RU" sz="2000" dirty="0" smtClean="0">
                <a:latin typeface="Calibri" panose="020F0502020204030204" charset="0"/>
                <a:cs typeface="Calibri" panose="020F0502020204030204" charset="0"/>
              </a:rPr>
              <a:t> — </a:t>
            </a:r>
            <a:r>
              <a:rPr lang="ru-RU" altLang="ru-RU" sz="2000" dirty="0" smtClean="0">
                <a:latin typeface="Calibri" panose="020F0502020204030204" charset="0"/>
                <a:cs typeface="Calibri" panose="020F0502020204030204" charset="0"/>
              </a:rPr>
              <a:t>завершён</a:t>
            </a:r>
            <a:endParaRPr lang="ru-RU" altLang="ru-RU" sz="2000" dirty="0">
              <a:latin typeface="Calibri" panose="020F0502020204030204" charset="0"/>
              <a:cs typeface="Calibri" panose="020F0502020204030204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000" dirty="0" smtClean="0">
                <a:solidFill>
                  <a:srgbClr val="0033CC"/>
                </a:solidFill>
                <a:latin typeface="Calibri" panose="020F0502020204030204" charset="0"/>
                <a:cs typeface="Calibri" panose="020F0502020204030204" charset="0"/>
              </a:rPr>
              <a:t>Степень </a:t>
            </a:r>
            <a:r>
              <a:rPr lang="ru-RU" altLang="ru-RU" sz="2000" dirty="0">
                <a:solidFill>
                  <a:srgbClr val="0033CC"/>
                </a:solidFill>
                <a:latin typeface="Calibri" panose="020F0502020204030204" charset="0"/>
                <a:cs typeface="Calibri" panose="020F0502020204030204" charset="0"/>
              </a:rPr>
              <a:t>участия </a:t>
            </a:r>
            <a:r>
              <a:rPr lang="ru-RU" altLang="ru-RU" sz="2000" dirty="0">
                <a:latin typeface="Calibri" panose="020F0502020204030204" charset="0"/>
                <a:cs typeface="Calibri" panose="020F0502020204030204" charset="0"/>
              </a:rPr>
              <a:t>– </a:t>
            </a:r>
            <a:r>
              <a:rPr lang="ru-RU" altLang="ru-RU" sz="2000" dirty="0" smtClean="0">
                <a:latin typeface="Calibri" panose="020F0502020204030204" charset="0"/>
                <a:cs typeface="Calibri" panose="020F0502020204030204" charset="0"/>
              </a:rPr>
              <a:t>исполнитель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ru-RU" altLang="ru-RU" sz="2000" dirty="0" smtClean="0">
                <a:latin typeface="Calibri" panose="020F0502020204030204" charset="0"/>
                <a:cs typeface="Calibri" panose="020F0502020204030204" charset="0"/>
              </a:rPr>
              <a:t>Проект ИФМ  № м 3-22 — завершён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ru-RU" altLang="ru-RU" sz="2000" dirty="0" smtClean="0">
                <a:solidFill>
                  <a:srgbClr val="0033CC"/>
                </a:solidFill>
                <a:latin typeface="Calibri" panose="020F0502020204030204" charset="0"/>
                <a:cs typeface="Calibri" panose="020F0502020204030204" charset="0"/>
              </a:rPr>
              <a:t>Степень участия </a:t>
            </a:r>
            <a:r>
              <a:rPr lang="ru-RU" altLang="ru-RU" sz="2000" dirty="0" smtClean="0">
                <a:latin typeface="Calibri" panose="020F0502020204030204" charset="0"/>
                <a:cs typeface="Calibri" panose="020F0502020204030204" charset="0"/>
              </a:rPr>
              <a:t>– руководитель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endParaRPr lang="ru-RU" altLang="ru-RU" sz="2000" dirty="0" smtClean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endParaRPr lang="ru-RU" altLang="ru-RU" sz="2000" dirty="0" smtClean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endParaRPr lang="ru-RU" altLang="ru-RU" sz="2000" dirty="0">
              <a:latin typeface="Times New Roman" panose="02020603050405020304" pitchFamily="18" charset="0"/>
            </a:endParaRPr>
          </a:p>
        </p:txBody>
      </p:sp>
      <p:sp>
        <p:nvSpPr>
          <p:cNvPr id="12294" name="Rectangle 7"/>
          <p:cNvSpPr>
            <a:spLocks noChangeArrowheads="1"/>
          </p:cNvSpPr>
          <p:nvPr/>
        </p:nvSpPr>
        <p:spPr bwMode="auto">
          <a:xfrm>
            <a:off x="539750" y="1844358"/>
            <a:ext cx="8496300" cy="720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latin typeface="Calibri" panose="020F0502020204030204" charset="0"/>
                <a:cs typeface="Calibri" panose="020F0502020204030204" charset="0"/>
              </a:rPr>
              <a:t>Экзамен по иностранному языку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2000" dirty="0">
                <a:latin typeface="Calibri" panose="020F0502020204030204" charset="0"/>
                <a:cs typeface="Calibri" panose="020F0502020204030204" charset="0"/>
              </a:rPr>
              <a:t>Сдан – </a:t>
            </a:r>
            <a:r>
              <a:rPr lang="ru-RU" altLang="ru-RU" sz="2000" dirty="0" smtClean="0">
                <a:latin typeface="Calibri" panose="020F0502020204030204" charset="0"/>
                <a:cs typeface="Calibri" panose="020F0502020204030204" charset="0"/>
              </a:rPr>
              <a:t>«Отлично» </a:t>
            </a:r>
            <a:endParaRPr lang="ru-RU" altLang="ru-RU" sz="2000" dirty="0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2295" name="Rectangle 8"/>
          <p:cNvSpPr>
            <a:spLocks noChangeArrowheads="1"/>
          </p:cNvSpPr>
          <p:nvPr/>
        </p:nvSpPr>
        <p:spPr bwMode="auto">
          <a:xfrm>
            <a:off x="539750" y="5407025"/>
            <a:ext cx="8496300" cy="1223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latin typeface="Calibri" panose="020F0502020204030204" charset="0"/>
                <a:cs typeface="Calibri" panose="020F0502020204030204" charset="0"/>
              </a:rPr>
              <a:t>Выступления на конференциях</a:t>
            </a:r>
            <a:r>
              <a:rPr lang="ru-RU" altLang="ru-RU" sz="2400" dirty="0">
                <a:latin typeface="Calibri" panose="020F0502020204030204" charset="0"/>
                <a:cs typeface="Calibri" panose="020F0502020204030204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2000" dirty="0">
                <a:latin typeface="Calibri" panose="020F0502020204030204" charset="0"/>
                <a:cs typeface="Calibri" panose="020F0502020204030204" charset="0"/>
              </a:rPr>
              <a:t>Сделано докладов </a:t>
            </a:r>
            <a:r>
              <a:rPr lang="en-US" altLang="ru-RU" sz="2000" dirty="0" smtClean="0">
                <a:latin typeface="Calibri" panose="020F0502020204030204" charset="0"/>
                <a:cs typeface="Calibri" panose="020F0502020204030204" charset="0"/>
              </a:rPr>
              <a:t>— </a:t>
            </a:r>
            <a:r>
              <a:rPr lang="ru-RU" altLang="en-US" sz="2000" dirty="0" smtClean="0">
                <a:latin typeface="Calibri" panose="020F0502020204030204" charset="0"/>
                <a:cs typeface="Calibri" panose="020F0502020204030204" charset="0"/>
              </a:rPr>
              <a:t>5</a:t>
            </a:r>
            <a:endParaRPr lang="ru-RU" altLang="ru-RU" sz="2000" dirty="0">
              <a:latin typeface="Calibri" panose="020F0502020204030204" charset="0"/>
              <a:cs typeface="Calibri" panose="020F050202020403020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2000" dirty="0">
                <a:latin typeface="Calibri" panose="020F0502020204030204" charset="0"/>
                <a:cs typeface="Calibri" panose="020F0502020204030204" charset="0"/>
              </a:rPr>
              <a:t>устных – </a:t>
            </a:r>
            <a:r>
              <a:rPr lang="ru-RU" altLang="ru-RU" sz="2000" dirty="0" smtClean="0">
                <a:latin typeface="Calibri" panose="020F0502020204030204" charset="0"/>
                <a:cs typeface="Calibri" panose="020F0502020204030204" charset="0"/>
              </a:rPr>
              <a:t>3</a:t>
            </a:r>
            <a:endParaRPr lang="ru-RU" altLang="ru-RU" sz="2000" dirty="0">
              <a:latin typeface="Calibri" panose="020F0502020204030204" charset="0"/>
              <a:cs typeface="Calibri" panose="020F050202020403020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2000" dirty="0">
                <a:latin typeface="Calibri" panose="020F0502020204030204" charset="0"/>
                <a:cs typeface="Calibri" panose="020F0502020204030204" charset="0"/>
              </a:rPr>
              <a:t>стендовых  –  </a:t>
            </a:r>
            <a:r>
              <a:rPr lang="ru-RU" altLang="ru-RU" sz="2000" dirty="0" smtClean="0">
                <a:latin typeface="Calibri" panose="020F0502020204030204" charset="0"/>
                <a:cs typeface="Calibri" panose="020F0502020204030204" charset="0"/>
              </a:rPr>
              <a:t>2</a:t>
            </a:r>
            <a:endParaRPr lang="ru-RU" altLang="ru-RU" sz="2000" dirty="0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2296" name="Rectangle 7"/>
          <p:cNvSpPr>
            <a:spLocks noChangeArrowheads="1"/>
          </p:cNvSpPr>
          <p:nvPr/>
        </p:nvSpPr>
        <p:spPr bwMode="auto">
          <a:xfrm>
            <a:off x="539750" y="2492058"/>
            <a:ext cx="8496300" cy="720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latin typeface="Calibri" panose="020F0502020204030204" charset="0"/>
                <a:cs typeface="Calibri" panose="020F0502020204030204" charset="0"/>
              </a:rPr>
              <a:t>Экзамен по специальности </a:t>
            </a:r>
            <a:r>
              <a:rPr lang="ru-RU" altLang="ru-RU" sz="2400" dirty="0" smtClean="0">
                <a:solidFill>
                  <a:srgbClr val="0033CC"/>
                </a:solidFill>
                <a:latin typeface="Calibri" panose="020F0502020204030204" charset="0"/>
                <a:cs typeface="Calibri" panose="020F0502020204030204" charset="0"/>
              </a:rPr>
              <a:t>1.3.8</a:t>
            </a:r>
            <a:endParaRPr lang="ru-RU" altLang="ru-RU" sz="2400" dirty="0">
              <a:solidFill>
                <a:srgbClr val="0033CC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2000" dirty="0" smtClean="0">
                <a:latin typeface="Calibri" panose="020F0502020204030204" charset="0"/>
                <a:cs typeface="Calibri" panose="020F0502020204030204" charset="0"/>
              </a:rPr>
              <a:t>-</a:t>
            </a:r>
            <a:endParaRPr lang="ru-RU" altLang="ru-RU" sz="2000" dirty="0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39750" y="3071178"/>
            <a:ext cx="8496300" cy="720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Зачёт по методологии преподавания в высшей школе</a:t>
            </a:r>
            <a:endParaRPr lang="ru-RU" altLang="ru-RU" sz="2400" dirty="0">
              <a:solidFill>
                <a:srgbClr val="0033CC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2000" dirty="0" smtClean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0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 smtClean="0">
                <a:latin typeface="+mn-lt"/>
                <a:cs typeface="+mn-lt"/>
              </a:rPr>
              <a:t>Аспирант </a:t>
            </a:r>
            <a:r>
              <a:rPr lang="ru-RU" altLang="en-US" sz="1800" b="1" dirty="0" smtClean="0">
                <a:latin typeface="+mn-lt"/>
                <a:cs typeface="+mn-lt"/>
              </a:rPr>
              <a:t>3</a:t>
            </a:r>
            <a:r>
              <a:rPr lang="ru-RU" altLang="ru-RU" sz="1800" b="1" dirty="0" smtClean="0">
                <a:latin typeface="+mn-lt"/>
                <a:cs typeface="+mn-lt"/>
              </a:rPr>
              <a:t> года обучения Федоров Дмитрий Сергеевич</a:t>
            </a:r>
            <a:br>
              <a:rPr lang="ru-RU" altLang="ru-RU" sz="1800" b="1" dirty="0" smtClean="0">
                <a:latin typeface="+mn-lt"/>
                <a:cs typeface="+mn-lt"/>
              </a:rPr>
            </a:br>
            <a:r>
              <a:rPr lang="ru-RU" altLang="ru-RU" sz="1800" b="1" dirty="0" smtClean="0">
                <a:latin typeface="+mn-lt"/>
                <a:cs typeface="+mn-lt"/>
              </a:rPr>
              <a:t>лаборатория диффузии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225550" y="549275"/>
            <a:ext cx="6400800" cy="431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Таблица показателей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graphicFrame>
        <p:nvGraphicFramePr>
          <p:cNvPr id="8669" name="Group 477"/>
          <p:cNvGraphicFramePr>
            <a:graphicFrameLocks noGrp="1"/>
          </p:cNvGraphicFramePr>
          <p:nvPr/>
        </p:nvGraphicFramePr>
        <p:xfrm>
          <a:off x="468313" y="985838"/>
          <a:ext cx="8280399" cy="5751509"/>
        </p:xfrm>
        <a:graphic>
          <a:graphicData uri="http://schemas.openxmlformats.org/drawingml/2006/table">
            <a:tbl>
              <a:tblPr/>
              <a:tblGrid>
                <a:gridCol w="4671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2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6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6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34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1+2 курс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курс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публикации в изданиях ВАК (вышедшие из печати)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публикации в изданиях ВАК (принятые в печать)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свидетельство о программах для ЭВМ, зарегистрированных в установленном порядке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патент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соавторство в монографии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оформленное ноу-хау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публикации в других изданиях (не тезисы)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тезисы доклада на международной конференции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3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тезисы доклада на российской конференции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конференции с устным докладом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конференции со стендовым докладом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сданный на «отлично» кандидатский экзамен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сданный на «хорошо» кандидатский экзамен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сданный на «удовлетворительно» кандидатский экзамен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грантах в качестве: исполнителя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грантах в качестве: руководителя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сумма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192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1308</Words>
  <Application>Microsoft Office PowerPoint</Application>
  <PresentationFormat>Экран (4:3)</PresentationFormat>
  <Paragraphs>148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Аспирант 3 года обучения Федоров Дмитрий Сергеевич лаборатории диффузии</vt:lpstr>
      <vt:lpstr>Аспирант 3 года обучения Федоров Дмитрий Сергеевич лаборатории диффузии</vt:lpstr>
      <vt:lpstr>Аспирант 3 года обучения Федоров Дмитрий Сергеевич лаборатории диффузии</vt:lpstr>
      <vt:lpstr>Аспирант 3 года обучения Федоров Дмитрий Сергеевич лаборатории диффузии</vt:lpstr>
      <vt:lpstr>Аспирант 3 года обучения Федоров Дмитрий Сергеевич лаборатории диффузии</vt:lpstr>
      <vt:lpstr>Презентация PowerPoint</vt:lpstr>
      <vt:lpstr>Аспирант 3 года обучения Федоров Дмитрий Сергеевич лаборатории диффузии</vt:lpstr>
      <vt:lpstr>Аспирант 3 года обучения Федоров Дмитрий Сергеевич лаборатория диффузии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 4 года обучения Федоров Дмитрий Сергеевич лаборатории диффузии</dc:title>
  <dc:creator>User</dc:creator>
  <cp:lastModifiedBy>User</cp:lastModifiedBy>
  <cp:revision>101</cp:revision>
  <dcterms:created xsi:type="dcterms:W3CDTF">2022-05-18T07:25:00Z</dcterms:created>
  <dcterms:modified xsi:type="dcterms:W3CDTF">2024-10-04T05:44:08Z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DE76DF984F864C4687E7458C60848179_13</vt:lpwstr>
  </property>
  <property fmtid="{D5CDD505-2E9C-101B-9397-08002B2CF9AE}" pid="3" name="KSOProductBuildVer">
    <vt:lpwstr>1049-12.2.0.16909</vt:lpwstr>
  </property>
</Properties>
</file>