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7772400" cy="10058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88FE8A-95A4-384A-5D3F-9C201681ED4F}" name="Новоселов Дмитрий Юрьевич" initials="" userId="S::D.Iu.Novoselov@urfu.me::2ad29c0f-4c8b-40f6-9957-8b3b8eabd9d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B8DC"/>
    <a:srgbClr val="C04F4D"/>
    <a:srgbClr val="4BACC7"/>
    <a:srgbClr val="1BF11E"/>
    <a:srgbClr val="E7F4F5"/>
    <a:srgbClr val="FBED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FD4443E-F989-4FC4-A0C8-D5A2AF1F390B}" styleName="Темный стиль 1 —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25"/>
    <p:restoredTop sz="95652"/>
  </p:normalViewPr>
  <p:slideViewPr>
    <p:cSldViewPr snapToGrid="0">
      <p:cViewPr varScale="1">
        <p:scale>
          <a:sx n="83" d="100"/>
          <a:sy n="83" d="100"/>
        </p:scale>
        <p:origin x="1402" y="48"/>
      </p:cViewPr>
      <p:guideLst/>
    </p:cSldViewPr>
  </p:slideViewPr>
  <p:notesTextViewPr>
    <p:cViewPr>
      <p:scale>
        <a:sx n="95" d="100"/>
        <a:sy n="95" d="100"/>
      </p:scale>
      <p:origin x="0" y="0"/>
    </p:cViewPr>
  </p:notesTextViewPr>
  <p:notesViewPr>
    <p:cSldViewPr snapToGrid="0">
      <p:cViewPr varScale="1">
        <p:scale>
          <a:sx n="113" d="100"/>
          <a:sy n="113" d="100"/>
        </p:scale>
        <p:origin x="487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24" Type="http://schemas.microsoft.com/office/2018/10/relationships/authors" Target="author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35203B9-F7BF-AEC7-E7D8-B9352DDFC1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94A993F-04C0-3A8D-125E-266CCEE9E6A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36F32E-DAC3-413E-8A8D-35A5F9C0E590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450A6A3-728F-6FF0-D4DF-CCC923FF1A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C88287B-119E-DF83-56A5-618B0BBCDA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22D92-2626-43D6-8DA7-0E37D04B5C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612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8178C0-4DF5-7B41-B6C0-ED2703B77537}" type="datetimeFigureOut">
              <a:rPr lang="ru-RU" smtClean="0"/>
              <a:t>04.10.2024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77875" y="4840288"/>
            <a:ext cx="6216650" cy="3960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4FF12E-71AD-6A48-AA27-E7C01D911D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891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4FF12E-71AD-6A48-AA27-E7C01D911D0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5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A4A77-C0EC-E90C-087A-E71757299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3926541"/>
            <a:ext cx="8229600" cy="1663044"/>
          </a:xfrm>
          <a:prstGeom prst="rect">
            <a:avLst/>
          </a:prstGeo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5AB453-76B0-1DBA-9EE3-645CA9804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5735637"/>
            <a:ext cx="8229600" cy="474663"/>
          </a:xfrm>
        </p:spPr>
        <p:txBody>
          <a:bodyPr anchor="b"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29D4B-20DA-C5A9-370C-5C556DC7C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23F1A-779F-4295-3160-E943DBC04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849934F-55C5-A548-E041-1CB8C42DF0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926541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41166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3537"/>
            <a:ext cx="8229600" cy="123048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121325FB-E0FE-AAA4-853C-618899B58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499" y="1610518"/>
            <a:ext cx="5228118" cy="593840"/>
          </a:xfrm>
        </p:spPr>
        <p:txBody>
          <a:bodyPr anchor="b">
            <a:noAutofit/>
          </a:bodyPr>
          <a:lstStyle>
            <a:lvl1pPr marL="0" indent="0">
              <a:buNone/>
              <a:defRPr sz="15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B210CD-96D1-D9FB-6DF0-62266CCB6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0498" y="2222066"/>
            <a:ext cx="5228119" cy="702959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D7745948-92EA-3E8A-1DBC-45422E918504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185242" y="3143243"/>
            <a:ext cx="4604302" cy="593840"/>
          </a:xfrm>
        </p:spPr>
        <p:txBody>
          <a:bodyPr anchor="b">
            <a:noAutofit/>
          </a:bodyPr>
          <a:lstStyle>
            <a:lvl1pPr marL="0" indent="0">
              <a:buNone/>
              <a:defRPr sz="15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87155554-9334-F8D5-FA7F-80CF2FB3BC78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1185242" y="3754791"/>
            <a:ext cx="4604301" cy="702959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44C718E-DBD5-B640-39D2-7860AFE27FFB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720500" y="4717060"/>
            <a:ext cx="5228117" cy="593840"/>
          </a:xfrm>
        </p:spPr>
        <p:txBody>
          <a:bodyPr anchor="b">
            <a:noAutofit/>
          </a:bodyPr>
          <a:lstStyle>
            <a:lvl1pPr marL="0" indent="0">
              <a:buNone/>
              <a:defRPr sz="15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BB073C5F-2FFF-4B6A-E630-E112FB5B952B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720499" y="5328608"/>
            <a:ext cx="5228117" cy="702959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D9276F28-A527-C906-EE7C-5440E0C56B8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948617" y="2031153"/>
            <a:ext cx="2738183" cy="3650910"/>
          </a:xfrm>
          <a:prstGeom prst="ellipse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30843267-C01A-455A-D8A3-E8A7C6CFB0F6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1DAE6A71-9FA2-20A0-D992-DEBF7FF3301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85D3E6-EA9D-9DE8-6317-6DF86AEEDB4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4353" y="6538913"/>
            <a:ext cx="2432447" cy="182562"/>
          </a:xfrm>
        </p:spPr>
        <p:txBody>
          <a:bodyPr>
            <a:noAutofit/>
          </a:bodyPr>
          <a:lstStyle>
            <a:lvl1pPr marL="0" indent="0" algn="r">
              <a:buNone/>
              <a:defRPr sz="75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48219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3537"/>
            <a:ext cx="8229600" cy="123048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91D4-7662-2DFB-077F-25FC6921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7723-B8F5-CDD2-6B9D-229B99F0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D2C780-6C1C-A81B-5B9E-735DFD6F43D1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3277427" y="2185522"/>
            <a:ext cx="2589147" cy="593840"/>
          </a:xfrm>
        </p:spPr>
        <p:txBody>
          <a:bodyPr anchor="b">
            <a:noAutofit/>
          </a:bodyPr>
          <a:lstStyle>
            <a:lvl1pPr marL="0" indent="0">
              <a:buNone/>
              <a:defRPr sz="1500" b="1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F29AB7CE-949B-41D7-A673-06B30968CD01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3277426" y="2797070"/>
            <a:ext cx="2589146" cy="830639"/>
          </a:xfrm>
        </p:spPr>
        <p:txBody>
          <a:bodyPr>
            <a:no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AC6C789A-7FB2-432A-6019-3F62E5386F29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5990809" y="2185522"/>
            <a:ext cx="2589147" cy="593840"/>
          </a:xfrm>
        </p:spPr>
        <p:txBody>
          <a:bodyPr anchor="b">
            <a:noAutofit/>
          </a:bodyPr>
          <a:lstStyle>
            <a:lvl1pPr marL="0" indent="0">
              <a:buNone/>
              <a:defRPr sz="1500" b="1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F672CBAF-4BDE-95E9-99A1-9EDDBDEF84DC}"/>
              </a:ext>
            </a:extLst>
          </p:cNvPr>
          <p:cNvSpPr>
            <a:spLocks noGrp="1"/>
          </p:cNvSpPr>
          <p:nvPr>
            <p:ph type="body" sz="half" idx="22"/>
          </p:nvPr>
        </p:nvSpPr>
        <p:spPr>
          <a:xfrm>
            <a:off x="5990808" y="2797070"/>
            <a:ext cx="2589146" cy="830639"/>
          </a:xfrm>
        </p:spPr>
        <p:txBody>
          <a:bodyPr>
            <a:no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1F48CE7A-5E89-3480-B862-44BFAC429981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571498" y="2185521"/>
            <a:ext cx="2589147" cy="593840"/>
          </a:xfrm>
        </p:spPr>
        <p:txBody>
          <a:bodyPr anchor="b">
            <a:noAutofit/>
          </a:bodyPr>
          <a:lstStyle>
            <a:lvl1pPr marL="0" indent="0">
              <a:buNone/>
              <a:defRPr sz="1500" b="1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78CF0CF5-EF6E-47A1-80D2-088122A0E64F}"/>
              </a:ext>
            </a:extLst>
          </p:cNvPr>
          <p:cNvSpPr>
            <a:spLocks noGrp="1"/>
          </p:cNvSpPr>
          <p:nvPr>
            <p:ph type="body" sz="half" idx="25"/>
          </p:nvPr>
        </p:nvSpPr>
        <p:spPr>
          <a:xfrm>
            <a:off x="571498" y="2797069"/>
            <a:ext cx="2589146" cy="830639"/>
          </a:xfrm>
        </p:spPr>
        <p:txBody>
          <a:bodyPr>
            <a:no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9EA2C811-2433-C4B8-E818-972740C49603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457200" y="5692875"/>
            <a:ext cx="8229600" cy="53949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543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3537"/>
            <a:ext cx="8229600" cy="123048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91D4-7662-2DFB-077F-25FC6921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7723-B8F5-CDD2-6B9D-229B99F0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121325FB-E0FE-AAA4-853C-618899B58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499" y="1611729"/>
            <a:ext cx="5191726" cy="562749"/>
          </a:xfrm>
        </p:spPr>
        <p:txBody>
          <a:bodyPr anchor="b">
            <a:noAutofit/>
          </a:bodyPr>
          <a:lstStyle>
            <a:lvl1pPr marL="0" indent="0">
              <a:buNone/>
              <a:defRPr sz="1500" b="1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B210CD-96D1-D9FB-6DF0-62266CCB6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0499" y="2178669"/>
            <a:ext cx="5191725" cy="837012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D9276F28-A527-C906-EE7C-5440E0C56B8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948617" y="2031153"/>
            <a:ext cx="2738183" cy="3650910"/>
          </a:xfrm>
          <a:prstGeom prst="ellipse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2E382-FE6E-A17E-2B3A-9F3E4C7A7D21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59649" y="3092460"/>
            <a:ext cx="5052576" cy="622646"/>
          </a:xfrm>
        </p:spPr>
        <p:txBody>
          <a:bodyPr anchor="b">
            <a:noAutofit/>
          </a:bodyPr>
          <a:lstStyle>
            <a:lvl1pPr marL="0" indent="0">
              <a:buNone/>
              <a:defRPr sz="1500" b="1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18A7E81-D817-3ABE-B656-52FF60EF0205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59648" y="3689968"/>
            <a:ext cx="5052575" cy="92610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8347DD8-16D7-B434-07E6-BD26F45B6DEE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1033585" y="4763061"/>
            <a:ext cx="4878639" cy="581992"/>
          </a:xfrm>
        </p:spPr>
        <p:txBody>
          <a:bodyPr anchor="b">
            <a:noAutofit/>
          </a:bodyPr>
          <a:lstStyle>
            <a:lvl1pPr marL="0" indent="0">
              <a:buNone/>
              <a:defRPr sz="1500" b="1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7114E8C-EF4A-11ED-19FB-2D8B5FEC3A69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1033584" y="5380383"/>
            <a:ext cx="4878638" cy="865633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231F54DF-E984-A005-B56B-B62147C13B6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4353" y="6538913"/>
            <a:ext cx="2432447" cy="182562"/>
          </a:xfrm>
        </p:spPr>
        <p:txBody>
          <a:bodyPr>
            <a:noAutofit/>
          </a:bodyPr>
          <a:lstStyle>
            <a:lvl1pPr marL="0" indent="0" algn="r">
              <a:buNone/>
              <a:defRPr sz="75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071602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3537"/>
            <a:ext cx="8229600" cy="123048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91D4-7662-2DFB-077F-25FC6921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7723-B8F5-CDD2-6B9D-229B99F0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121325FB-E0FE-AAA4-853C-618899B58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1830" y="1925949"/>
            <a:ext cx="3868340" cy="593840"/>
          </a:xfrm>
        </p:spPr>
        <p:txBody>
          <a:bodyPr anchor="b">
            <a:noAutofit/>
          </a:bodyPr>
          <a:lstStyle>
            <a:lvl1pPr marL="0" indent="0">
              <a:buNone/>
              <a:defRPr sz="1500" b="1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B210CD-96D1-D9FB-6DF0-62266CCB6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1829" y="2537496"/>
            <a:ext cx="3868340" cy="883256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2E382-FE6E-A17E-2B3A-9F3E4C7A7D21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4819791" y="1925949"/>
            <a:ext cx="3868340" cy="593840"/>
          </a:xfrm>
        </p:spPr>
        <p:txBody>
          <a:bodyPr anchor="b">
            <a:noAutofit/>
          </a:bodyPr>
          <a:lstStyle>
            <a:lvl1pPr marL="0" indent="0">
              <a:buNone/>
              <a:defRPr sz="1500" b="1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18A7E81-D817-3ABE-B656-52FF60EF0205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4819790" y="2537496"/>
            <a:ext cx="3868340" cy="883256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8347DD8-16D7-B434-07E6-BD26F45B6DEE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720499" y="3752680"/>
            <a:ext cx="3868340" cy="593840"/>
          </a:xfrm>
        </p:spPr>
        <p:txBody>
          <a:bodyPr anchor="b">
            <a:noAutofit/>
          </a:bodyPr>
          <a:lstStyle>
            <a:lvl1pPr marL="0" indent="0">
              <a:buNone/>
              <a:defRPr sz="1500" b="1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7114E8C-EF4A-11ED-19FB-2D8B5FEC3A69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720498" y="4364227"/>
            <a:ext cx="3868340" cy="883256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61C98F61-9164-7CDA-F0A4-B90327F23F7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819650" y="3752850"/>
            <a:ext cx="3867150" cy="24574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2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clu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DBA23-25B7-954B-D646-B91AE0381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3537"/>
            <a:ext cx="5521915" cy="123048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8791D4-7662-2DFB-077F-25FC6921C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B87723-B8F5-CDD2-6B9D-229B99F03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121325FB-E0FE-AAA4-853C-618899B581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0499" y="1925949"/>
            <a:ext cx="2444387" cy="593840"/>
          </a:xfrm>
        </p:spPr>
        <p:txBody>
          <a:bodyPr anchor="b">
            <a:noAutofit/>
          </a:bodyPr>
          <a:lstStyle>
            <a:lvl1pPr marL="0" indent="0">
              <a:buNone/>
              <a:defRPr sz="1500" b="1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2B210CD-96D1-D9FB-6DF0-62266CCB6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0499" y="2537496"/>
            <a:ext cx="2444385" cy="1215184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92E382-FE6E-A17E-2B3A-9F3E4C7A7D21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3534730" y="1925949"/>
            <a:ext cx="2444387" cy="593840"/>
          </a:xfrm>
        </p:spPr>
        <p:txBody>
          <a:bodyPr anchor="b">
            <a:noAutofit/>
          </a:bodyPr>
          <a:lstStyle>
            <a:lvl1pPr marL="0" indent="0">
              <a:buNone/>
              <a:defRPr sz="1500" b="1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18A7E81-D817-3ABE-B656-52FF60EF0205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3534730" y="2537496"/>
            <a:ext cx="2444385" cy="1197477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8347DD8-16D7-B434-07E6-BD26F45B6DEE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720499" y="3752680"/>
            <a:ext cx="5258616" cy="593840"/>
          </a:xfrm>
        </p:spPr>
        <p:txBody>
          <a:bodyPr anchor="b">
            <a:noAutofit/>
          </a:bodyPr>
          <a:lstStyle>
            <a:lvl1pPr marL="0" indent="0">
              <a:buNone/>
              <a:defRPr sz="1500" b="1">
                <a:latin typeface="+mn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C7114E8C-EF4A-11ED-19FB-2D8B5FEC3A69}"/>
              </a:ext>
            </a:extLst>
          </p:cNvPr>
          <p:cNvSpPr>
            <a:spLocks noGrp="1"/>
          </p:cNvSpPr>
          <p:nvPr>
            <p:ph type="body" sz="half" idx="21"/>
          </p:nvPr>
        </p:nvSpPr>
        <p:spPr>
          <a:xfrm>
            <a:off x="720499" y="4364227"/>
            <a:ext cx="5258616" cy="883256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BB6EDE2-F53E-7B97-FF80-7764EECA4CCF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63891" y="0"/>
            <a:ext cx="278010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6216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681E5-DE3E-1E52-3179-344AB5B2A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3537"/>
            <a:ext cx="8229600" cy="123048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9A41B8-CF99-8A7C-E16D-CFEF1E099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989524-6BA7-0F2E-1749-175C69286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7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E6759F-66EA-8EE3-A2F4-F15BA2F9B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548357-3F2C-483C-C0FC-FD9FB673C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0309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A4A77-C0EC-E90C-087A-E71757299B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3926541"/>
            <a:ext cx="8229600" cy="1663044"/>
          </a:xfrm>
          <a:prstGeom prst="rect">
            <a:avLst/>
          </a:prstGeom>
        </p:spPr>
        <p:txBody>
          <a:bodyPr anchor="b"/>
          <a:lstStyle>
            <a:lvl1pPr algn="l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5AB453-76B0-1DBA-9EE3-645CA9804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5735637"/>
            <a:ext cx="8229600" cy="474663"/>
          </a:xfrm>
        </p:spPr>
        <p:txBody>
          <a:bodyPr anchor="b"/>
          <a:lstStyle>
            <a:lvl1pPr marL="0" indent="0" algn="l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ru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29D4B-20DA-C5A9-370C-5C556DC7C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A0EC6-5648-844A-8827-911B00959032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23F1A-779F-4295-3160-E943DBC04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849934F-55C5-A548-E041-1CB8C42DF0E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3926541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5030922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7981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21040"/>
            <a:ext cx="8229240" cy="1250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57E25-C674-3745-6594-912F15B98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4375" y="1847056"/>
            <a:ext cx="79724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64DF9-DAEC-F283-848F-16438F855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A0EC6-5648-844A-8827-911B00959032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2390A06B-2D1F-A145-446B-BF2680524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363538"/>
            <a:ext cx="7972425" cy="12366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2D227A9A-BF27-C878-C29C-004A9358CE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13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60" r:id="rId9"/>
    <p:sldLayoutId id="214748367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MV Boli" panose="0200050003020009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" userDrawn="1">
          <p15:clr>
            <a:srgbClr val="F26B43"/>
          </p15:clr>
        </p15:guide>
        <p15:guide id="2" pos="288" userDrawn="1">
          <p15:clr>
            <a:srgbClr val="F26B43"/>
          </p15:clr>
        </p15:guide>
        <p15:guide id="3" pos="450" userDrawn="1">
          <p15:clr>
            <a:srgbClr val="F26B43"/>
          </p15:clr>
        </p15:guide>
        <p15:guide id="4" pos="5472" userDrawn="1">
          <p15:clr>
            <a:srgbClr val="F26B43"/>
          </p15:clr>
        </p15:guide>
        <p15:guide id="5" orient="horz" pos="3912" userDrawn="1">
          <p15:clr>
            <a:srgbClr val="F26B43"/>
          </p15:clr>
        </p15:guide>
        <p15:guide id="6" orient="horz" pos="100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520560" y="2057760"/>
            <a:ext cx="8100720" cy="1790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20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Аспирантка 3 года обучения</a:t>
            </a:r>
            <a:r>
              <a:rPr dirty="0"/>
              <a:t/>
            </a:r>
            <a:br>
              <a:rPr dirty="0"/>
            </a:br>
            <a:r>
              <a:rPr lang="ru-RU" sz="10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dirty="0"/>
              <a:t/>
            </a:r>
            <a:br>
              <a:rPr dirty="0"/>
            </a:br>
            <a:r>
              <a:rPr lang="ru-RU" sz="25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Мазанникова</a:t>
            </a:r>
            <a:r>
              <a:rPr lang="ru-RU" sz="25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Мария Андреевна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ru-RU" sz="2000" b="0" strike="noStrike" spc="-1" dirty="0">
                <a:solidFill>
                  <a:srgbClr val="000000"/>
                </a:solidFill>
                <a:latin typeface="Arial"/>
                <a:ea typeface="Arial"/>
              </a:rPr>
              <a:t>(лаборатория оптики металлов)</a:t>
            </a:r>
            <a:endParaRPr lang="ru-RU" sz="20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685800" y="186840"/>
            <a:ext cx="7770600" cy="64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Аспирантка </a:t>
            </a:r>
            <a:r>
              <a:rPr lang="en-US" b="1" spc="-1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года обучения Мазанникова Мария Андреевна</a:t>
            </a:r>
            <a:r>
              <a:rPr dirty="0"/>
              <a:t/>
            </a:r>
            <a:br>
              <a:rPr dirty="0"/>
            </a:b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лаборатория оптики металлов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40" name="CustomShape 2"/>
          <p:cNvSpPr/>
          <p:nvPr/>
        </p:nvSpPr>
        <p:spPr>
          <a:xfrm>
            <a:off x="288000" y="864000"/>
            <a:ext cx="8571240" cy="5994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>
              <a:lnSpc>
                <a:spcPct val="100000"/>
              </a:lnSpc>
            </a:pPr>
            <a:r>
              <a:rPr lang="ru-RU" sz="2000" b="1" strike="noStrike" spc="-1" dirty="0">
                <a:solidFill>
                  <a:srgbClr val="0433FF"/>
                </a:solidFill>
                <a:latin typeface="Times New Roman"/>
                <a:ea typeface="Times New Roman"/>
              </a:rPr>
              <a:t>Научный руководитель: </a:t>
            </a:r>
            <a:r>
              <a:rPr dirty="0"/>
              <a:t/>
            </a:r>
            <a:br>
              <a:rPr dirty="0"/>
            </a:b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к.ф.-м.н. Новосёлов Дмитрий Юрьевич.</a:t>
            </a:r>
            <a:endParaRPr lang="ru-RU" sz="1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99"/>
              </a:spcBef>
            </a:pPr>
            <a:r>
              <a:rPr lang="ru-RU" sz="2000" b="1" strike="noStrike" spc="-1" dirty="0">
                <a:solidFill>
                  <a:srgbClr val="0433FF"/>
                </a:solidFill>
                <a:latin typeface="Times New Roman"/>
                <a:ea typeface="Times New Roman"/>
              </a:rPr>
              <a:t>Специальность: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dirty="0"/>
              <a:t/>
            </a:r>
            <a:br>
              <a:rPr dirty="0"/>
            </a:br>
            <a:r>
              <a:rPr lang="ru-RU" sz="1800" b="0" strike="noStrike" spc="-1" dirty="0" smtClean="0">
                <a:solidFill>
                  <a:srgbClr val="000000"/>
                </a:solidFill>
                <a:latin typeface="Times New Roman"/>
                <a:ea typeface="Times New Roman"/>
              </a:rPr>
              <a:t>1.3.8. </a:t>
            </a:r>
            <a:r>
              <a:rPr lang="ru-RU" sz="1800" b="0" strike="noStrike" spc="-1" smtClean="0">
                <a:solidFill>
                  <a:srgbClr val="000000"/>
                </a:solidFill>
                <a:latin typeface="Times New Roman"/>
                <a:ea typeface="Times New Roman"/>
              </a:rPr>
              <a:t>- Физика </a:t>
            </a:r>
            <a:r>
              <a:rPr lang="ru-RU" sz="1800" b="0" strike="noStrike" spc="-1">
                <a:solidFill>
                  <a:srgbClr val="000000"/>
                </a:solidFill>
                <a:latin typeface="Times New Roman"/>
                <a:ea typeface="Times New Roman"/>
              </a:rPr>
              <a:t>конденсированного </a:t>
            </a:r>
            <a:r>
              <a:rPr lang="ru-RU" sz="1800" b="0" strike="noStrike" spc="-1" smtClean="0">
                <a:solidFill>
                  <a:srgbClr val="000000"/>
                </a:solidFill>
                <a:latin typeface="Times New Roman"/>
                <a:ea typeface="Times New Roman"/>
              </a:rPr>
              <a:t>состояния</a:t>
            </a:r>
            <a:endParaRPr lang="ru-RU" sz="1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99"/>
              </a:spcBef>
            </a:pPr>
            <a:r>
              <a:rPr lang="ru-RU" sz="2000" b="1" strike="noStrike" spc="-1" dirty="0">
                <a:solidFill>
                  <a:srgbClr val="0433FF"/>
                </a:solidFill>
                <a:latin typeface="Times New Roman"/>
                <a:ea typeface="Times New Roman"/>
              </a:rPr>
              <a:t>Тема работы: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«Электронная структура и магнитные свойства электридов».</a:t>
            </a:r>
            <a:endParaRPr lang="ru-RU" sz="18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499"/>
              </a:spcBef>
            </a:pPr>
            <a:r>
              <a:rPr lang="ru-RU" sz="2000" b="1" strike="noStrike" spc="-1" dirty="0">
                <a:solidFill>
                  <a:srgbClr val="0433FF"/>
                </a:solidFill>
                <a:latin typeface="Times New Roman"/>
                <a:ea typeface="Times New Roman"/>
              </a:rPr>
              <a:t>Задача текущего года</a:t>
            </a:r>
            <a:r>
              <a:rPr lang="ru-RU" sz="1800" b="0" strike="noStrike" spc="-1" dirty="0">
                <a:solidFill>
                  <a:srgbClr val="0033CC"/>
                </a:solidFill>
                <a:latin typeface="Times New Roman"/>
                <a:ea typeface="Times New Roman"/>
              </a:rPr>
              <a:t>:</a:t>
            </a:r>
            <a:endParaRPr lang="ru-RU" sz="1800" b="0" strike="noStrike" spc="-1" dirty="0">
              <a:latin typeface="Arial"/>
            </a:endParaRPr>
          </a:p>
          <a:p>
            <a:pPr algn="just"/>
            <a:r>
              <a:rPr lang="ru-RU" spc="-1" dirty="0">
                <a:solidFill>
                  <a:srgbClr val="000000"/>
                </a:solidFill>
                <a:latin typeface="Times New Roman"/>
              </a:rPr>
              <a:t>Моделирование электронной структуры низкоразмерных электридных фаз </a:t>
            </a:r>
            <a:r>
              <a:rPr lang="en-US" spc="-1" dirty="0">
                <a:solidFill>
                  <a:srgbClr val="000000"/>
                </a:solidFill>
                <a:latin typeface="Times New Roman"/>
              </a:rPr>
              <a:t>Ba</a:t>
            </a:r>
            <a:r>
              <a:rPr lang="ru-RU" spc="-1" baseline="-25000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lang="en-US" spc="-1" dirty="0">
                <a:solidFill>
                  <a:srgbClr val="000000"/>
                </a:solidFill>
                <a:latin typeface="Times New Roman"/>
              </a:rPr>
              <a:t>N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с помощью методов, основанных на теории функционала плотности (</a:t>
            </a:r>
            <a:r>
              <a:rPr lang="en-US" spc="-1" dirty="0">
                <a:solidFill>
                  <a:srgbClr val="000000"/>
                </a:solidFill>
                <a:latin typeface="Times New Roman"/>
              </a:rPr>
              <a:t>DFT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), в том числе с учётом межэлектронного Кулоновского взаимодействия. Анализ особенностей пространственного распределения межузельных электронов в процессе фазовых переходов под давлением. Вычисление параметров </a:t>
            </a:r>
            <a:r>
              <a:rPr lang="ru-RU" spc="-1" dirty="0" err="1">
                <a:solidFill>
                  <a:srgbClr val="000000"/>
                </a:solidFill>
                <a:latin typeface="Times New Roman"/>
              </a:rPr>
              <a:t>одноузельного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pc="-1" dirty="0">
                <a:solidFill>
                  <a:srgbClr val="000000"/>
                </a:solidFill>
                <a:latin typeface="Times New Roman"/>
              </a:rPr>
              <a:t>U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 и      </a:t>
            </a:r>
            <a:r>
              <a:rPr lang="ru-RU" spc="-1" dirty="0" err="1">
                <a:solidFill>
                  <a:srgbClr val="000000"/>
                </a:solidFill>
                <a:latin typeface="Times New Roman"/>
              </a:rPr>
              <a:t>межузельного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pc="-1" dirty="0">
                <a:solidFill>
                  <a:srgbClr val="000000"/>
                </a:solidFill>
                <a:latin typeface="Times New Roman"/>
              </a:rPr>
              <a:t>V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 Кулоновского взаимодействия. Выяснение причин расхождения результатов теоретических </a:t>
            </a:r>
            <a:r>
              <a:rPr lang="en-US" spc="-1" dirty="0">
                <a:solidFill>
                  <a:srgbClr val="000000"/>
                </a:solidFill>
                <a:latin typeface="Times New Roman"/>
              </a:rPr>
              <a:t>DFT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расчётов с экспериментальными данными по фазовым переходам в </a:t>
            </a:r>
            <a:r>
              <a:rPr lang="ru-RU" spc="-1" dirty="0" err="1">
                <a:solidFill>
                  <a:srgbClr val="000000"/>
                </a:solidFill>
                <a:latin typeface="Times New Roman"/>
              </a:rPr>
              <a:t>нульмерную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pc="-1" dirty="0" err="1">
                <a:solidFill>
                  <a:srgbClr val="000000"/>
                </a:solidFill>
                <a:latin typeface="Times New Roman"/>
              </a:rPr>
              <a:t>электридную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 фазу при приложении внешнего давления.</a:t>
            </a:r>
          </a:p>
          <a:p>
            <a:pPr>
              <a:lnSpc>
                <a:spcPct val="90000"/>
              </a:lnSpc>
              <a:spcBef>
                <a:spcPts val="499"/>
              </a:spcBef>
            </a:pPr>
            <a:r>
              <a:rPr lang="ru-RU" sz="2000" b="1" strike="noStrike" spc="-1" dirty="0">
                <a:solidFill>
                  <a:srgbClr val="0433FF"/>
                </a:solidFill>
                <a:latin typeface="Times New Roman"/>
                <a:ea typeface="Times New Roman"/>
              </a:rPr>
              <a:t>Результаты, полученные в текущем году</a:t>
            </a:r>
            <a:r>
              <a:rPr lang="ru-RU" sz="1800" b="1" strike="noStrike" spc="-1" dirty="0">
                <a:solidFill>
                  <a:srgbClr val="0433FF"/>
                </a:solidFill>
                <a:latin typeface="Times New Roman"/>
                <a:ea typeface="Times New Roman"/>
              </a:rPr>
              <a:t>:</a:t>
            </a:r>
            <a:endParaRPr lang="ru-RU" sz="1800" b="0" strike="noStrike" spc="-1" dirty="0">
              <a:latin typeface="Arial"/>
            </a:endParaRPr>
          </a:p>
          <a:p>
            <a:r>
              <a:rPr lang="ru-RU" spc="-1" dirty="0">
                <a:solidFill>
                  <a:srgbClr val="000000"/>
                </a:solidFill>
                <a:latin typeface="Times New Roman"/>
              </a:rPr>
              <a:t>Установлено,</a:t>
            </a:r>
            <a:r>
              <a:rPr lang="en-US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что учёт взаимодействия между электронами на атомах и между атомами, ответственными за формирование электридных состояний в </a:t>
            </a:r>
            <a:r>
              <a:rPr lang="en" spc="-1" dirty="0">
                <a:solidFill>
                  <a:srgbClr val="000000"/>
                </a:solidFill>
                <a:latin typeface="Times New Roman"/>
              </a:rPr>
              <a:t>Ba</a:t>
            </a:r>
            <a:r>
              <a:rPr lang="en" spc="-1" baseline="-25000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lang="en" spc="-1" dirty="0">
                <a:solidFill>
                  <a:srgbClr val="000000"/>
                </a:solidFill>
                <a:latin typeface="Times New Roman"/>
              </a:rPr>
              <a:t>N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,</a:t>
            </a:r>
            <a:r>
              <a:rPr lang="en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позволяет воспроизвести экспериментально наблюдаемый переход от металлической фазы </a:t>
            </a:r>
            <a:r>
              <a:rPr lang="en" spc="-1" dirty="0">
                <a:solidFill>
                  <a:srgbClr val="000000"/>
                </a:solidFill>
                <a:latin typeface="Times New Roman"/>
              </a:rPr>
              <a:t>P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-</a:t>
            </a:r>
            <a:r>
              <a:rPr lang="en" spc="-1" dirty="0">
                <a:solidFill>
                  <a:srgbClr val="000000"/>
                </a:solidFill>
                <a:latin typeface="Times New Roman"/>
              </a:rPr>
              <a:t>3m1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к полупроводниковой фазе </a:t>
            </a:r>
            <a:r>
              <a:rPr lang="en" spc="-1" dirty="0">
                <a:solidFill>
                  <a:srgbClr val="000000"/>
                </a:solidFill>
                <a:latin typeface="Times New Roman"/>
              </a:rPr>
              <a:t>I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-</a:t>
            </a:r>
            <a:r>
              <a:rPr lang="en" spc="-1" dirty="0">
                <a:solidFill>
                  <a:srgbClr val="000000"/>
                </a:solidFill>
                <a:latin typeface="Times New Roman"/>
              </a:rPr>
              <a:t>42d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под давлением, что устраняет расхождения с экспериментом.</a:t>
            </a:r>
          </a:p>
        </p:txBody>
      </p:sp>
      <p:sp>
        <p:nvSpPr>
          <p:cNvPr id="41" name="CustomShape 3"/>
          <p:cNvSpPr/>
          <p:nvPr/>
        </p:nvSpPr>
        <p:spPr>
          <a:xfrm>
            <a:off x="8843444" y="6506537"/>
            <a:ext cx="191160" cy="4067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69B51406-3A70-45A5-896D-43DBDAD79EEC}" type="slidenum">
              <a:rPr lang="ru-RU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pPr/>
              <a:t>2</a:t>
            </a:fld>
            <a:endParaRPr lang="ru-RU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410760" y="834480"/>
            <a:ext cx="8320680" cy="6201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>
              <a:lnSpc>
                <a:spcPct val="195000"/>
              </a:lnSpc>
            </a:pPr>
            <a:r>
              <a:rPr lang="ru-RU" sz="2000" b="1" strike="noStrike" spc="-1" dirty="0">
                <a:solidFill>
                  <a:srgbClr val="0433FF"/>
                </a:solidFill>
                <a:latin typeface="Times New Roman"/>
                <a:ea typeface="Times New Roman"/>
              </a:rPr>
              <a:t>Статьи </a:t>
            </a:r>
            <a:r>
              <a:rPr lang="ru-RU" sz="2000" b="0" i="1" strike="noStrike" spc="-1" dirty="0">
                <a:solidFill>
                  <a:srgbClr val="0433FF"/>
                </a:solidFill>
                <a:latin typeface="Times New Roman"/>
                <a:ea typeface="Times New Roman"/>
              </a:rPr>
              <a:t>(текущий учебный год)</a:t>
            </a:r>
            <a:r>
              <a:rPr lang="ru-RU" sz="2000" b="1" strike="noStrike" spc="-1" dirty="0">
                <a:solidFill>
                  <a:srgbClr val="0433FF"/>
                </a:solidFill>
                <a:latin typeface="Times New Roman"/>
                <a:ea typeface="Times New Roman"/>
              </a:rPr>
              <a:t>:</a:t>
            </a:r>
            <a:endParaRPr lang="ru-RU" sz="2000" b="0" strike="noStrike" spc="-1" dirty="0">
              <a:latin typeface="Arial"/>
            </a:endParaRPr>
          </a:p>
          <a:p>
            <a:pPr marL="200520" indent="-198720" algn="just">
              <a:lnSpc>
                <a:spcPct val="150000"/>
              </a:lnSpc>
              <a:spcBef>
                <a:spcPts val="1199"/>
              </a:spcBef>
              <a:buClr>
                <a:srgbClr val="000000"/>
              </a:buClr>
              <a:buFont typeface="StarSymbol"/>
              <a:buAutoNum type="arabicPeriod"/>
            </a:pPr>
            <a:r>
              <a:rPr lang="en" spc="-1" dirty="0" err="1">
                <a:solidFill>
                  <a:srgbClr val="000000"/>
                </a:solidFill>
                <a:latin typeface="Times New Roman"/>
              </a:rPr>
              <a:t>Novoselov</a:t>
            </a:r>
            <a:r>
              <a:rPr lang="en" spc="-1" dirty="0">
                <a:solidFill>
                  <a:srgbClr val="000000"/>
                </a:solidFill>
                <a:latin typeface="Times New Roman"/>
              </a:rPr>
              <a:t> D. Y. et al. </a:t>
            </a:r>
            <a:r>
              <a:rPr lang="en" b="1" spc="-1" dirty="0">
                <a:solidFill>
                  <a:srgbClr val="000000"/>
                </a:solidFill>
                <a:latin typeface="Times New Roman"/>
              </a:rPr>
              <a:t>Exploring correlation effects and volume collapse during </a:t>
            </a:r>
            <a:r>
              <a:rPr lang="en" b="1" spc="-1" dirty="0" err="1">
                <a:solidFill>
                  <a:srgbClr val="000000"/>
                </a:solidFill>
                <a:latin typeface="Times New Roman"/>
              </a:rPr>
              <a:t>electride</a:t>
            </a:r>
            <a:r>
              <a:rPr lang="en" b="1" spc="-1" dirty="0">
                <a:solidFill>
                  <a:srgbClr val="000000"/>
                </a:solidFill>
                <a:latin typeface="Times New Roman"/>
              </a:rPr>
              <a:t> dimensionality change in Ca</a:t>
            </a:r>
            <a:r>
              <a:rPr lang="en" b="1" spc="-1" baseline="-25000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lang="en" b="1" spc="-1" dirty="0">
                <a:solidFill>
                  <a:srgbClr val="000000"/>
                </a:solidFill>
                <a:latin typeface="Times New Roman"/>
              </a:rPr>
              <a:t>N </a:t>
            </a:r>
            <a:r>
              <a:rPr lang="en" spc="-1" dirty="0">
                <a:solidFill>
                  <a:srgbClr val="000000"/>
                </a:solidFill>
                <a:latin typeface="Times New Roman"/>
              </a:rPr>
              <a:t>//</a:t>
            </a:r>
            <a:r>
              <a:rPr lang="en" b="1" spc="-1" dirty="0">
                <a:solidFill>
                  <a:srgbClr val="000000"/>
                </a:solidFill>
                <a:latin typeface="Times New Roman"/>
              </a:rPr>
              <a:t>Physical Chemistry Chemical Physics</a:t>
            </a:r>
            <a:r>
              <a:rPr lang="en" spc="-1" dirty="0">
                <a:solidFill>
                  <a:srgbClr val="000000"/>
                </a:solidFill>
                <a:latin typeface="Times New Roman"/>
              </a:rPr>
              <a:t>. – 2023. –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Т. 25. – №. 45. – С. 30960-30965.</a:t>
            </a:r>
            <a:endParaRPr lang="en-US" spc="-1" dirty="0">
              <a:solidFill>
                <a:srgbClr val="000000"/>
              </a:solidFill>
              <a:latin typeface="Times New Roman"/>
            </a:endParaRPr>
          </a:p>
          <a:p>
            <a:pPr marL="200520" indent="-198720" algn="just">
              <a:lnSpc>
                <a:spcPct val="150000"/>
              </a:lnSpc>
              <a:spcBef>
                <a:spcPts val="1199"/>
              </a:spcBef>
              <a:buClr>
                <a:srgbClr val="000000"/>
              </a:buClr>
              <a:buFont typeface="StarSymbol"/>
              <a:buAutoNum type="arabicPeriod"/>
            </a:pPr>
            <a:r>
              <a:rPr lang="en" spc="-1" dirty="0" err="1">
                <a:solidFill>
                  <a:srgbClr val="000000"/>
                </a:solidFill>
                <a:latin typeface="Times New Roman"/>
              </a:rPr>
              <a:t>Mazannikova</a:t>
            </a:r>
            <a:r>
              <a:rPr lang="en" spc="-1" dirty="0">
                <a:solidFill>
                  <a:srgbClr val="000000"/>
                </a:solidFill>
                <a:latin typeface="Times New Roman"/>
              </a:rPr>
              <a:t> M. A. et al. </a:t>
            </a:r>
            <a:r>
              <a:rPr lang="en" b="1" spc="-1" dirty="0">
                <a:solidFill>
                  <a:srgbClr val="000000"/>
                </a:solidFill>
                <a:latin typeface="Times New Roman"/>
              </a:rPr>
              <a:t>Dimensionality-Driven Evolution of Electronic Structure and Transport Properties in Pressure-Induced Phases of Ca</a:t>
            </a:r>
            <a:r>
              <a:rPr lang="en" b="1" spc="-1" baseline="-25000" dirty="0">
                <a:solidFill>
                  <a:srgbClr val="000000"/>
                </a:solidFill>
                <a:latin typeface="Times New Roman"/>
              </a:rPr>
              <a:t>2</a:t>
            </a:r>
            <a:r>
              <a:rPr lang="en" b="1" spc="-1" dirty="0">
                <a:solidFill>
                  <a:srgbClr val="000000"/>
                </a:solidFill>
                <a:latin typeface="Times New Roman"/>
              </a:rPr>
              <a:t>N </a:t>
            </a:r>
            <a:r>
              <a:rPr lang="en" b="1" spc="-1" dirty="0" err="1">
                <a:solidFill>
                  <a:srgbClr val="000000"/>
                </a:solidFill>
                <a:latin typeface="Times New Roman"/>
              </a:rPr>
              <a:t>Electride</a:t>
            </a:r>
            <a:r>
              <a:rPr lang="en" b="1" spc="-1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" spc="-1" dirty="0">
                <a:solidFill>
                  <a:srgbClr val="000000"/>
                </a:solidFill>
                <a:latin typeface="Times New Roman"/>
              </a:rPr>
              <a:t>//</a:t>
            </a:r>
            <a:r>
              <a:rPr lang="en" b="1" spc="-1" dirty="0">
                <a:solidFill>
                  <a:srgbClr val="000000"/>
                </a:solidFill>
                <a:latin typeface="Times New Roman"/>
              </a:rPr>
              <a:t>JETP Letters</a:t>
            </a:r>
            <a:r>
              <a:rPr lang="en" spc="-1" dirty="0">
                <a:solidFill>
                  <a:srgbClr val="000000"/>
                </a:solidFill>
                <a:latin typeface="Times New Roman"/>
              </a:rPr>
              <a:t>. – 2023. –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Т. 118. – №. 9. – С. 651-657.</a:t>
            </a:r>
            <a:endParaRPr lang="en-US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8823522" y="6444333"/>
            <a:ext cx="191160" cy="4067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BDE4869-837B-4625-A493-2D7DB43D6F68}" type="slidenum">
              <a:rPr lang="ru-RU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pPr/>
              <a:t>3</a:t>
            </a:fld>
            <a:endParaRPr lang="ru-RU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685800" y="186840"/>
            <a:ext cx="7770600" cy="64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Аспирантка </a:t>
            </a:r>
            <a:r>
              <a:rPr lang="en-US" b="1" spc="-1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года обучения Мазанникова Мария Андреевна</a:t>
            </a:r>
            <a:r>
              <a:rPr dirty="0"/>
              <a:t/>
            </a:r>
            <a:br>
              <a:rPr dirty="0"/>
            </a:b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лаборатория оптики металлов</a:t>
            </a:r>
            <a:endParaRPr lang="ru-RU" sz="18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138926" y="645840"/>
            <a:ext cx="8866147" cy="54264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>
              <a:spcBef>
                <a:spcPts val="499"/>
              </a:spcBef>
            </a:pPr>
            <a:r>
              <a:rPr lang="ru-RU" sz="2000" b="1" strike="noStrike" spc="-1" dirty="0">
                <a:solidFill>
                  <a:srgbClr val="0433FF"/>
                </a:solidFill>
                <a:latin typeface="Times New Roman"/>
                <a:ea typeface="Times New Roman"/>
              </a:rPr>
              <a:t>Доклады на конференциях</a:t>
            </a:r>
            <a:r>
              <a:rPr lang="ru-RU" sz="2000" b="0" i="1" strike="noStrike" spc="-1" dirty="0">
                <a:solidFill>
                  <a:srgbClr val="0433FF"/>
                </a:solidFill>
                <a:latin typeface="Times New Roman"/>
                <a:ea typeface="Times New Roman"/>
              </a:rPr>
              <a:t> (текущий учебный год)</a:t>
            </a:r>
            <a:r>
              <a:rPr lang="ru-RU" sz="2000" b="1" strike="noStrike" spc="-1" dirty="0">
                <a:solidFill>
                  <a:srgbClr val="0433FF"/>
                </a:solidFill>
                <a:latin typeface="Times New Roman"/>
                <a:ea typeface="Times New Roman"/>
              </a:rPr>
              <a:t>: 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1600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en-US" sz="1600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У</a:t>
            </a:r>
            <a:r>
              <a:rPr lang="ru-RU" sz="1600" spc="-1" dirty="0">
                <a:solidFill>
                  <a:srgbClr val="000000"/>
                </a:solidFill>
                <a:latin typeface="Times New Roman"/>
                <a:ea typeface="Times New Roman"/>
              </a:rPr>
              <a:t>стный  доклад - 1</a:t>
            </a:r>
            <a: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br>
              <a:rPr lang="ru-RU" sz="16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600" spc="-1" dirty="0">
                <a:solidFill>
                  <a:srgbClr val="000000"/>
                </a:solidFill>
                <a:latin typeface="Times New Roman"/>
                <a:ea typeface="Times New Roman"/>
              </a:rPr>
              <a:t>Стендовый доклад -2.</a:t>
            </a:r>
            <a:endParaRPr lang="ru-RU" sz="1600" b="0" strike="noStrike" spc="-1" dirty="0">
              <a:latin typeface="Arial"/>
            </a:endParaRPr>
          </a:p>
          <a:p>
            <a:pPr>
              <a:spcBef>
                <a:spcPts val="499"/>
              </a:spcBef>
            </a:pPr>
            <a:r>
              <a:rPr lang="ru-RU" sz="2000" b="1" i="1" spc="-1" dirty="0">
                <a:solidFill>
                  <a:srgbClr val="0433FF"/>
                </a:solidFill>
                <a:latin typeface="Times New Roman"/>
              </a:rPr>
              <a:t>Зачет по «Методологии преподавания высшей школы»</a:t>
            </a:r>
            <a:r>
              <a:rPr lang="ru-RU" sz="2000" i="1" spc="-1" dirty="0">
                <a:solidFill>
                  <a:srgbClr val="0433FF"/>
                </a:solidFill>
                <a:latin typeface="Times New Roman"/>
              </a:rPr>
              <a:t>(текущий учебный год):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зачет.</a:t>
            </a:r>
          </a:p>
          <a:p>
            <a:pPr marL="1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</a:pPr>
            <a:r>
              <a:rPr lang="ru-RU" sz="1800" b="0" i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1800" b="0" i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endParaRPr lang="ru-RU" sz="1800" b="0" strike="noStrike" spc="-1" dirty="0">
              <a:latin typeface="Arial"/>
            </a:endParaRPr>
          </a:p>
          <a:p>
            <a:pPr marL="267480" indent="-26568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StarSymbol"/>
              <a:buAutoNum type="arabicPeriod"/>
            </a:pPr>
            <a:endParaRPr lang="ru-RU" b="1" spc="-1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8835963" y="6500316"/>
            <a:ext cx="191160" cy="4067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CE925151-8638-4418-BA7C-0BBB56AD0BE0}" type="slidenum">
              <a:rPr lang="ru-RU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pPr/>
              <a:t>4</a:t>
            </a:fld>
            <a:endParaRPr lang="ru-RU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47" name="CustomShape 3"/>
          <p:cNvSpPr/>
          <p:nvPr/>
        </p:nvSpPr>
        <p:spPr>
          <a:xfrm>
            <a:off x="686700" y="0"/>
            <a:ext cx="7770600" cy="64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Аспирантка 2 года обучения </a:t>
            </a:r>
            <a:r>
              <a:rPr lang="ru-RU" sz="1800" b="1" strike="noStrike" spc="-1" dirty="0" err="1">
                <a:solidFill>
                  <a:srgbClr val="000000"/>
                </a:solidFill>
                <a:latin typeface="Times New Roman"/>
                <a:ea typeface="Times New Roman"/>
              </a:rPr>
              <a:t>Мазанникова</a:t>
            </a: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 Мария Андреевна</a:t>
            </a:r>
            <a:r>
              <a:rPr dirty="0"/>
              <a:t/>
            </a:r>
            <a:br>
              <a:rPr dirty="0"/>
            </a:b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лаборатория оптики металлов</a:t>
            </a:r>
            <a:endParaRPr lang="ru-RU" sz="1800" b="0" strike="noStrike" spc="-1" dirty="0">
              <a:latin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5D76978-E455-FAAE-1B19-5E2911D37A74}"/>
              </a:ext>
            </a:extLst>
          </p:cNvPr>
          <p:cNvSpPr txBox="1"/>
          <p:nvPr/>
        </p:nvSpPr>
        <p:spPr>
          <a:xfrm>
            <a:off x="116877" y="2135018"/>
            <a:ext cx="8420985" cy="50198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499"/>
              </a:spcBef>
            </a:pPr>
            <a:r>
              <a:rPr lang="ru-RU" sz="2000" b="1" strike="noStrike" spc="-1" dirty="0">
                <a:solidFill>
                  <a:srgbClr val="0433FF"/>
                </a:solidFill>
                <a:latin typeface="Times New Roman"/>
                <a:ea typeface="Times New Roman"/>
              </a:rPr>
              <a:t>Участие в грантах </a:t>
            </a:r>
            <a:r>
              <a:rPr lang="ru-RU" sz="2000" b="0" i="1" strike="noStrike" spc="-1" dirty="0">
                <a:solidFill>
                  <a:srgbClr val="0433FF"/>
                </a:solidFill>
                <a:latin typeface="Times New Roman"/>
                <a:ea typeface="Times New Roman"/>
              </a:rPr>
              <a:t>(текущий учебный год)</a:t>
            </a:r>
            <a:r>
              <a:rPr lang="ru-RU" sz="2000" b="1" strike="noStrike" spc="-1" dirty="0">
                <a:solidFill>
                  <a:srgbClr val="0433FF"/>
                </a:solidFill>
                <a:latin typeface="Times New Roman"/>
                <a:ea typeface="Times New Roman"/>
              </a:rPr>
              <a:t>:</a:t>
            </a:r>
            <a:endParaRPr lang="ru-RU" sz="2000" b="0" strike="noStrike" spc="-1" dirty="0">
              <a:latin typeface="Arial"/>
            </a:endParaRPr>
          </a:p>
          <a:p>
            <a:pPr marL="344700" indent="-3429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ru-RU" b="1" spc="-1" dirty="0">
                <a:solidFill>
                  <a:srgbClr val="000000"/>
                </a:solidFill>
                <a:latin typeface="Times New Roman"/>
              </a:rPr>
              <a:t>РНФ 19-72-30043</a:t>
            </a:r>
            <a:r>
              <a:rPr lang="ru-RU" dirty="0"/>
              <a:t/>
            </a:r>
            <a:br>
              <a:rPr lang="ru-RU" dirty="0"/>
            </a:br>
            <a:r>
              <a:rPr lang="ru-RU" spc="-1" dirty="0">
                <a:solidFill>
                  <a:srgbClr val="000000"/>
                </a:solidFill>
                <a:latin typeface="Times New Roman"/>
              </a:rPr>
              <a:t>«Лаборатория компьютерного дизайна новых материалов».</a:t>
            </a:r>
            <a:br>
              <a:rPr lang="ru-RU" spc="-1" dirty="0">
                <a:solidFill>
                  <a:srgbClr val="000000"/>
                </a:solidFill>
                <a:latin typeface="Times New Roman"/>
              </a:rPr>
            </a:br>
            <a:r>
              <a:rPr lang="ru-RU" spc="-1" dirty="0">
                <a:solidFill>
                  <a:srgbClr val="000000"/>
                </a:solidFill>
                <a:latin typeface="Times New Roman"/>
              </a:rPr>
              <a:t>Руководитель: Оганов А.Р., д. ф.-м. н.</a:t>
            </a:r>
            <a:br>
              <a:rPr lang="ru-RU" spc="-1" dirty="0">
                <a:solidFill>
                  <a:srgbClr val="000000"/>
                </a:solidFill>
                <a:latin typeface="Times New Roman"/>
              </a:rPr>
            </a:b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Степень участия: </a:t>
            </a:r>
            <a:r>
              <a:rPr lang="ru-RU" sz="1800" b="0" i="1" u="sng" strike="noStrike" spc="-1" dirty="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исполнитель</a:t>
            </a:r>
            <a:r>
              <a:rPr lang="ru-RU" sz="1800" b="0" i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pPr marL="344700" indent="-3429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+mj-lt"/>
              <a:buAutoNum type="arabicPeriod"/>
            </a:pPr>
            <a:r>
              <a:rPr lang="ru-RU" b="1" spc="-1" dirty="0">
                <a:solidFill>
                  <a:srgbClr val="000000"/>
                </a:solidFill>
                <a:latin typeface="Times New Roman"/>
              </a:rPr>
              <a:t>Молодежный научный проект ИФМ УрО РАН м 7-22 (до 10.2023)</a:t>
            </a:r>
            <a:br>
              <a:rPr lang="ru-RU" b="1" spc="-1" dirty="0">
                <a:solidFill>
                  <a:srgbClr val="000000"/>
                </a:solidFill>
                <a:latin typeface="Times New Roman"/>
              </a:rPr>
            </a:br>
            <a:r>
              <a:rPr lang="ru-RU" spc="-1" dirty="0">
                <a:solidFill>
                  <a:srgbClr val="000000"/>
                </a:solidFill>
                <a:latin typeface="Times New Roman"/>
              </a:rPr>
              <a:t>«Исследование электронных транспортных свойств низкоразмерного электрида </a:t>
            </a:r>
            <a:r>
              <a:rPr lang="en" spc="-1" dirty="0">
                <a:solidFill>
                  <a:srgbClr val="000000"/>
                </a:solidFill>
                <a:latin typeface="Times New Roman"/>
              </a:rPr>
              <a:t>Ca2N» </a:t>
            </a:r>
            <a:endParaRPr lang="en" b="1" spc="-1" dirty="0">
              <a:solidFill>
                <a:srgbClr val="000000"/>
              </a:solidFill>
              <a:latin typeface="Times New Roman"/>
            </a:endParaRPr>
          </a:p>
          <a:p>
            <a:pPr marL="1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</a:pPr>
            <a:r>
              <a:rPr lang="ru-RU" spc="-1" dirty="0">
                <a:solidFill>
                  <a:srgbClr val="000000"/>
                </a:solidFill>
                <a:latin typeface="Times New Roman"/>
                <a:ea typeface="Times New Roman"/>
              </a:rPr>
              <a:t>      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Руководитель: Мазанникова М.А.</a:t>
            </a:r>
            <a:b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/>
              <a:t>      </a:t>
            </a:r>
            <a:r>
              <a:rPr lang="ru-RU" sz="1800" b="0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Степень участия: </a:t>
            </a:r>
            <a:r>
              <a:rPr lang="ru-RU" sz="1800" b="0" i="1" u="sng" strike="noStrike" spc="-1" dirty="0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руководитель</a:t>
            </a:r>
            <a:r>
              <a:rPr lang="ru-RU" sz="1800" b="0" i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</a:p>
          <a:p>
            <a:r>
              <a:rPr lang="ru-RU" b="1" spc="-1" dirty="0">
                <a:solidFill>
                  <a:srgbClr val="000000"/>
                </a:solidFill>
                <a:latin typeface="Times New Roman"/>
              </a:rPr>
              <a:t>3.   РНФ 24-12-20024</a:t>
            </a:r>
          </a:p>
          <a:p>
            <a:pPr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</a:pPr>
            <a:r>
              <a:rPr lang="ru-RU" spc="-1" dirty="0">
                <a:solidFill>
                  <a:srgbClr val="000000"/>
                </a:solidFill>
                <a:latin typeface="Times New Roman"/>
              </a:rPr>
              <a:t>      «Расширение области применения комбинированного метода теории</a:t>
            </a:r>
            <a:br>
              <a:rPr lang="ru-RU" spc="-1" dirty="0">
                <a:solidFill>
                  <a:srgbClr val="000000"/>
                </a:solidFill>
                <a:latin typeface="Times New Roman"/>
              </a:rPr>
            </a:br>
            <a:r>
              <a:rPr lang="ru-RU" spc="-1" dirty="0">
                <a:solidFill>
                  <a:srgbClr val="000000"/>
                </a:solidFill>
                <a:latin typeface="Times New Roman"/>
              </a:rPr>
              <a:t>      динамического среднего поля и функционала электронной плотности</a:t>
            </a:r>
            <a:br>
              <a:rPr lang="ru-RU" spc="-1" dirty="0">
                <a:solidFill>
                  <a:srgbClr val="000000"/>
                </a:solidFill>
                <a:latin typeface="Times New Roman"/>
              </a:rPr>
            </a:br>
            <a:r>
              <a:rPr lang="ru-RU" spc="-1" dirty="0">
                <a:solidFill>
                  <a:srgbClr val="000000"/>
                </a:solidFill>
                <a:latin typeface="Times New Roman"/>
              </a:rPr>
              <a:t>      (</a:t>
            </a:r>
            <a:r>
              <a:rPr lang="en" spc="-1" dirty="0">
                <a:solidFill>
                  <a:srgbClr val="000000"/>
                </a:solidFill>
                <a:latin typeface="Times New Roman"/>
              </a:rPr>
              <a:t>DFT+DMFT) </a:t>
            </a:r>
            <a:r>
              <a:rPr lang="ru-RU" spc="-1" dirty="0">
                <a:solidFill>
                  <a:srgbClr val="000000"/>
                </a:solidFill>
                <a:latin typeface="Times New Roman"/>
              </a:rPr>
              <a:t>для исследования эффектов нелокальных взаимодействий и</a:t>
            </a:r>
            <a:br>
              <a:rPr lang="ru-RU" spc="-1" dirty="0">
                <a:solidFill>
                  <a:srgbClr val="000000"/>
                </a:solidFill>
                <a:latin typeface="Times New Roman"/>
              </a:rPr>
            </a:br>
            <a:r>
              <a:rPr lang="ru-RU" spc="-1" dirty="0">
                <a:solidFill>
                  <a:srgbClr val="000000"/>
                </a:solidFill>
                <a:latin typeface="Times New Roman"/>
              </a:rPr>
              <a:t>      электронной локализации»</a:t>
            </a:r>
          </a:p>
          <a:p>
            <a:pPr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</a:pPr>
            <a:r>
              <a:rPr lang="ru-RU" spc="-1" dirty="0">
                <a:solidFill>
                  <a:srgbClr val="000000"/>
                </a:solidFill>
                <a:latin typeface="Times New Roman"/>
              </a:rPr>
              <a:t>      Руководитель: Анисимов В.И., д. ф.-м. н.</a:t>
            </a:r>
            <a:br>
              <a:rPr lang="ru-RU" spc="-1" dirty="0">
                <a:solidFill>
                  <a:srgbClr val="000000"/>
                </a:solidFill>
                <a:latin typeface="Times New Roman"/>
              </a:rPr>
            </a:br>
            <a:r>
              <a:rPr lang="ru-RU" spc="-1" dirty="0">
                <a:solidFill>
                  <a:srgbClr val="000000"/>
                </a:solidFill>
                <a:latin typeface="Times New Roman"/>
              </a:rPr>
              <a:t>      Степень участия: </a:t>
            </a:r>
            <a:r>
              <a:rPr lang="ru-RU" u="sng" spc="-1" dirty="0">
                <a:solidFill>
                  <a:srgbClr val="000000"/>
                </a:solidFill>
                <a:latin typeface="Times New Roman"/>
              </a:rPr>
              <a:t>исполнитель.</a:t>
            </a:r>
          </a:p>
          <a:p>
            <a:pPr marL="18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</a:pPr>
            <a:endParaRPr lang="ru-RU" sz="1800" b="0" i="1" strike="noStrike" spc="-1" dirty="0">
              <a:solidFill>
                <a:srgbClr val="000000"/>
              </a:solidFill>
              <a:latin typeface="Times New Roman"/>
              <a:ea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Table 1"/>
          <p:cNvGraphicFramePr/>
          <p:nvPr>
            <p:extLst>
              <p:ext uri="{D42A27DB-BD31-4B8C-83A1-F6EECF244321}">
                <p14:modId xmlns:p14="http://schemas.microsoft.com/office/powerpoint/2010/main" val="439761452"/>
              </p:ext>
            </p:extLst>
          </p:nvPr>
        </p:nvGraphicFramePr>
        <p:xfrm>
          <a:off x="0" y="621344"/>
          <a:ext cx="3951791" cy="5720079"/>
        </p:xfrm>
        <a:graphic>
          <a:graphicData uri="http://schemas.openxmlformats.org/drawingml/2006/table">
            <a:tbl>
              <a:tblPr/>
              <a:tblGrid>
                <a:gridCol w="39517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69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433FF"/>
                          </a:solidFill>
                          <a:latin typeface="Times New Roman"/>
                          <a:ea typeface="Times New Roman"/>
                        </a:rPr>
                        <a:t>Показатель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9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публикации в изданиях ВАК (вышедшие из печати)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публикации в изданиях ВАК (принятые в печать)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949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свидетельство о программах для ЭВМ, зарегистрированных в установленном порядке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9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патент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9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соавторство в монографии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9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оформленное ноу-хау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9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публикации в других изданиях (не тезисы)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69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тезисы доклада на международной конференции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69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тезисы доклада на российской конференции</a:t>
                      </a:r>
                      <a:endParaRPr lang="ru-RU" sz="1200" b="1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69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участие в конференции с устным докладом</a:t>
                      </a:r>
                      <a:endParaRPr lang="ru-RU" sz="1200" b="1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69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участие в конференции со стендовым докладом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69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сданный на «отлично» кандидатский экзамен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69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сданный на «хорошо» кандидатский экзамен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069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сданный на «удовлетворительно» кандидатский экзамен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0691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участие в грантах в качестве: исполнителя</a:t>
                      </a:r>
                      <a:endParaRPr lang="ru-RU" sz="12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0890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участие в грантах в качестве: руководителя</a:t>
                      </a:r>
                      <a:endParaRPr lang="ru-RU" sz="1200" b="1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5032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200" b="1" strike="noStrike" spc="-1" dirty="0">
                          <a:solidFill>
                            <a:srgbClr val="0433FF"/>
                          </a:solidFill>
                          <a:latin typeface="Times New Roman"/>
                          <a:ea typeface="Times New Roman"/>
                        </a:rPr>
                        <a:t>Общая сумма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49" name="CustomShape 2"/>
          <p:cNvSpPr/>
          <p:nvPr/>
        </p:nvSpPr>
        <p:spPr>
          <a:xfrm>
            <a:off x="686700" y="-24496"/>
            <a:ext cx="7770600" cy="64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 anchor="ctr"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Аспирантка 3 года обучения Мазанникова Мария Андреевна</a:t>
            </a:r>
            <a:r>
              <a:rPr dirty="0"/>
              <a:t/>
            </a:r>
            <a:br>
              <a:rPr dirty="0"/>
            </a:br>
            <a:r>
              <a:rPr lang="ru-RU" sz="1800" b="1" strike="noStrike" spc="-1" dirty="0">
                <a:solidFill>
                  <a:srgbClr val="000000"/>
                </a:solidFill>
                <a:latin typeface="Times New Roman"/>
                <a:ea typeface="Times New Roman"/>
              </a:rPr>
              <a:t>лаборатория оптики металлов</a:t>
            </a:r>
            <a:endParaRPr lang="ru-RU" sz="1800" b="0" strike="noStrike" spc="-1" dirty="0">
              <a:latin typeface="Arial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6120ECF3-A029-22ED-5ABC-DFBC51059A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6874222"/>
              </p:ext>
            </p:extLst>
          </p:nvPr>
        </p:nvGraphicFramePr>
        <p:xfrm>
          <a:off x="3950532" y="619961"/>
          <a:ext cx="1517030" cy="5728460"/>
        </p:xfrm>
        <a:graphic>
          <a:graphicData uri="http://schemas.openxmlformats.org/drawingml/2006/table">
            <a:tbl>
              <a:tblPr/>
              <a:tblGrid>
                <a:gridCol w="468224">
                  <a:extLst>
                    <a:ext uri="{9D8B030D-6E8A-4147-A177-3AD203B41FA5}">
                      <a16:colId xmlns:a16="http://schemas.microsoft.com/office/drawing/2014/main" val="507509053"/>
                    </a:ext>
                  </a:extLst>
                </a:gridCol>
                <a:gridCol w="542643">
                  <a:extLst>
                    <a:ext uri="{9D8B030D-6E8A-4147-A177-3AD203B41FA5}">
                      <a16:colId xmlns:a16="http://schemas.microsoft.com/office/drawing/2014/main" val="3346733724"/>
                    </a:ext>
                  </a:extLst>
                </a:gridCol>
                <a:gridCol w="506163">
                  <a:extLst>
                    <a:ext uri="{9D8B030D-6E8A-4147-A177-3AD203B41FA5}">
                      <a16:colId xmlns:a16="http://schemas.microsoft.com/office/drawing/2014/main" val="1937610571"/>
                    </a:ext>
                  </a:extLst>
                </a:gridCol>
              </a:tblGrid>
              <a:tr h="3009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900" b="1" strike="noStrike" spc="-1" dirty="0">
                          <a:solidFill>
                            <a:srgbClr val="0433FF"/>
                          </a:solidFill>
                          <a:latin typeface="Times New Roman"/>
                          <a:ea typeface="Times New Roman"/>
                        </a:rPr>
                        <a:t>Баллы</a:t>
                      </a:r>
                      <a:endParaRPr lang="ru-RU" sz="9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900" b="1" strike="noStrike" spc="-1" dirty="0">
                          <a:solidFill>
                            <a:srgbClr val="0433FF"/>
                          </a:solidFill>
                          <a:latin typeface="Times New Roman"/>
                          <a:ea typeface="Times New Roman"/>
                        </a:rPr>
                        <a:t>Кол-во</a:t>
                      </a:r>
                      <a:endParaRPr lang="ru-RU" sz="9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900" b="1" strike="noStrike" spc="-1" dirty="0">
                          <a:solidFill>
                            <a:srgbClr val="0433FF"/>
                          </a:solidFill>
                          <a:latin typeface="Times New Roman"/>
                          <a:ea typeface="Times New Roman"/>
                        </a:rPr>
                        <a:t>Сумма</a:t>
                      </a:r>
                      <a:endParaRPr lang="ru-RU" sz="9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882769"/>
                  </a:ext>
                </a:extLst>
              </a:tr>
              <a:tr h="30095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1034831"/>
                  </a:ext>
                </a:extLst>
              </a:tr>
              <a:tr h="297487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42188"/>
                  </a:ext>
                </a:extLst>
              </a:tr>
              <a:tr h="469537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766780"/>
                  </a:ext>
                </a:extLst>
              </a:tr>
              <a:tr h="30095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435143"/>
                  </a:ext>
                </a:extLst>
              </a:tr>
              <a:tr h="30095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384004"/>
                  </a:ext>
                </a:extLst>
              </a:tr>
              <a:tr h="30095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459247"/>
                  </a:ext>
                </a:extLst>
              </a:tr>
              <a:tr h="30095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975869"/>
                  </a:ext>
                </a:extLst>
              </a:tr>
              <a:tr h="30095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5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866578"/>
                  </a:ext>
                </a:extLst>
              </a:tr>
              <a:tr h="30095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701322"/>
                  </a:ext>
                </a:extLst>
              </a:tr>
              <a:tr h="30095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2967"/>
                  </a:ext>
                </a:extLst>
              </a:tr>
              <a:tr h="31777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1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8102330"/>
                  </a:ext>
                </a:extLst>
              </a:tr>
              <a:tr h="30095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1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346157"/>
                  </a:ext>
                </a:extLst>
              </a:tr>
              <a:tr h="312042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767304"/>
                  </a:ext>
                </a:extLst>
              </a:tr>
              <a:tr h="30095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4716610"/>
                  </a:ext>
                </a:extLst>
              </a:tr>
              <a:tr h="300951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10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792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123381"/>
                  </a:ext>
                </a:extLst>
              </a:tr>
              <a:tr h="25529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75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292325"/>
                  </a:ext>
                </a:extLst>
              </a:tr>
            </a:tbl>
          </a:graphicData>
        </a:graphic>
      </p:graphicFrame>
      <p:sp>
        <p:nvSpPr>
          <p:cNvPr id="2" name="Открывающая фигурная скобка 1">
            <a:extLst>
              <a:ext uri="{FF2B5EF4-FFF2-40B4-BE49-F238E27FC236}">
                <a16:creationId xmlns:a16="http://schemas.microsoft.com/office/drawing/2014/main" id="{A683A455-DEEB-7F91-577D-5A9E57073711}"/>
              </a:ext>
            </a:extLst>
          </p:cNvPr>
          <p:cNvSpPr/>
          <p:nvPr/>
        </p:nvSpPr>
        <p:spPr>
          <a:xfrm rot="16200000">
            <a:off x="4585416" y="5688258"/>
            <a:ext cx="249302" cy="1514994"/>
          </a:xfrm>
          <a:prstGeom prst="leftBrace">
            <a:avLst>
              <a:gd name="adj1" fmla="val 52946"/>
              <a:gd name="adj2" fmla="val 507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797904-346E-75FB-523A-5A6716364F03}"/>
              </a:ext>
            </a:extLst>
          </p:cNvPr>
          <p:cNvSpPr txBox="1"/>
          <p:nvPr/>
        </p:nvSpPr>
        <p:spPr>
          <a:xfrm>
            <a:off x="4450450" y="6581001"/>
            <a:ext cx="5171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spc="-1" dirty="0">
                <a:solidFill>
                  <a:srgbClr val="0070C0"/>
                </a:solidFill>
                <a:latin typeface="Times New Roman"/>
              </a:rPr>
              <a:t>1 год</a:t>
            </a:r>
          </a:p>
        </p:txBody>
      </p:sp>
      <p:sp>
        <p:nvSpPr>
          <p:cNvPr id="5" name="Открывающая фигурная скобка 4">
            <a:extLst>
              <a:ext uri="{FF2B5EF4-FFF2-40B4-BE49-F238E27FC236}">
                <a16:creationId xmlns:a16="http://schemas.microsoft.com/office/drawing/2014/main" id="{618F376C-29F5-0112-77CC-21D6D97DE5DE}"/>
              </a:ext>
            </a:extLst>
          </p:cNvPr>
          <p:cNvSpPr/>
          <p:nvPr/>
        </p:nvSpPr>
        <p:spPr>
          <a:xfrm rot="16200000">
            <a:off x="6104827" y="5711154"/>
            <a:ext cx="249302" cy="1523833"/>
          </a:xfrm>
          <a:prstGeom prst="leftBrace">
            <a:avLst>
              <a:gd name="adj1" fmla="val 52946"/>
              <a:gd name="adj2" fmla="val 507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888210-B97D-707B-F793-603ADCA76F8E}"/>
              </a:ext>
            </a:extLst>
          </p:cNvPr>
          <p:cNvSpPr txBox="1"/>
          <p:nvPr/>
        </p:nvSpPr>
        <p:spPr>
          <a:xfrm>
            <a:off x="5970880" y="6582782"/>
            <a:ext cx="5171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spc="-1" dirty="0">
                <a:solidFill>
                  <a:srgbClr val="0070C0"/>
                </a:solidFill>
                <a:latin typeface="Times New Roman"/>
              </a:rPr>
              <a:t>2 год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6613682C-8C90-8C82-E062-4D96BC115E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778840"/>
              </p:ext>
            </p:extLst>
          </p:nvPr>
        </p:nvGraphicFramePr>
        <p:xfrm>
          <a:off x="5467561" y="612409"/>
          <a:ext cx="1523833" cy="5736011"/>
        </p:xfrm>
        <a:graphic>
          <a:graphicData uri="http://schemas.openxmlformats.org/drawingml/2006/table">
            <a:tbl>
              <a:tblPr/>
              <a:tblGrid>
                <a:gridCol w="481060">
                  <a:extLst>
                    <a:ext uri="{9D8B030D-6E8A-4147-A177-3AD203B41FA5}">
                      <a16:colId xmlns:a16="http://schemas.microsoft.com/office/drawing/2014/main" val="1572993915"/>
                    </a:ext>
                  </a:extLst>
                </a:gridCol>
                <a:gridCol w="557521">
                  <a:extLst>
                    <a:ext uri="{9D8B030D-6E8A-4147-A177-3AD203B41FA5}">
                      <a16:colId xmlns:a16="http://schemas.microsoft.com/office/drawing/2014/main" val="69252430"/>
                    </a:ext>
                  </a:extLst>
                </a:gridCol>
                <a:gridCol w="485252">
                  <a:extLst>
                    <a:ext uri="{9D8B030D-6E8A-4147-A177-3AD203B41FA5}">
                      <a16:colId xmlns:a16="http://schemas.microsoft.com/office/drawing/2014/main" val="731327097"/>
                    </a:ext>
                  </a:extLst>
                </a:gridCol>
              </a:tblGrid>
              <a:tr h="3016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trike="noStrike" spc="-1" dirty="0">
                          <a:solidFill>
                            <a:srgbClr val="0433FF"/>
                          </a:solidFill>
                          <a:latin typeface="Times New Roman"/>
                          <a:ea typeface="Times New Roman"/>
                        </a:rPr>
                        <a:t>Баллы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trike="noStrike" spc="-1" dirty="0">
                          <a:solidFill>
                            <a:srgbClr val="0433FF"/>
                          </a:solidFill>
                          <a:latin typeface="Times New Roman"/>
                          <a:ea typeface="Times New Roman"/>
                        </a:rPr>
                        <a:t>Кол-во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trike="noStrike" spc="-1" dirty="0">
                          <a:solidFill>
                            <a:srgbClr val="0433FF"/>
                          </a:solidFill>
                          <a:latin typeface="Times New Roman"/>
                          <a:ea typeface="Times New Roman"/>
                        </a:rPr>
                        <a:t>Сумма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868860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60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842052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459750"/>
                  </a:ext>
                </a:extLst>
              </a:tr>
              <a:tr h="468409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943218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620157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282525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574107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276051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693310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400" b="1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1400" b="1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6</a:t>
                      </a:r>
                      <a:endParaRPr lang="ru-RU" sz="1400" b="1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013407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400" b="1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ru-RU" sz="1400" b="1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1400" b="1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098263"/>
                  </a:ext>
                </a:extLst>
              </a:tr>
              <a:tr h="3251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 b="1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ru-RU" sz="1400" b="1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ru-RU" sz="1400" b="1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482013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1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375757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520747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236514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10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288306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400" b="1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ru-RU" sz="1400" b="1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endParaRPr lang="ru-RU" sz="1400" b="1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800509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109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645688"/>
                  </a:ext>
                </a:extLst>
              </a:tr>
            </a:tbl>
          </a:graphicData>
        </a:graphic>
      </p:graphicFrame>
      <p:sp>
        <p:nvSpPr>
          <p:cNvPr id="8" name="CustomShape 2">
            <a:extLst>
              <a:ext uri="{FF2B5EF4-FFF2-40B4-BE49-F238E27FC236}">
                <a16:creationId xmlns:a16="http://schemas.microsoft.com/office/drawing/2014/main" id="{49BB3694-E059-1069-51DF-C7633B71DB78}"/>
              </a:ext>
            </a:extLst>
          </p:cNvPr>
          <p:cNvSpPr/>
          <p:nvPr/>
        </p:nvSpPr>
        <p:spPr>
          <a:xfrm>
            <a:off x="8823522" y="6444333"/>
            <a:ext cx="191160" cy="40676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BDE4869-837B-4625-A493-2D7DB43D6F68}" type="slidenum">
              <a:rPr lang="ru-RU">
                <a:solidFill>
                  <a:schemeClr val="bg1">
                    <a:lumMod val="50000"/>
                  </a:schemeClr>
                </a:solidFill>
                <a:latin typeface="Bahnschrift Condensed" panose="020B0502040204020203" pitchFamily="34" charset="0"/>
              </a:rPr>
              <a:pPr/>
              <a:t>5</a:t>
            </a:fld>
            <a:endParaRPr lang="ru-RU" dirty="0">
              <a:solidFill>
                <a:schemeClr val="bg1">
                  <a:lumMod val="50000"/>
                </a:schemeClr>
              </a:solidFill>
              <a:latin typeface="Bahnschrift Condensed" panose="020B0502040204020203" pitchFamily="34" charset="0"/>
            </a:endParaRP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3499E49E-4BB3-792D-37FA-EC94DC209E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245933"/>
              </p:ext>
            </p:extLst>
          </p:nvPr>
        </p:nvGraphicFramePr>
        <p:xfrm>
          <a:off x="6991394" y="603218"/>
          <a:ext cx="1523833" cy="5736011"/>
        </p:xfrm>
        <a:graphic>
          <a:graphicData uri="http://schemas.openxmlformats.org/drawingml/2006/table">
            <a:tbl>
              <a:tblPr/>
              <a:tblGrid>
                <a:gridCol w="481060">
                  <a:extLst>
                    <a:ext uri="{9D8B030D-6E8A-4147-A177-3AD203B41FA5}">
                      <a16:colId xmlns:a16="http://schemas.microsoft.com/office/drawing/2014/main" val="1572993915"/>
                    </a:ext>
                  </a:extLst>
                </a:gridCol>
                <a:gridCol w="557521">
                  <a:extLst>
                    <a:ext uri="{9D8B030D-6E8A-4147-A177-3AD203B41FA5}">
                      <a16:colId xmlns:a16="http://schemas.microsoft.com/office/drawing/2014/main" val="69252430"/>
                    </a:ext>
                  </a:extLst>
                </a:gridCol>
                <a:gridCol w="485252">
                  <a:extLst>
                    <a:ext uri="{9D8B030D-6E8A-4147-A177-3AD203B41FA5}">
                      <a16:colId xmlns:a16="http://schemas.microsoft.com/office/drawing/2014/main" val="731327097"/>
                    </a:ext>
                  </a:extLst>
                </a:gridCol>
              </a:tblGrid>
              <a:tr h="3016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trike="noStrike" spc="-1" dirty="0">
                          <a:solidFill>
                            <a:srgbClr val="0433FF"/>
                          </a:solidFill>
                          <a:latin typeface="Times New Roman"/>
                          <a:ea typeface="Times New Roman"/>
                        </a:rPr>
                        <a:t>Баллы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trike="noStrike" spc="-1" dirty="0">
                          <a:solidFill>
                            <a:srgbClr val="0433FF"/>
                          </a:solidFill>
                          <a:latin typeface="Times New Roman"/>
                          <a:ea typeface="Times New Roman"/>
                        </a:rPr>
                        <a:t>Кол-во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000" b="1" strike="noStrike" spc="-1" dirty="0">
                          <a:solidFill>
                            <a:srgbClr val="0433FF"/>
                          </a:solidFill>
                          <a:latin typeface="Times New Roman"/>
                          <a:ea typeface="Times New Roman"/>
                        </a:rPr>
                        <a:t>Сумма</a:t>
                      </a:r>
                      <a:endParaRPr lang="ru-RU" sz="10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868860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40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842052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459750"/>
                  </a:ext>
                </a:extLst>
              </a:tr>
              <a:tr h="468409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943218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620157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1282525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3574107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276051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693310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400" b="1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3</a:t>
                      </a:r>
                      <a:endParaRPr lang="ru-RU" sz="1400" b="1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9</a:t>
                      </a:r>
                      <a:endParaRPr lang="ru-RU" sz="1400" b="1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2013407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400" b="1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ru-RU" sz="1400" b="1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1400" b="1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098263"/>
                  </a:ext>
                </a:extLst>
              </a:tr>
              <a:tr h="3251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400" b="1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1400" b="1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2</a:t>
                      </a:r>
                      <a:endParaRPr lang="ru-RU" sz="1400" b="1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482013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6375757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9520747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236514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5</a:t>
                      </a:r>
                      <a:endParaRPr lang="ru-RU" sz="1400" b="0" strike="noStrike" spc="-1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Arial"/>
                        </a:rPr>
                        <a:t>10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288306"/>
                  </a:ext>
                </a:extLst>
              </a:tr>
              <a:tr h="30531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1400" b="1" strike="noStrike" spc="-1" dirty="0">
                        <a:latin typeface="Arial"/>
                      </a:endParaRPr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  <a:endParaRPr lang="ru-RU" sz="1400" b="1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10</a:t>
                      </a:r>
                      <a:endParaRPr lang="ru-RU" sz="1400" b="1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800509"/>
                  </a:ext>
                </a:extLst>
              </a:tr>
              <a:tr h="36637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5720" marR="4572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400" b="1" strike="noStrike" spc="-1" dirty="0">
                          <a:solidFill>
                            <a:srgbClr val="000000"/>
                          </a:solidFill>
                          <a:latin typeface="Times New Roman"/>
                        </a:rPr>
                        <a:t>73</a:t>
                      </a:r>
                      <a:endParaRPr lang="ru-RU" sz="1400" b="0" strike="noStrike" spc="-1" dirty="0">
                        <a:latin typeface="Arial"/>
                      </a:endParaRPr>
                    </a:p>
                  </a:txBody>
                  <a:tcPr marL="45720" marR="45720">
                    <a:lnL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000000"/>
                      </a:solidFill>
                    </a:lnR>
                    <a:lnT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7F4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645688"/>
                  </a:ext>
                </a:extLst>
              </a:tr>
            </a:tbl>
          </a:graphicData>
        </a:graphic>
      </p:graphicFrame>
      <p:sp>
        <p:nvSpPr>
          <p:cNvPr id="11" name="Открывающая фигурная скобка 10">
            <a:extLst>
              <a:ext uri="{FF2B5EF4-FFF2-40B4-BE49-F238E27FC236}">
                <a16:creationId xmlns:a16="http://schemas.microsoft.com/office/drawing/2014/main" id="{DCCC15FB-A179-1285-A1A6-03A04138E558}"/>
              </a:ext>
            </a:extLst>
          </p:cNvPr>
          <p:cNvSpPr/>
          <p:nvPr/>
        </p:nvSpPr>
        <p:spPr>
          <a:xfrm rot="16200000">
            <a:off x="7628660" y="5711154"/>
            <a:ext cx="249302" cy="1523833"/>
          </a:xfrm>
          <a:prstGeom prst="leftBrace">
            <a:avLst>
              <a:gd name="adj1" fmla="val 52946"/>
              <a:gd name="adj2" fmla="val 5077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D3FB925-E117-B23E-E420-4E30B3F62CC5}"/>
              </a:ext>
            </a:extLst>
          </p:cNvPr>
          <p:cNvSpPr txBox="1"/>
          <p:nvPr/>
        </p:nvSpPr>
        <p:spPr>
          <a:xfrm>
            <a:off x="7494713" y="6582782"/>
            <a:ext cx="5171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b="1" spc="-1" dirty="0">
                <a:solidFill>
                  <a:srgbClr val="0070C0"/>
                </a:solidFill>
                <a:latin typeface="Times New Roman"/>
              </a:rPr>
              <a:t>3 год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681736-1A2A-1E59-F0EF-2EC6F80FD393}"/>
              </a:ext>
            </a:extLst>
          </p:cNvPr>
          <p:cNvSpPr txBox="1"/>
          <p:nvPr/>
        </p:nvSpPr>
        <p:spPr>
          <a:xfrm>
            <a:off x="-9938" y="6473070"/>
            <a:ext cx="396047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0433FF"/>
                </a:solidFill>
                <a:latin typeface="Times New Roman"/>
                <a:ea typeface="Times New Roman"/>
              </a:rPr>
              <a:t>Общая сумма за 3 курса: </a:t>
            </a:r>
            <a:r>
              <a:rPr lang="ru-RU" sz="1600" b="1" spc="-1" dirty="0">
                <a:solidFill>
                  <a:srgbClr val="000000"/>
                </a:solidFill>
                <a:latin typeface="Times New Roman"/>
              </a:rPr>
              <a:t>257</a:t>
            </a:r>
            <a:endParaRPr lang="ru-RU" sz="1600" b="0" strike="noStrike" spc="-1" dirty="0">
              <a:latin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rif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2.1" id="{19F6FF4A-BFB8-D448-81DB-A8F1C71F8E46}" vid="{CDCDF023-17A4-CF46-89DD-D6386F64A917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7978D837-0A1C-0F4C-BDA2-DED4E25DC06B}">
  <we:reference id="wa200005566" version="3.0.0.2" store="ru-RU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9093</TotalTime>
  <Words>423</Words>
  <Application>Microsoft Office PowerPoint</Application>
  <PresentationFormat>Экран (4:3)</PresentationFormat>
  <Paragraphs>208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17" baseType="lpstr">
      <vt:lpstr>Arial</vt:lpstr>
      <vt:lpstr>Bahnschrift Condensed</vt:lpstr>
      <vt:lpstr>Calibri</vt:lpstr>
      <vt:lpstr>DejaVu Sans</vt:lpstr>
      <vt:lpstr>MV Boli</vt:lpstr>
      <vt:lpstr>Roboto</vt:lpstr>
      <vt:lpstr>StarSymbol</vt:lpstr>
      <vt:lpstr>Symbol</vt:lpstr>
      <vt:lpstr>Times New Roman</vt:lpstr>
      <vt:lpstr>Wingdings</vt:lpstr>
      <vt:lpstr>Office Theme</vt:lpstr>
      <vt:lpstr>Drift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Аспирантка 1 года обучения   Мазанникова Мария Андреевна  (лаборатория оптики металлов)</dc:title>
  <dc:subject/>
  <dc:creator>User</dc:creator>
  <dc:description/>
  <cp:lastModifiedBy>User</cp:lastModifiedBy>
  <cp:revision>83</cp:revision>
  <dcterms:modified xsi:type="dcterms:W3CDTF">2024-10-04T05:32:50Z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14</vt:i4>
  </property>
</Properties>
</file>