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Lato" panose="020B0604020202020204" charset="0"/>
      <p:regular r:id="rId13"/>
      <p:bold r:id="rId14"/>
      <p:italic r:id="rId15"/>
      <p:boldItalic r:id="rId16"/>
    </p:embeddedFont>
    <p:embeddedFont>
      <p:font typeface="Raleway" panose="020B0604020202020204" charset="-52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5A1A26-846A-490D-9720-A64C4DFE362A}">
  <a:tblStyle styleId="{BE5A1A26-846A-490D-9720-A64C4DFE362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0d9c115277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0d9c115277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0d9c115277_0_3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0d9c115277_0_3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0d9c115277_0_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0d9c115277_0_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0d9c115277_0_3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0d9c115277_0_3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0d9c115277_0_3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0d9c115277_0_3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0d9c115277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0d9c115277_0_3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0d9c115277_0_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0d9c115277_0_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d9c115277_0_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0d9c115277_0_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0d9c115277_0_3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0d9c115277_0_3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0d9c115277_0_3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0d9c115277_0_3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0" y="-104775"/>
            <a:ext cx="9144000" cy="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Аспирант 3 года обучения Меренцова Кристина Александровна</a:t>
            </a:r>
            <a:endParaRPr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лаборатории нанокомпозитных мультиферроиков</a:t>
            </a:r>
            <a:endParaRPr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509550" y="413369"/>
            <a:ext cx="8124900" cy="452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/>
              <a:t>Научный руководитель</a:t>
            </a:r>
            <a:r>
              <a:rPr lang="ru" sz="1500" dirty="0"/>
              <a:t> – д.ф.-м.н. Носов Александр Павлович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b="1"/>
              <a:t>Специальность</a:t>
            </a:r>
            <a:r>
              <a:rPr lang="ru" sz="1500"/>
              <a:t> </a:t>
            </a:r>
            <a:r>
              <a:rPr lang="ru" sz="1500" smtClean="0"/>
              <a:t>1.3.8.  </a:t>
            </a:r>
            <a:r>
              <a:rPr lang="ru" sz="1500" dirty="0"/>
              <a:t>– физика конденсированного состояния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b="1" dirty="0"/>
              <a:t>Тема работы</a:t>
            </a:r>
            <a:r>
              <a:rPr lang="ru" sz="1500" dirty="0"/>
              <a:t>  –  Спин-зависящие явления в тонких плёнках </a:t>
            </a:r>
            <a:r>
              <a:rPr lang="ru" sz="1500" dirty="0" smtClean="0"/>
              <a:t>гематита.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b="1" dirty="0"/>
              <a:t>Задача текущего года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Ознакомиться с методом модификации состава материалов интенсивными лазерными пучками. Провести эксперимент на образце 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α-Fe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ru" sz="1500" dirty="0"/>
              <a:t>. Исследовать образец, подвергнутый </a:t>
            </a:r>
            <a:r>
              <a:rPr lang="ru" sz="1500" dirty="0" smtClean="0"/>
              <a:t>лазерному </a:t>
            </a:r>
            <a:r>
              <a:rPr lang="ru" sz="1500" dirty="0"/>
              <a:t>взаимодействию</a:t>
            </a:r>
            <a:r>
              <a:rPr lang="ru" sz="1500" dirty="0" smtClean="0"/>
              <a:t>. Исследовать методом рентгеновской дифракции </a:t>
            </a:r>
            <a:r>
              <a:rPr lang="ru" sz="1500" dirty="0"/>
              <a:t>зависимость между структурой и свойствами пленок в зависимости от </a:t>
            </a:r>
            <a:r>
              <a:rPr lang="ru" sz="1500" dirty="0" smtClean="0"/>
              <a:t>толщины.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b="1" dirty="0"/>
              <a:t>Сделано:</a:t>
            </a:r>
            <a:endParaRPr sz="1500" b="1" dirty="0"/>
          </a:p>
          <a:p>
            <a:pPr marL="0" lvl="0" indent="0">
              <a:spcBef>
                <a:spcPts val="1200"/>
              </a:spcBef>
              <a:buNone/>
            </a:pPr>
            <a:r>
              <a:rPr lang="ru" sz="1500" dirty="0"/>
              <a:t>Проведена локальная модификация фазового состава 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α-Fe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ru" sz="1500" dirty="0"/>
              <a:t> лазерным излучением с</a:t>
            </a:r>
            <a:r>
              <a:rPr lang="ru" sz="1500" dirty="0" smtClean="0"/>
              <a:t> длинами </a:t>
            </a:r>
            <a:r>
              <a:rPr lang="ru" sz="1500" dirty="0"/>
              <a:t>волн 532 и 1064 нм.  Исследован </a:t>
            </a:r>
            <a:r>
              <a:rPr lang="ru" sz="1500" dirty="0" smtClean="0"/>
              <a:t>модифицированный образец </a:t>
            </a:r>
            <a:r>
              <a:rPr lang="ru" sz="1500" dirty="0"/>
              <a:t>методом рамановской </a:t>
            </a:r>
            <a:r>
              <a:rPr lang="ru" sz="1500" dirty="0" smtClean="0"/>
              <a:t>спектроскопии и </a:t>
            </a:r>
            <a:r>
              <a:rPr lang="ru" sz="1500" dirty="0"/>
              <a:t>оптической </a:t>
            </a:r>
            <a:r>
              <a:rPr lang="ru" sz="1500" dirty="0" smtClean="0"/>
              <a:t>микрофотографии. Проведено </a:t>
            </a:r>
            <a:r>
              <a:rPr lang="ru" sz="1500" dirty="0"/>
              <a:t>структурное исследование </a:t>
            </a:r>
            <a:r>
              <a:rPr lang="ru" sz="1500" dirty="0" smtClean="0"/>
              <a:t>рентгенодифракционным </a:t>
            </a:r>
            <a:r>
              <a:rPr lang="ru" sz="1500" dirty="0"/>
              <a:t>методом и методом  картирования узла обратного </a:t>
            </a:r>
            <a:r>
              <a:rPr lang="ru" sz="1500" dirty="0" smtClean="0"/>
              <a:t>пространства пленок разной толщины.</a:t>
            </a:r>
            <a:endParaRPr sz="1500" dirty="0"/>
          </a:p>
        </p:txBody>
      </p:sp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1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>
            <a:spLocks noGrp="1"/>
          </p:cNvSpPr>
          <p:nvPr>
            <p:ph type="title"/>
          </p:nvPr>
        </p:nvSpPr>
        <p:spPr>
          <a:xfrm>
            <a:off x="0" y="-104775"/>
            <a:ext cx="9144000" cy="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Аспирант 3 года обучения Меренцова Кристина Александровна</a:t>
            </a:r>
            <a:endParaRPr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лаборатории нанокомпозитных мультиферроиков</a:t>
            </a:r>
            <a:endParaRPr dirty="0"/>
          </a:p>
        </p:txBody>
      </p:sp>
      <p:sp>
        <p:nvSpPr>
          <p:cNvPr id="159" name="Google Shape;159;p22"/>
          <p:cNvSpPr txBox="1">
            <a:spLocks noGrp="1"/>
          </p:cNvSpPr>
          <p:nvPr>
            <p:ph type="body" idx="1"/>
          </p:nvPr>
        </p:nvSpPr>
        <p:spPr>
          <a:xfrm>
            <a:off x="628600" y="867325"/>
            <a:ext cx="7688700" cy="3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61" name="Google Shape;161;p22"/>
          <p:cNvSpPr txBox="1"/>
          <p:nvPr/>
        </p:nvSpPr>
        <p:spPr>
          <a:xfrm>
            <a:off x="6682750" y="502925"/>
            <a:ext cx="2461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/>
              <a:t>Таблица показателей</a:t>
            </a:r>
            <a:endParaRPr sz="1600"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62" name="Google Shape;162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10</a:t>
            </a:fld>
            <a:endParaRPr dirty="0"/>
          </a:p>
        </p:txBody>
      </p:sp>
      <p:graphicFrame>
        <p:nvGraphicFramePr>
          <p:cNvPr id="7" name="Group 4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1211"/>
              </p:ext>
            </p:extLst>
          </p:nvPr>
        </p:nvGraphicFramePr>
        <p:xfrm>
          <a:off x="260464" y="502925"/>
          <a:ext cx="6522720" cy="4590007"/>
        </p:xfrm>
        <a:graphic>
          <a:graphicData uri="http://schemas.openxmlformats.org/drawingml/2006/table">
            <a:tbl>
              <a:tblPr/>
              <a:tblGrid>
                <a:gridCol w="4137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47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644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0" y="-104775"/>
            <a:ext cx="9144000" cy="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Аспирант 3 года обучения Меренцова Кристина Александровна</a:t>
            </a:r>
            <a:endParaRPr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лаборатории нанокомпозитных мультиферроиков</a:t>
            </a:r>
            <a:endParaRPr dirty="0"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727650" y="768250"/>
            <a:ext cx="7688700" cy="3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/>
              <a:t>Статьи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1. Low-frequency resonance in laminated FeGa-FeCoGa/Metglas/PZT structures / A. P. Nosov, I. V. Gribov, N. A. Moskvina, A. V. Druzhinin, S. S. Dubinin, V. V. Izyurov, </a:t>
            </a:r>
            <a:r>
              <a:rPr lang="ru" sz="1500" u="sng" dirty="0"/>
              <a:t>K. A. Merencova</a:t>
            </a:r>
            <a:r>
              <a:rPr lang="ru" sz="1500" dirty="0"/>
              <a:t>, and M. S. Artemiev // Diagnostics, Resource and Mechanics of materials and structures. – 2021. – Iss. 5. – P. 15–23. </a:t>
            </a:r>
            <a:r>
              <a:rPr lang="ru" sz="1500" dirty="0" smtClean="0"/>
              <a:t> РИНС</a:t>
            </a:r>
            <a:r>
              <a:rPr lang="en-US" sz="1500" dirty="0" smtClean="0"/>
              <a:t>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2. Microstructure Features of Yttrium Orthoferrite Thin Films on Sapphire / A. L. Vasiliev, I. A. Subbotin, A. O. Belyaeva, Yu. M. Chesnokov, V. V. Izyurov, </a:t>
            </a:r>
            <a:r>
              <a:rPr lang="ru" sz="1500" u="sng" dirty="0"/>
              <a:t>K. A. Merencova</a:t>
            </a:r>
            <a:r>
              <a:rPr lang="ru" sz="1500" dirty="0"/>
              <a:t>, M. S. </a:t>
            </a:r>
            <a:r>
              <a:rPr lang="ru" sz="1500" dirty="0" smtClean="0"/>
              <a:t>Artemiev, </a:t>
            </a:r>
            <a:r>
              <a:rPr lang="ru" sz="1500" dirty="0"/>
              <a:t>S. S. </a:t>
            </a:r>
            <a:r>
              <a:rPr lang="ru" sz="1500" dirty="0" smtClean="0"/>
              <a:t>Dubinin, </a:t>
            </a:r>
            <a:r>
              <a:rPr lang="ru" sz="1500" dirty="0"/>
              <a:t>A. P. Nosov, E. M. Pashaev. </a:t>
            </a:r>
            <a:r>
              <a:rPr lang="ru" sz="1500" dirty="0" smtClean="0"/>
              <a:t>// </a:t>
            </a:r>
            <a:r>
              <a:rPr lang="ru" sz="1500" dirty="0"/>
              <a:t>Physics of Metals and Metallography. — 2024. — V. 125. — P. 64—77</a:t>
            </a:r>
            <a:r>
              <a:rPr lang="ru" sz="1500" dirty="0" smtClean="0"/>
              <a:t>. </a:t>
            </a:r>
            <a:r>
              <a:rPr lang="en-US" sz="1500" dirty="0" smtClean="0"/>
              <a:t>Q2.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3. Orientational and crystallographic relationships in thin films of yttrium orthoferrite on sapphire substrates / Subbotin I.A.,  Pashaev E.M.,  Dubinin S.S.,  Izyurov V.V., Belyaeva A.O., Kondratiev O.A., </a:t>
            </a:r>
            <a:r>
              <a:rPr lang="ru" sz="1500" u="sng" dirty="0"/>
              <a:t>Merencova K.A., </a:t>
            </a:r>
            <a:r>
              <a:rPr lang="ru" sz="1500" dirty="0"/>
              <a:t>Artemiev M.S., Nosov A.P. </a:t>
            </a:r>
            <a:r>
              <a:rPr lang="ru" sz="1500" dirty="0" smtClean="0"/>
              <a:t>//  </a:t>
            </a:r>
            <a:r>
              <a:rPr lang="ru" sz="1500" dirty="0"/>
              <a:t>в печати (журнал Q2 Acta Crystallographica B</a:t>
            </a:r>
            <a:r>
              <a:rPr lang="ru" sz="1500" dirty="0" smtClean="0"/>
              <a:t>)</a:t>
            </a:r>
            <a:r>
              <a:rPr lang="en-US" sz="1500" dirty="0" smtClean="0"/>
              <a:t>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500" dirty="0"/>
          </a:p>
        </p:txBody>
      </p:sp>
      <p:sp>
        <p:nvSpPr>
          <p:cNvPr id="95" name="Google Shape;95;p14"/>
          <p:cNvSpPr txBox="1"/>
          <p:nvPr/>
        </p:nvSpPr>
        <p:spPr>
          <a:xfrm>
            <a:off x="6682750" y="502925"/>
            <a:ext cx="2461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/>
              <a:t>Апробация работы</a:t>
            </a:r>
            <a:endParaRPr sz="1600"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title"/>
          </p:nvPr>
        </p:nvSpPr>
        <p:spPr>
          <a:xfrm>
            <a:off x="0" y="-104775"/>
            <a:ext cx="9144000" cy="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Аспирант 3 года обучения Меренцова Кристина Александровна</a:t>
            </a:r>
            <a:endParaRPr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лаборатории нанокомпозитных мультиферроиков</a:t>
            </a:r>
            <a:endParaRPr dirty="0"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727650" y="768250"/>
            <a:ext cx="7688700" cy="3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/>
              <a:t>Статьи</a:t>
            </a:r>
            <a:endParaRPr sz="1500" b="1" dirty="0"/>
          </a:p>
          <a:p>
            <a:pPr marL="0" lvl="0" indent="0">
              <a:spcBef>
                <a:spcPts val="1200"/>
              </a:spcBef>
              <a:buNone/>
            </a:pPr>
            <a:r>
              <a:rPr lang="ru" sz="1500" dirty="0"/>
              <a:t>4. Magnetooptical Faraday and Kerr effects in nanosized BiYIG/GGG structures </a:t>
            </a:r>
            <a:r>
              <a:rPr lang="ru" sz="1500" dirty="0" smtClean="0"/>
              <a:t> </a:t>
            </a:r>
            <a:r>
              <a:rPr lang="ru-RU" sz="1500" dirty="0" smtClean="0"/>
              <a:t>/ </a:t>
            </a:r>
            <a:r>
              <a:rPr lang="ru" sz="1500" dirty="0" smtClean="0"/>
              <a:t>Sukhorukov </a:t>
            </a:r>
            <a:r>
              <a:rPr lang="ru" sz="1500" dirty="0"/>
              <a:t>Yu.P., Telegin A.V., Lobov I.D., Naumov S.V., Dubinin S.S., </a:t>
            </a:r>
            <a:r>
              <a:rPr lang="ru" sz="1500" u="sng" dirty="0"/>
              <a:t>Merencova K.A.</a:t>
            </a:r>
            <a:r>
              <a:rPr lang="ru" sz="1500" dirty="0"/>
              <a:t>, Artemiev M.S., Nosov A.P. </a:t>
            </a:r>
            <a:r>
              <a:rPr lang="ru" sz="1500" dirty="0" smtClean="0"/>
              <a:t>// </a:t>
            </a:r>
            <a:r>
              <a:rPr lang="ru" sz="1500" dirty="0"/>
              <a:t>в печати (журнал Q1 Physical Review Applied</a:t>
            </a:r>
            <a:r>
              <a:rPr lang="ru" sz="1500" dirty="0" smtClean="0"/>
              <a:t>)</a:t>
            </a:r>
            <a:r>
              <a:rPr lang="en-US" sz="1500" dirty="0" smtClean="0"/>
              <a:t>.</a:t>
            </a:r>
            <a:endParaRPr sz="12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1200"/>
              </a:spcBef>
              <a:buNone/>
            </a:pPr>
            <a:r>
              <a:rPr lang="ru" sz="1500" dirty="0"/>
              <a:t>5. Hematite-magnetite structural transition in thin films of a-Fe</a:t>
            </a:r>
            <a:r>
              <a:rPr lang="ru" sz="1500" baseline="-25000" dirty="0"/>
              <a:t>2</a:t>
            </a:r>
            <a:r>
              <a:rPr lang="ru" sz="1500" dirty="0"/>
              <a:t>O</a:t>
            </a:r>
            <a:r>
              <a:rPr lang="ru" sz="1500" baseline="-25000" dirty="0"/>
              <a:t>3</a:t>
            </a:r>
            <a:r>
              <a:rPr lang="ru" sz="1500" dirty="0" smtClean="0"/>
              <a:t>  / </a:t>
            </a:r>
            <a:r>
              <a:rPr lang="ru" sz="1500" u="sng" dirty="0" smtClean="0"/>
              <a:t>Merencova </a:t>
            </a:r>
            <a:r>
              <a:rPr lang="ru" sz="1500" u="sng" dirty="0"/>
              <a:t>K.A.</a:t>
            </a:r>
            <a:r>
              <a:rPr lang="ru" sz="1500" dirty="0"/>
              <a:t>, Korkh Yu.V., Kuznetsova T.V., Nosov A.P. </a:t>
            </a:r>
            <a:r>
              <a:rPr lang="ru" sz="1500" dirty="0" smtClean="0"/>
              <a:t>// </a:t>
            </a:r>
            <a:r>
              <a:rPr lang="ru" sz="1500" dirty="0"/>
              <a:t>подготовлена к </a:t>
            </a:r>
            <a:r>
              <a:rPr lang="ru" sz="1500" dirty="0" smtClean="0"/>
              <a:t>печати</a:t>
            </a:r>
            <a:r>
              <a:rPr lang="en-US" sz="1500" dirty="0" smtClean="0"/>
              <a:t>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500" dirty="0"/>
          </a:p>
        </p:txBody>
      </p:sp>
      <p:sp>
        <p:nvSpPr>
          <p:cNvPr id="103" name="Google Shape;103;p15"/>
          <p:cNvSpPr txBox="1"/>
          <p:nvPr/>
        </p:nvSpPr>
        <p:spPr>
          <a:xfrm>
            <a:off x="6682750" y="502925"/>
            <a:ext cx="2461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/>
              <a:t>Апробация работы</a:t>
            </a:r>
            <a:endParaRPr sz="1600"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3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0" y="-104775"/>
            <a:ext cx="9144000" cy="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Аспирант 3 года обучения Меренцова Кристина Александровна</a:t>
            </a:r>
            <a:endParaRPr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лаборатории нанокомпозитных мультиферроиков</a:t>
            </a:r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628600" y="784195"/>
            <a:ext cx="7688700" cy="3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/>
              <a:t>Тезисы докладов на международных конференциях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1.</a:t>
            </a:r>
            <a:r>
              <a:rPr lang="ru" sz="1500" u="sng" dirty="0"/>
              <a:t> Меренцова К.А.</a:t>
            </a:r>
            <a:r>
              <a:rPr lang="ru" sz="1500" dirty="0"/>
              <a:t>, Носов А.П., Артемьев М.С., Десятников И.А., Изюров В.В., Дубинин С.С. / Влияние температуры термообработки на фазовый состав тонких пленок гематита // XV Симп. с межд. участием «Термодинамика и материаловедение», Новосибирск, (3–7 июля 2023 г.). Book of abstracts, 0 - 95 c.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2. </a:t>
            </a:r>
            <a:r>
              <a:rPr lang="ru" sz="1500" u="sng" dirty="0"/>
              <a:t>Merencova K.A.</a:t>
            </a:r>
            <a:r>
              <a:rPr lang="ru" sz="1500" dirty="0"/>
              <a:t>, Korkh Yu.V., Kuznetsova T.V., Nosov A.P. / Effect of heat treatment on the phase composition of 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α-Fe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ru" sz="1500" dirty="0"/>
              <a:t> thin films: analysis by Raman spectroscopy // Intern. Conf. «Materials Science and Nanotechnology» (MSN-2023), Ekaterinburg, Abstract Book, Ekaterinburg, Ural Federal University, 2023.- 107 </a:t>
            </a:r>
            <a:r>
              <a:rPr lang="ru" sz="1500" dirty="0" smtClean="0"/>
              <a:t>c</a:t>
            </a:r>
            <a:r>
              <a:rPr lang="en-US" sz="1500" dirty="0" smtClean="0"/>
              <a:t>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3. </a:t>
            </a:r>
            <a:r>
              <a:rPr lang="ru" sz="1500" u="sng" dirty="0"/>
              <a:t>Merencova K.A.</a:t>
            </a:r>
            <a:r>
              <a:rPr lang="ru" sz="1500" dirty="0"/>
              <a:t>, Izyurov V.V., Artemyev M.S., Desyatnikov I.A., Dubinin S.S., Nosov A.P. / Morphological and functional changes in 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α-Fe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ru" sz="1500" dirty="0"/>
              <a:t> films under a thermal treatment at different temperatures // Intern. Conf. «Materials Science and Nanotechnology» (MSN-2023), Ekaterinburg, Abstract Book.- 106 c.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11" name="Google Shape;111;p16"/>
          <p:cNvSpPr txBox="1"/>
          <p:nvPr/>
        </p:nvSpPr>
        <p:spPr>
          <a:xfrm>
            <a:off x="6682750" y="502925"/>
            <a:ext cx="2461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/>
              <a:t>Апробация работы</a:t>
            </a:r>
            <a:endParaRPr sz="1600"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4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>
            <a:spLocks noGrp="1"/>
          </p:cNvSpPr>
          <p:nvPr>
            <p:ph type="title"/>
          </p:nvPr>
        </p:nvSpPr>
        <p:spPr>
          <a:xfrm>
            <a:off x="0" y="-104775"/>
            <a:ext cx="9144000" cy="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Аспирант 3 года обучения Меренцова Кристина Александровна</a:t>
            </a:r>
            <a:endParaRPr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лаборатории нанокомпозитных мультиферроиков</a:t>
            </a:r>
            <a:endParaRPr dirty="0"/>
          </a:p>
        </p:txBody>
      </p:sp>
      <p:sp>
        <p:nvSpPr>
          <p:cNvPr id="118" name="Google Shape;118;p17"/>
          <p:cNvSpPr txBox="1">
            <a:spLocks noGrp="1"/>
          </p:cNvSpPr>
          <p:nvPr>
            <p:ph type="body" idx="1"/>
          </p:nvPr>
        </p:nvSpPr>
        <p:spPr>
          <a:xfrm>
            <a:off x="628600" y="800821"/>
            <a:ext cx="7688700" cy="3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/>
              <a:t>Тезисы докладов на международных конференциях 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4. </a:t>
            </a:r>
            <a:r>
              <a:rPr lang="ru" sz="1500" u="sng" dirty="0"/>
              <a:t>Merencova K.A.</a:t>
            </a:r>
            <a:r>
              <a:rPr lang="ru" sz="1500" dirty="0"/>
              <a:t>, Korkh Yu.V., Kuznetsova T.V., Nosov A.P. / Hematite Thin Films for AFM-spintronics // The IEEE Around-the-Clock Around-the-Globe Magnetic Conference (AtC-AtG), online, Abstracts, IEEE MAGNETICS 2023.- 102 c.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5. Artemiev M., </a:t>
            </a:r>
            <a:r>
              <a:rPr lang="ru" sz="1500" u="sng" dirty="0"/>
              <a:t>Merencova K.</a:t>
            </a:r>
            <a:r>
              <a:rPr lang="ru" sz="1500" dirty="0"/>
              <a:t>, Izyurov V., Dubinin S., Nosov A. / Effect of Postannealing on the Structural Parameters of NiO Thin Films // The IEEE Around-the-Clock Around-the-Globe Magnetic Conference (AtC-AtG), online, Abstracts, IEEE MAGNETICS 2023.- 103 c.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6. </a:t>
            </a:r>
            <a:r>
              <a:rPr lang="ru" sz="1500" u="sng" dirty="0"/>
              <a:t>Merencova K.A.</a:t>
            </a:r>
            <a:r>
              <a:rPr lang="ru" sz="1500" dirty="0"/>
              <a:t>, Korkh Y.V., Kuznetsova T.V., Nosov A.P. / Influence of temperature on the structure of 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α-Fe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ru" sz="1500" dirty="0"/>
              <a:t> thin films // Intern. Conf. “Functional Materials” (ICFM-2023), Alushta, Crimea, 06.10.2023, ISBN: 0, Book of abstracts, 0.- 120 c.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500" b="1" dirty="0"/>
          </a:p>
        </p:txBody>
      </p:sp>
      <p:sp>
        <p:nvSpPr>
          <p:cNvPr id="119" name="Google Shape;119;p17"/>
          <p:cNvSpPr txBox="1"/>
          <p:nvPr/>
        </p:nvSpPr>
        <p:spPr>
          <a:xfrm>
            <a:off x="6682750" y="502925"/>
            <a:ext cx="2461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/>
              <a:t>Апробация работы</a:t>
            </a:r>
            <a:endParaRPr sz="1600"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20" name="Google Shape;120;p1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5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0" y="-104775"/>
            <a:ext cx="9144000" cy="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Аспирант 3 года обучения Меренцова Кристина Александровна</a:t>
            </a:r>
            <a:endParaRPr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лаборатории нанокомпозитных мультиферроиков</a:t>
            </a:r>
            <a:endParaRPr dirty="0"/>
          </a:p>
        </p:txBody>
      </p:sp>
      <p:sp>
        <p:nvSpPr>
          <p:cNvPr id="126" name="Google Shape;126;p18"/>
          <p:cNvSpPr txBox="1">
            <a:spLocks noGrp="1"/>
          </p:cNvSpPr>
          <p:nvPr>
            <p:ph type="body" idx="1"/>
          </p:nvPr>
        </p:nvSpPr>
        <p:spPr>
          <a:xfrm>
            <a:off x="628600" y="795279"/>
            <a:ext cx="7905900" cy="3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/>
              <a:t>Тезисы докладов на международных конференциях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7. Artemyev M.S., Izyurov V.V., </a:t>
            </a:r>
            <a:r>
              <a:rPr lang="ru" sz="1500" u="sng" dirty="0"/>
              <a:t>Merencova K.A.</a:t>
            </a:r>
            <a:r>
              <a:rPr lang="ru" sz="1500" dirty="0"/>
              <a:t>, Desyatnikov I.A., Dubinin S.S., Nosov A.P. INFLUENCE OF THE HEAT TREATMENT MEDIUM ON THE STRUCTURAL PARAMETERS OF NIO THIN FILMS Сборник X Международная молодежная научная конференция. Физика. Технологии. Инновации. ФТИ-2023 (15-19 мая 2023 г.). Book of abstracts, 0.- 132 c. 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 8. </a:t>
            </a:r>
            <a:r>
              <a:rPr lang="ru" sz="1500" u="sng" dirty="0"/>
              <a:t>Merencova K.A.</a:t>
            </a:r>
            <a:r>
              <a:rPr lang="ru" sz="1500" dirty="0"/>
              <a:t>, Izyurov V.V., Artemyev M.S., Desyatnikov I.A., Dubinin S.S., Nosov A.P. / INFLUENCE OF ANNEALING TEMPERATURE ON THE PHASE COMPOSITION OF 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α-Fe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ru" sz="1500" dirty="0"/>
              <a:t> THIN FILMS. // Сборник X Международная молодежная научная конференция. Физика. Технологии. Инновации. ФТИ-2023 (15-19 мая 2023 г.). Book of abstracts, 0.- 254 </a:t>
            </a:r>
            <a:r>
              <a:rPr lang="ru" sz="1500" dirty="0" smtClean="0"/>
              <a:t>c</a:t>
            </a:r>
            <a:r>
              <a:rPr lang="en-US" sz="1500" dirty="0" smtClean="0"/>
              <a:t>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  9. </a:t>
            </a:r>
            <a:r>
              <a:rPr lang="ru" sz="1500" u="sng" dirty="0"/>
              <a:t>Merencova K.A.</a:t>
            </a:r>
            <a:r>
              <a:rPr lang="ru" sz="1500" dirty="0"/>
              <a:t>, Dubinin S.S., Korh Y.V., Kuznetsova T.V.,Nosov A. P. / Evolution of composition of hematite thin films under the action of laser radiation // Сборник XI Международная молодежная научная конференция. Физика. Технологии. Инновации. ФТИ-2024 (20-25 мая 2024 г.). Book of </a:t>
            </a:r>
            <a:r>
              <a:rPr lang="ru" sz="1500" dirty="0" smtClean="0"/>
              <a:t>abstracts</a:t>
            </a:r>
            <a:r>
              <a:rPr lang="en-US" sz="1500" dirty="0" smtClean="0"/>
              <a:t>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27" name="Google Shape;127;p18"/>
          <p:cNvSpPr txBox="1"/>
          <p:nvPr/>
        </p:nvSpPr>
        <p:spPr>
          <a:xfrm>
            <a:off x="6682750" y="502925"/>
            <a:ext cx="2461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/>
              <a:t>Апробация работы</a:t>
            </a:r>
            <a:endParaRPr sz="1600"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28" name="Google Shape;128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6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title"/>
          </p:nvPr>
        </p:nvSpPr>
        <p:spPr>
          <a:xfrm>
            <a:off x="0" y="-104775"/>
            <a:ext cx="9144000" cy="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Аспирант 3 года обучения Меренцова Кристина Александровна</a:t>
            </a:r>
            <a:endParaRPr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лаборатории нанокомпозитных мультиферроиков</a:t>
            </a:r>
            <a:endParaRPr dirty="0"/>
          </a:p>
        </p:txBody>
      </p:sp>
      <p:sp>
        <p:nvSpPr>
          <p:cNvPr id="134" name="Google Shape;134;p19"/>
          <p:cNvSpPr txBox="1">
            <a:spLocks noGrp="1"/>
          </p:cNvSpPr>
          <p:nvPr>
            <p:ph type="body" idx="1"/>
          </p:nvPr>
        </p:nvSpPr>
        <p:spPr>
          <a:xfrm>
            <a:off x="620975" y="767569"/>
            <a:ext cx="7688700" cy="3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/>
              <a:t>Тезисы докладов на российских конференциях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1. </a:t>
            </a:r>
            <a:r>
              <a:rPr lang="ru" sz="1500" u="sng" dirty="0"/>
              <a:t>Меренцова К.А.</a:t>
            </a:r>
            <a:r>
              <a:rPr lang="ru" sz="1500" dirty="0"/>
              <a:t>, Изюров В.В., Артемьев М.С., Десятников И.А., Дубинин С.С., Носов А.П. / Зависимость фазового состава тонких пленок гематита от температуры термообработки. // XXII Всероссийская школа-семинар по проблемам физики конденсированного состояния вещества (СПФКС-22) памяти М.И. Куркина (Екатеринбург), 2022. С. 234.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2. Изюров В.В., Носов А.П., </a:t>
            </a:r>
            <a:r>
              <a:rPr lang="ru" sz="1500" u="sng" dirty="0"/>
              <a:t>Меренцова К.А.</a:t>
            </a:r>
            <a:r>
              <a:rPr lang="ru" sz="1500" dirty="0"/>
              <a:t>, Артемьев М.С., Десятников И.А., Дубинин С.С. / Температурные зависимости параметров мессбауэровских спектров тонких пленок YFeO3. // XXII Всероссийская школа-семинар по проблемам физики конденсированного состояния вещества (СПФКС-22) памяти М.И. Куркина (Екатеринбург), 2022. С. 228.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3. Артемьев М.С., Изюров В.В., </a:t>
            </a:r>
            <a:r>
              <a:rPr lang="ru" sz="1500" u="sng" dirty="0"/>
              <a:t>Меренцова К.А.</a:t>
            </a:r>
            <a:r>
              <a:rPr lang="ru" sz="1500" dirty="0"/>
              <a:t>, Десятников И.А., Дубинин С.С., Носов А.П. / Влияние термообработки на структурные параметры тонких плёнок NiO. // XXII Всероссийская школа-семинар по проблемам физики конденсированного состояния вещества (СПФКС-22) памяти М.И. Куркина (Екатеринбург), 2022. С. 87.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35" name="Google Shape;135;p19"/>
          <p:cNvSpPr txBox="1"/>
          <p:nvPr/>
        </p:nvSpPr>
        <p:spPr>
          <a:xfrm>
            <a:off x="6682750" y="502925"/>
            <a:ext cx="2461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/>
              <a:t>Апробация работы</a:t>
            </a:r>
            <a:endParaRPr sz="1600"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36" name="Google Shape;136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7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0"/>
          <p:cNvSpPr txBox="1">
            <a:spLocks noGrp="1"/>
          </p:cNvSpPr>
          <p:nvPr>
            <p:ph type="title"/>
          </p:nvPr>
        </p:nvSpPr>
        <p:spPr>
          <a:xfrm>
            <a:off x="0" y="-104775"/>
            <a:ext cx="9144000" cy="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Аспирант 3 года обучения Меренцова Кристина Александровна</a:t>
            </a:r>
            <a:endParaRPr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лаборатории нанокомпозитных мультиферроиков</a:t>
            </a:r>
            <a:endParaRPr dirty="0"/>
          </a:p>
        </p:txBody>
      </p:sp>
      <p:sp>
        <p:nvSpPr>
          <p:cNvPr id="142" name="Google Shape;142;p20"/>
          <p:cNvSpPr txBox="1">
            <a:spLocks noGrp="1"/>
          </p:cNvSpPr>
          <p:nvPr>
            <p:ph type="body" idx="1"/>
          </p:nvPr>
        </p:nvSpPr>
        <p:spPr>
          <a:xfrm>
            <a:off x="628600" y="773111"/>
            <a:ext cx="7688700" cy="3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/>
              <a:t>Тезисы докладов на российских конференциях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4. </a:t>
            </a:r>
            <a:r>
              <a:rPr lang="ru" sz="1500" u="sng" dirty="0"/>
              <a:t>Меренцова К.А.</a:t>
            </a:r>
            <a:r>
              <a:rPr lang="ru" sz="1500" dirty="0"/>
              <a:t>, Изюров В.В., Артемьев М.С., Десятников И.А., Дубинин С.С., Носов А.П. / Зависимость фазового состава тонких плёнок 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α-Fe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ru" sz="1500" dirty="0"/>
              <a:t> от температуры термообработки // 27 Всероссийская научная конференция студентов-физиков и молодых ученых (ВНКСФ-27), 2023, с. </a:t>
            </a:r>
            <a:r>
              <a:rPr lang="ru" sz="1500" dirty="0" smtClean="0"/>
              <a:t>46</a:t>
            </a:r>
            <a:r>
              <a:rPr lang="en-US" sz="1500" dirty="0" smtClean="0"/>
              <a:t>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5. Изюров В.В., Носов А.П., </a:t>
            </a:r>
            <a:r>
              <a:rPr lang="ru" sz="1500" u="sng" dirty="0"/>
              <a:t>Меренцова К.А.</a:t>
            </a:r>
            <a:r>
              <a:rPr lang="ru" sz="1500" dirty="0"/>
              <a:t>, Артемьев М.А., Дубинин С.С. / Зависимость температуры Дебая от толщины тонких пленок YFeO</a:t>
            </a:r>
            <a:r>
              <a:rPr lang="ru" sz="1500" baseline="-25000" dirty="0"/>
              <a:t>3</a:t>
            </a:r>
            <a:r>
              <a:rPr lang="ru" sz="1500" dirty="0"/>
              <a:t> // XXIII Всеросс. школа-семинар по проблемам физики конденсированного состояния вещества (СПФКС-23), Екатеринбург, Тезисы докладов, Екатеринбург: ИФМ УрО РАН, 2023.- 190 c.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500" dirty="0"/>
              <a:t>6. </a:t>
            </a:r>
            <a:r>
              <a:rPr lang="ru" sz="1500" u="sng" dirty="0"/>
              <a:t>Меренцова К.А.</a:t>
            </a:r>
            <a:r>
              <a:rPr lang="ru" sz="1500" dirty="0"/>
              <a:t>, Корх Ю.В., Кузнецова Т.В., Носов А.П. / Динамика фазовых превращений в тонких пленках 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α-Fe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ru" sz="15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ru" sz="1500" baseline="-25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ru" sz="1500" dirty="0"/>
              <a:t> // XXIII Всеросс. школа-семинар по проблемам физики конденсированного состояния вещества (СПФКС-23), Екатеринбург, Тезисы докладов, Екатеринбург: ИФМ УрО РАН, 2023.- 192 c.</a:t>
            </a:r>
            <a:endParaRPr sz="1500" dirty="0"/>
          </a:p>
        </p:txBody>
      </p:sp>
      <p:sp>
        <p:nvSpPr>
          <p:cNvPr id="143" name="Google Shape;143;p20"/>
          <p:cNvSpPr txBox="1"/>
          <p:nvPr/>
        </p:nvSpPr>
        <p:spPr>
          <a:xfrm>
            <a:off x="6682750" y="502925"/>
            <a:ext cx="2461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/>
              <a:t>Апробация работы</a:t>
            </a:r>
            <a:endParaRPr sz="1600"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44" name="Google Shape;144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8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 txBox="1">
            <a:spLocks noGrp="1"/>
          </p:cNvSpPr>
          <p:nvPr>
            <p:ph type="title"/>
          </p:nvPr>
        </p:nvSpPr>
        <p:spPr>
          <a:xfrm>
            <a:off x="0" y="-104775"/>
            <a:ext cx="9144000" cy="6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Аспирант 3 года обучения Меренцова Кристина Александровна</a:t>
            </a:r>
            <a:endParaRPr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лаборатории нанокомпозитных мультиферроиков</a:t>
            </a:r>
            <a:endParaRPr dirty="0"/>
          </a:p>
        </p:txBody>
      </p:sp>
      <p:sp>
        <p:nvSpPr>
          <p:cNvPr id="150" name="Google Shape;150;p21"/>
          <p:cNvSpPr txBox="1">
            <a:spLocks noGrp="1"/>
          </p:cNvSpPr>
          <p:nvPr>
            <p:ph type="body" idx="1"/>
          </p:nvPr>
        </p:nvSpPr>
        <p:spPr>
          <a:xfrm>
            <a:off x="628600" y="811905"/>
            <a:ext cx="7688700" cy="3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/>
              <a:t>Экзамен по философии 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Сдан – «Хорошо» 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b="1" dirty="0"/>
              <a:t>Экзамен по иностранному языку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Сдан – «Хорошо» 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b="1" dirty="0"/>
              <a:t>Участие в грантах</a:t>
            </a:r>
            <a:endParaRPr sz="1500" b="1" dirty="0"/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ru" sz="1500" dirty="0"/>
              <a:t>Новое поколение мультиферроиков на основе дихалькогенидов со структурой делафоссита, № 22-13-00361, рук. Титов А.Н. 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ru" sz="1500" dirty="0"/>
              <a:t>Формирование магнитных нановключений в би-интераклатных диселенидах переходных металлов, №24-23-20029, рук. Шкварин А.С.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b="1" dirty="0"/>
              <a:t>Степень участия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500" dirty="0"/>
              <a:t>Исполнитель </a:t>
            </a:r>
            <a:endParaRPr sz="1500" dirty="0"/>
          </a:p>
        </p:txBody>
      </p:sp>
      <p:sp>
        <p:nvSpPr>
          <p:cNvPr id="151" name="Google Shape;151;p21"/>
          <p:cNvSpPr txBox="1"/>
          <p:nvPr/>
        </p:nvSpPr>
        <p:spPr>
          <a:xfrm>
            <a:off x="6682750" y="502925"/>
            <a:ext cx="2461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/>
              <a:t>Экзамены</a:t>
            </a:r>
            <a:endParaRPr sz="1600" b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</p:txBody>
      </p:sp>
      <p:sp>
        <p:nvSpPr>
          <p:cNvPr id="152" name="Google Shape;152;p21"/>
          <p:cNvSpPr txBox="1">
            <a:spLocks noGrp="1"/>
          </p:cNvSpPr>
          <p:nvPr>
            <p:ph type="body" idx="1"/>
          </p:nvPr>
        </p:nvSpPr>
        <p:spPr>
          <a:xfrm>
            <a:off x="5518752" y="841475"/>
            <a:ext cx="3291900" cy="24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b="1" dirty="0"/>
              <a:t>Выступления на конференциях </a:t>
            </a:r>
            <a:endParaRPr sz="15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Сделано докладов 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 dirty="0"/>
              <a:t>устных – 0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500" dirty="0"/>
              <a:t>стендовых  –  6</a:t>
            </a:r>
            <a:endParaRPr sz="1500" dirty="0"/>
          </a:p>
        </p:txBody>
      </p:sp>
      <p:sp>
        <p:nvSpPr>
          <p:cNvPr id="153" name="Google Shape;153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9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3776</TotalTime>
  <Words>1633</Words>
  <Application>Microsoft Office PowerPoint</Application>
  <PresentationFormat>Экран (16:9)</PresentationFormat>
  <Paragraphs>159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Lato</vt:lpstr>
      <vt:lpstr>Arial</vt:lpstr>
      <vt:lpstr>Times New Roman</vt:lpstr>
      <vt:lpstr>Raleway</vt:lpstr>
      <vt:lpstr>Streamline</vt:lpstr>
      <vt:lpstr>Аспирант 3 года обучения Меренцова Кристина Александровна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  <vt:lpstr>Аспирант 3 года обучения Меренцова Кристина Александровна лаборатории нанокомпозитных мультиферроиков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3 года обучения Меренцова Кристина Александровна лаборатории нанокомпозитных мультиферроиков</dc:title>
  <dc:creator>Пользователь</dc:creator>
  <cp:lastModifiedBy>User</cp:lastModifiedBy>
  <cp:revision>35</cp:revision>
  <dcterms:modified xsi:type="dcterms:W3CDTF">2024-10-04T05:35:46Z</dcterms:modified>
</cp:coreProperties>
</file>