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256" r:id="rId2"/>
    <p:sldId id="300" r:id="rId3"/>
    <p:sldId id="285" r:id="rId4"/>
    <p:sldId id="311" r:id="rId5"/>
    <p:sldId id="271" r:id="rId6"/>
  </p:sldIdLst>
  <p:sldSz cx="9144000" cy="5143500" type="screen16x9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98" autoAdjust="0"/>
    <p:restoredTop sz="86477" autoAdjust="0"/>
  </p:normalViewPr>
  <p:slideViewPr>
    <p:cSldViewPr>
      <p:cViewPr varScale="1">
        <p:scale>
          <a:sx n="100" d="100"/>
          <a:sy n="100" d="100"/>
        </p:scale>
        <p:origin x="1018" y="72"/>
      </p:cViewPr>
      <p:guideLst>
        <p:guide orient="horz" pos="2160"/>
        <p:guide pos="2880"/>
        <p:guide orient="horz" pos="162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05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2125" y="-11796713"/>
            <a:ext cx="22204363" cy="12490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6873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98237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14049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BC99A6-657E-4D8B-BC17-C7ACA282EA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946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03175-8124-4BB1-B39A-C076FDD52D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0223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7814" y="205978"/>
            <a:ext cx="2055812" cy="43862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2" y="205978"/>
            <a:ext cx="6018213" cy="43862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4BB1C2-7E36-41DC-A855-D2654C9546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5766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D13C8-4480-44BF-B8B0-6EDEDA5880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048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816079-7BB2-4F99-AE55-99C0D8DE1A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933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2" y="1200150"/>
            <a:ext cx="4037013" cy="339209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4" y="1200150"/>
            <a:ext cx="4037012" cy="339209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C1356D-E4E2-4169-8B5A-7445B9426B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280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273846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40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40" y="1878806"/>
            <a:ext cx="3868737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ECF28D-BE37-41DF-8121-12E3513B69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128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AEC63-9A19-40F2-8353-FB57696841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770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5F1BFC-8D7C-42F3-A05E-E6F6607169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36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40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740571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40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89A785-DC47-4FB7-9B15-7510D814C5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347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40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740571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40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460E2-1D66-459F-BF20-BF7F2E105C8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6939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2" y="205980"/>
            <a:ext cx="8226425" cy="854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2" y="1200150"/>
            <a:ext cx="8226425" cy="3392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щелкните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  <a:p>
            <a:pPr lvl="4"/>
            <a:r>
              <a:rPr lang="en-GB" altLang="ru-RU"/>
              <a:t>Восьмой уровень структуры</a:t>
            </a:r>
          </a:p>
          <a:p>
            <a:pPr lvl="4"/>
            <a:r>
              <a:rPr lang="en-GB" altLang="ru-RU"/>
              <a:t>Девятый уровень структуры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2" y="4683921"/>
            <a:ext cx="2130425" cy="35480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SzPct val="100000"/>
              <a:defRPr>
                <a:solidFill>
                  <a:srgbClr val="000000"/>
                </a:solidFill>
              </a:defRPr>
            </a:lvl1pPr>
          </a:lstStyle>
          <a:p>
            <a:fld id="{1F337037-DC6B-42A7-B806-2B64A90F7AB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00311" y="1275876"/>
            <a:ext cx="8135937" cy="336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ts val="500"/>
              </a:spcBef>
              <a:buSzPct val="100000"/>
            </a:pPr>
            <a:r>
              <a:rPr lang="ru-RU" altLang="ru-RU" sz="2100" dirty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1.3.12.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– Физика магнитных явлений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98735" y="852277"/>
            <a:ext cx="8358187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500"/>
              </a:spcBef>
              <a:buSzPct val="100000"/>
            </a:pPr>
            <a:r>
              <a:rPr lang="ru-RU" altLang="ru-RU" sz="2100" dirty="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к.т.н. Василенко Ольга Николаевна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4841" y="1707654"/>
            <a:ext cx="8143875" cy="63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ts val="500"/>
              </a:spcBef>
              <a:buSzPct val="100000"/>
            </a:pPr>
            <a:r>
              <a:rPr lang="ru-RU" altLang="ru-RU" sz="21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</a:t>
            </a:r>
            <a:r>
              <a:rPr lang="ru-RU" altLang="ru-RU" sz="2000" dirty="0">
                <a:solidFill>
                  <a:srgbClr val="0033CC"/>
                </a:solidFill>
                <a:latin typeface="Times New Roman" panose="02020603050405020304" pitchFamily="18" charset="0"/>
              </a:rPr>
              <a:t>  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– 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Магнитные методики и аппаратура для выявления опасных концентраторов напряжений в действующих трубопроводах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98734" y="2344312"/>
            <a:ext cx="8034338" cy="2099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600"/>
              </a:spcBef>
              <a:buSzPct val="100000"/>
            </a:pPr>
            <a:r>
              <a:rPr lang="ru-RU" altLang="ru-RU" sz="2100" dirty="0">
                <a:solidFill>
                  <a:srgbClr val="0033CC"/>
                </a:solidFill>
                <a:latin typeface="Times New Roman" panose="02020603050405020304" pitchFamily="18" charset="0"/>
              </a:rPr>
              <a:t>Задачи текущего года</a:t>
            </a:r>
          </a:p>
          <a:p>
            <a:pPr eaLnBrk="1" hangingPunct="1">
              <a:spcBef>
                <a:spcPts val="600"/>
              </a:spcBef>
              <a:buSzPct val="100000"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Исследовать влияние напряжённо-деформированного состояния на магнитные характеристики объектов при испытаниях на растяжение и изгиб.</a:t>
            </a:r>
          </a:p>
          <a:p>
            <a:pPr eaLnBrk="1" hangingPunct="1">
              <a:spcBef>
                <a:spcPts val="0"/>
              </a:spcBef>
              <a:buSzPct val="100000"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Определить зависимость магнитных характеристик от остаточных деформаций образцов из трубных сталей после испытаний.</a:t>
            </a:r>
          </a:p>
        </p:txBody>
      </p:sp>
      <p:sp>
        <p:nvSpPr>
          <p:cNvPr id="3079" name="Text Box 1"/>
          <p:cNvSpPr txBox="1">
            <a:spLocks noChangeArrowheads="1"/>
          </p:cNvSpPr>
          <p:nvPr/>
        </p:nvSpPr>
        <p:spPr bwMode="auto">
          <a:xfrm>
            <a:off x="539753" y="141685"/>
            <a:ext cx="8208963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Аспирант</a:t>
            </a:r>
            <a:r>
              <a:rPr lang="en-US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 года обучения Мызнов Константин Евгеньевич</a:t>
            </a:r>
            <a:b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лаборатории интеллектуальных технологий диагностики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>
          <a:xfrm>
            <a:off x="8460432" y="4683921"/>
            <a:ext cx="223194" cy="354806"/>
          </a:xfrm>
        </p:spPr>
        <p:txBody>
          <a:bodyPr/>
          <a:lstStyle/>
          <a:p>
            <a:fld id="{495F1BFC-8D7C-42F3-A05E-E6F6607169E5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1"/>
          <p:cNvSpPr txBox="1">
            <a:spLocks noChangeArrowheads="1"/>
          </p:cNvSpPr>
          <p:nvPr/>
        </p:nvSpPr>
        <p:spPr bwMode="auto">
          <a:xfrm>
            <a:off x="539753" y="141685"/>
            <a:ext cx="8208963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Аспирант</a:t>
            </a:r>
            <a:r>
              <a:rPr lang="en-US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 года обучения Мызнов Константин Евгеньевич</a:t>
            </a:r>
            <a:b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лаборатории интеллектуальных технологий диагностики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>
          <a:xfrm>
            <a:off x="8460432" y="4683921"/>
            <a:ext cx="223194" cy="354806"/>
          </a:xfrm>
        </p:spPr>
        <p:txBody>
          <a:bodyPr/>
          <a:lstStyle/>
          <a:p>
            <a:fld id="{495F1BFC-8D7C-42F3-A05E-E6F6607169E5}" type="slidenum">
              <a:rPr lang="ru-RU" altLang="ru-RU" smtClean="0"/>
              <a:pPr/>
              <a:t>2</a:t>
            </a:fld>
            <a:endParaRPr lang="ru-RU" altLang="ru-RU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39752" y="699542"/>
            <a:ext cx="8034338" cy="4302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ru-RU" altLang="ru-RU" sz="2000" dirty="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</a:t>
            </a:r>
          </a:p>
          <a:p>
            <a:pPr marL="342900" lvl="0" indent="-342900">
              <a:buAutoNum type="arabicParenR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образцах из стали 17Г1С и Х60 при растягивающих деформациях в упругой области наблюдается неоднозначность в изменении коэрцитивной силы, что говорит о необходимости многопараметрового контроля. Площадь петли гистерезиса уменьшается в области упругих деформаций, а при деформациях в пластической области меняется неоднозначно.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испытания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обнаружено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чем больше остаточные деформации в области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контроля,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 больше значения коэрцитивной силы и меньше остаточная магнитная индукция. </a:t>
            </a:r>
          </a:p>
          <a:p>
            <a:pPr marL="342900" indent="-342900">
              <a:buFontTx/>
              <a:buAutoNum type="arabicParenR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образце из стали 17Г1С при упругих деформациях изгиба рост напряжений приводит к уменьшению коэрцитивной силы и увеличению остаточной магнитной индукции. В области пластических деформаций значения остаточной магнитной индукции уменьшаются более чем в 2,5 раза, а значения коэрцитивной силы почти не меняются и только при напряжениях близких к пределу прочности начинают уменьшаться.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испытания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изгиб в областях, характеризующихся большими величинами деформации, обнаружены пониженные значения коэрцитивной силы и остаточной магнитной индукции.</a:t>
            </a:r>
          </a:p>
          <a:p>
            <a:pPr lvl="0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8867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1"/>
          <p:cNvSpPr txBox="1">
            <a:spLocks noChangeArrowheads="1"/>
          </p:cNvSpPr>
          <p:nvPr/>
        </p:nvSpPr>
        <p:spPr bwMode="auto">
          <a:xfrm>
            <a:off x="539753" y="141685"/>
            <a:ext cx="8208963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Аспирант</a:t>
            </a:r>
            <a:r>
              <a:rPr lang="en-US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 года обучения Мызнов Константин Евгеньевич</a:t>
            </a:r>
            <a:b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лаборатории интеллектуальных технологий диагностики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>
          <a:xfrm>
            <a:off x="8460432" y="4683921"/>
            <a:ext cx="223194" cy="354806"/>
          </a:xfrm>
        </p:spPr>
        <p:txBody>
          <a:bodyPr/>
          <a:lstStyle/>
          <a:p>
            <a:fld id="{495F1BFC-8D7C-42F3-A05E-E6F6607169E5}" type="slidenum">
              <a:rPr lang="ru-RU" altLang="ru-RU" smtClean="0"/>
              <a:pPr/>
              <a:t>3</a:t>
            </a:fld>
            <a:endParaRPr lang="ru-RU" alt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8B3780-55D7-E34B-388E-9C7280CDBD64}"/>
              </a:ext>
            </a:extLst>
          </p:cNvPr>
          <p:cNvSpPr txBox="1"/>
          <p:nvPr/>
        </p:nvSpPr>
        <p:spPr>
          <a:xfrm>
            <a:off x="2354251" y="764063"/>
            <a:ext cx="457596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ts val="600"/>
              </a:spcBef>
              <a:buSzPct val="100000"/>
            </a:pPr>
            <a:r>
              <a:rPr lang="ru-RU" altLang="ru-RU" sz="2000" dirty="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40CDCC-0515-5DA0-1EF2-ABCDC71AC118}"/>
              </a:ext>
            </a:extLst>
          </p:cNvPr>
          <p:cNvSpPr txBox="1"/>
          <p:nvPr/>
        </p:nvSpPr>
        <p:spPr>
          <a:xfrm>
            <a:off x="625465" y="1179561"/>
            <a:ext cx="8024339" cy="24583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1970088" algn="l"/>
              </a:tabLst>
            </a:pPr>
            <a:r>
              <a:rPr lang="ru-RU" altLang="ru-RU" dirty="0">
                <a:solidFill>
                  <a:srgbClr val="0033CC"/>
                </a:solidFill>
                <a:latin typeface="Times New Roman" panose="02020603050405020304" pitchFamily="18" charset="0"/>
              </a:rPr>
              <a:t>Статьи</a:t>
            </a:r>
            <a:endParaRPr lang="ru-RU" altLang="ru-RU" dirty="0">
              <a:solidFill>
                <a:schemeClr val="dk1"/>
              </a:solidFill>
              <a:latin typeface="Times New Roman"/>
              <a:cs typeface="Times New Roman"/>
              <a:sym typeface="Times New Roman"/>
            </a:endParaRPr>
          </a:p>
          <a:p>
            <a:pPr marL="342900" indent="-34290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AutoNum type="arabicPeriod"/>
              <a:tabLst>
                <a:tab pos="1970088" algn="l"/>
              </a:tabLst>
            </a:pPr>
            <a:r>
              <a:rPr lang="ru-RU" altLang="ru-RU" sz="1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Сравнение </a:t>
            </a:r>
            <a:r>
              <a:rPr lang="ru-RU" altLang="ru-RU" sz="1500" dirty="0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результатов применения двух спекловых методов изучения многоцикловой усталости конструкционной стали / А.П. Владимиров, </a:t>
            </a:r>
            <a:r>
              <a:rPr lang="ru-RU" altLang="ru-RU" sz="1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И.С</a:t>
            </a:r>
            <a:r>
              <a:rPr lang="ru-RU" altLang="ru-RU" sz="15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altLang="ru-RU" sz="1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Каманцев</a:t>
            </a:r>
            <a:r>
              <a:rPr lang="ru-RU" altLang="ru-RU" sz="15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altLang="ru-RU" sz="1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Н.А</a:t>
            </a:r>
            <a:r>
              <a:rPr lang="ru-RU" altLang="ru-RU" sz="15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altLang="ru-RU" sz="1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Друкаренко</a:t>
            </a:r>
            <a:r>
              <a:rPr lang="ru-RU" altLang="ru-RU" sz="15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altLang="ru-RU" sz="1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К.Е</a:t>
            </a:r>
            <a:r>
              <a:rPr lang="ru-RU" altLang="ru-RU" sz="15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altLang="ru-RU" sz="1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Мызнов</a:t>
            </a:r>
            <a:r>
              <a:rPr lang="ru-RU" altLang="ru-RU" sz="15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altLang="ru-RU" sz="1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К.В</a:t>
            </a:r>
            <a:r>
              <a:rPr lang="ru-RU" altLang="ru-RU" sz="1500" dirty="0">
                <a:solidFill>
                  <a:srgbClr val="000000"/>
                </a:solidFill>
                <a:latin typeface="Times New Roman" panose="02020603050405020304" pitchFamily="18" charset="0"/>
              </a:rPr>
              <a:t>. Наумов. – Текст: непосредственный // Научно-технический вестник информационных технологий, механики и оптики. — 2024. — V. 24. — P. </a:t>
            </a:r>
            <a:r>
              <a:rPr lang="ru-RU" altLang="ru-RU" sz="1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20—29;</a:t>
            </a:r>
          </a:p>
          <a:p>
            <a:pPr marL="342900" indent="-34290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tabLst>
                <a:tab pos="1970088" algn="l"/>
              </a:tabLst>
            </a:pPr>
            <a:r>
              <a:rPr lang="ru-RU" sz="15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Изменение </a:t>
            </a:r>
            <a:r>
              <a:rPr lang="ru-RU" sz="15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магнитных характеристик труб при </a:t>
            </a:r>
            <a:r>
              <a:rPr lang="ru-RU" sz="15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гидро</a:t>
            </a:r>
            <a:r>
              <a:rPr lang="ru-RU" sz="15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и </a:t>
            </a:r>
            <a:r>
              <a:rPr lang="ru-RU" sz="15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пневмо</a:t>
            </a:r>
            <a:r>
              <a:rPr lang="ru-RU" sz="15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испытаниях магистральных трубопроводов / К.Е. </a:t>
            </a:r>
            <a:r>
              <a:rPr lang="ru-RU" sz="1500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Мызнов, О.Н. Василенко, В.Н. Ко­стин, В.С. </a:t>
            </a:r>
            <a:r>
              <a:rPr lang="ru-RU" sz="1500" dirty="0" err="1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Тронза</a:t>
            </a:r>
            <a:r>
              <a:rPr lang="ru-RU" sz="1500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А.Н. </a:t>
            </a:r>
            <a:r>
              <a:rPr lang="ru-RU" sz="1500" dirty="0" err="1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Бондина</a:t>
            </a:r>
            <a:r>
              <a:rPr lang="ru-RU" sz="1500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С.С. Кукушкин, Н.Ю. </a:t>
            </a:r>
            <a:r>
              <a:rPr lang="ru-RU" sz="1500" dirty="0" err="1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Трякина</a:t>
            </a:r>
            <a:r>
              <a:rPr lang="ru-RU" sz="1500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// Дефектоскоп­ия (в печати</a:t>
            </a:r>
            <a:r>
              <a:rPr lang="ru-RU" sz="1500" dirty="0" smtClean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lang="ru-RU" sz="1500" dirty="0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57547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1"/>
          <p:cNvSpPr txBox="1">
            <a:spLocks noChangeArrowheads="1"/>
          </p:cNvSpPr>
          <p:nvPr/>
        </p:nvSpPr>
        <p:spPr bwMode="auto">
          <a:xfrm>
            <a:off x="539753" y="141685"/>
            <a:ext cx="8208963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Аспирант</a:t>
            </a:r>
            <a:r>
              <a:rPr lang="en-US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 года обучения Мызнов Константин Евгеньевич</a:t>
            </a:r>
            <a:b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лаборатории интеллектуальных технологий диагностики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>
          <a:xfrm>
            <a:off x="8460432" y="4683921"/>
            <a:ext cx="223194" cy="354806"/>
          </a:xfrm>
        </p:spPr>
        <p:txBody>
          <a:bodyPr/>
          <a:lstStyle/>
          <a:p>
            <a:fld id="{495F1BFC-8D7C-42F3-A05E-E6F6607169E5}" type="slidenum">
              <a:rPr lang="ru-RU" altLang="ru-RU" smtClean="0"/>
              <a:pPr/>
              <a:t>4</a:t>
            </a:fld>
            <a:endParaRPr lang="ru-RU" alt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40CDCC-0515-5DA0-1EF2-ABCDC71AC118}"/>
              </a:ext>
            </a:extLst>
          </p:cNvPr>
          <p:cNvSpPr txBox="1"/>
          <p:nvPr/>
        </p:nvSpPr>
        <p:spPr>
          <a:xfrm>
            <a:off x="582371" y="3684171"/>
            <a:ext cx="8024339" cy="10885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tabLst>
                <a:tab pos="1970088" algn="l"/>
              </a:tabLst>
            </a:pPr>
            <a:r>
              <a:rPr lang="ru-RU" altLang="ru-RU" sz="1600" dirty="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endParaRPr lang="ru-RU" altLang="ru-RU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</a:pP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Сделано докладов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</a:pP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устных – 2</a:t>
            </a:r>
            <a:endParaRPr lang="ru-RU" altLang="ru-RU" sz="14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1970088" algn="l"/>
              </a:tabLst>
            </a:pPr>
            <a:endParaRPr lang="ru-RU" alt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82371" y="1224723"/>
            <a:ext cx="8024339" cy="1229724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spcBef>
                <a:spcPts val="600"/>
              </a:spcBef>
              <a:buClrTx/>
              <a:defRPr/>
            </a:pPr>
            <a:r>
              <a:rPr lang="ru-RU" altLang="ru-RU" sz="16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</a:t>
            </a:r>
          </a:p>
          <a:p>
            <a:pPr algn="just">
              <a:spcBef>
                <a:spcPts val="0"/>
              </a:spcBef>
              <a:buClrTx/>
              <a:defRPr/>
            </a:pP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1. Изменение магнитных характеристик труб при гидро- и пневмо- испытаниях магистральных трубопроводов / </a:t>
            </a:r>
            <a:r>
              <a:rPr lang="ru-RU" altLang="ru-RU" sz="1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К.Е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ru-RU" altLang="ru-RU" sz="1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Мызнов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ru-RU" altLang="ru-RU" sz="1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О.Н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. Василенко, </a:t>
            </a:r>
            <a:r>
              <a:rPr lang="ru-RU" altLang="ru-RU" sz="1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В.Н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. Ко­стин, </a:t>
            </a:r>
            <a:r>
              <a:rPr lang="ru-RU" altLang="ru-RU" sz="1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В.С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ru-RU" altLang="ru-RU" sz="1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Тронза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ru-RU" altLang="ru-RU" sz="1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А.Н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. Бондина, </a:t>
            </a:r>
            <a:r>
              <a:rPr lang="ru-RU" altLang="ru-RU" sz="1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С.С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. Кукушкин, </a:t>
            </a:r>
            <a:r>
              <a:rPr lang="ru-RU" altLang="ru-RU" sz="1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Н.Ю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ru-RU" altLang="ru-RU" sz="1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Трякина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 // </a:t>
            </a:r>
            <a:r>
              <a:rPr lang="ru-RU" altLang="ru-RU" sz="1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XXXV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 Уральская конференция с международным участием «Физические методы неразрушающего контроля (</a:t>
            </a:r>
            <a:r>
              <a:rPr lang="ru-RU" altLang="ru-RU" sz="1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Янусовские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 чтения)», Екатеринбург, 13-14 марта 2024 г.</a:t>
            </a:r>
            <a:endParaRPr lang="ru-RU" altLang="ru-RU" sz="18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82371" y="2454447"/>
            <a:ext cx="8496300" cy="1229724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spcBef>
                <a:spcPts val="600"/>
              </a:spcBef>
              <a:buClrTx/>
              <a:defRPr/>
            </a:pPr>
            <a:r>
              <a:rPr lang="ru-RU" altLang="ru-RU" sz="16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российских конференциях</a:t>
            </a:r>
          </a:p>
          <a:p>
            <a:pPr algn="just">
              <a:spcBef>
                <a:spcPts val="0"/>
              </a:spcBef>
              <a:buClrTx/>
              <a:defRPr/>
            </a:pP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1. Экспериментальное исследование эволюции характеристик петли магнитного гистерезиса труб при воздействии внутреннего давления / </a:t>
            </a:r>
            <a:r>
              <a:rPr lang="ru-RU" altLang="ru-RU" sz="1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К.Е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ru-RU" altLang="ru-RU" sz="1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Мызнов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ru-RU" altLang="ru-RU" sz="1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О.Н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. Василенко, </a:t>
            </a:r>
            <a:r>
              <a:rPr lang="ru-RU" altLang="ru-RU" sz="1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С.С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. Кукушкин // Всероссийская научно-практическая конференция для аспирантов, студентов и молодых ученых «Современные технологии: проблемы и перспективы», г. Севастополь 15-18 апреля 2024 г.</a:t>
            </a:r>
          </a:p>
          <a:p>
            <a:pPr algn="just">
              <a:spcBef>
                <a:spcPts val="600"/>
              </a:spcBef>
              <a:buClrTx/>
              <a:defRPr/>
            </a:pPr>
            <a:endParaRPr lang="ru-RU" altLang="ru-RU" sz="1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2A12A5-075E-29C8-3FD1-B1A1FC4D5C30}"/>
              </a:ext>
            </a:extLst>
          </p:cNvPr>
          <p:cNvSpPr txBox="1"/>
          <p:nvPr/>
        </p:nvSpPr>
        <p:spPr>
          <a:xfrm>
            <a:off x="2354251" y="764063"/>
            <a:ext cx="457596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ts val="600"/>
              </a:spcBef>
              <a:buSzPct val="100000"/>
            </a:pPr>
            <a:r>
              <a:rPr lang="ru-RU" altLang="ru-RU" sz="2000" dirty="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</a:p>
        </p:txBody>
      </p:sp>
    </p:spTree>
    <p:extLst>
      <p:ext uri="{BB962C8B-B14F-4D97-AF65-F5344CB8AC3E}">
        <p14:creationId xmlns:p14="http://schemas.microsoft.com/office/powerpoint/2010/main" val="42044443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9552" y="411510"/>
            <a:ext cx="8208963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600"/>
              </a:spcBef>
              <a:buSzPct val="100000"/>
            </a:pPr>
            <a:r>
              <a:rPr lang="ru-RU" altLang="ru-RU" dirty="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</a:p>
        </p:txBody>
      </p:sp>
      <p:sp>
        <p:nvSpPr>
          <p:cNvPr id="6148" name="Text Box 1"/>
          <p:cNvSpPr txBox="1">
            <a:spLocks noChangeArrowheads="1"/>
          </p:cNvSpPr>
          <p:nvPr/>
        </p:nvSpPr>
        <p:spPr bwMode="auto">
          <a:xfrm>
            <a:off x="539753" y="0"/>
            <a:ext cx="8208963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Аспирант</a:t>
            </a:r>
            <a:r>
              <a:rPr lang="en-US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 года обучения Мызнов Константин Евгеньевич</a:t>
            </a:r>
            <a:b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лаборатории интеллектуальных технологий диагностики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>
          <a:xfrm>
            <a:off x="8460432" y="4683921"/>
            <a:ext cx="223194" cy="354806"/>
          </a:xfrm>
        </p:spPr>
        <p:txBody>
          <a:bodyPr/>
          <a:lstStyle/>
          <a:p>
            <a:fld id="{495F1BFC-8D7C-42F3-A05E-E6F6607169E5}" type="slidenum">
              <a:rPr lang="ru-RU" altLang="ru-RU" smtClean="0"/>
              <a:pPr/>
              <a:t>5</a:t>
            </a:fld>
            <a:endParaRPr lang="ru-RU" altLang="ru-RU"/>
          </a:p>
        </p:txBody>
      </p:sp>
      <p:graphicFrame>
        <p:nvGraphicFramePr>
          <p:cNvPr id="102" name="Таблица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687008"/>
              </p:ext>
            </p:extLst>
          </p:nvPr>
        </p:nvGraphicFramePr>
        <p:xfrm>
          <a:off x="611560" y="771550"/>
          <a:ext cx="7663830" cy="4180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1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7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7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0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6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Кол-во за 1 год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Кол-во за 2 год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Кол-во за 3 год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публикации в изданиях ВАК (вышедшие из печати)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публикации в изданиях ВАК (принятые в печать)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9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свидетельство о программах для ЭВМ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патент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соавторство в монографии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оформленное ноу-хау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публикации в других изданиях (не тезисы)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9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тезисы доклада на международной конференции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тезисы доклада на российской конференции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конференции с устным докладом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319">
                <a:tc>
                  <a:txBody>
                    <a:bodyPr/>
                    <a:lstStyle/>
                    <a:p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конференции со стендовым докладом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319">
                <a:tc>
                  <a:txBody>
                    <a:bodyPr/>
                    <a:lstStyle/>
                    <a:p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сданный на «отлично» кандидатский экзамен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319">
                <a:tc>
                  <a:txBody>
                    <a:bodyPr/>
                    <a:lstStyle/>
                    <a:p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сданный на «хорошо» кандидатский экзамен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4319">
                <a:tc>
                  <a:txBody>
                    <a:bodyPr/>
                    <a:lstStyle/>
                    <a:p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сданный на «удовлетворительно» кандидатский экзамен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4319">
                <a:tc>
                  <a:txBody>
                    <a:bodyPr/>
                    <a:lstStyle/>
                    <a:p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грантах в качестве: исполнителя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4319">
                <a:tc>
                  <a:txBody>
                    <a:bodyPr/>
                    <a:lstStyle/>
                    <a:p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грантах в качестве: руководителя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4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сумма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6508</TotalTime>
  <Words>695</Words>
  <Application>Microsoft Office PowerPoint</Application>
  <PresentationFormat>Экран (16:9)</PresentationFormat>
  <Paragraphs>139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Microsoft YaHei</vt:lpstr>
      <vt:lpstr>Arial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Ежов И.В.</dc:title>
  <dc:creator>Ежов И.В.</dc:creator>
  <cp:lastModifiedBy>User</cp:lastModifiedBy>
  <cp:revision>485</cp:revision>
  <cp:lastPrinted>1601-01-01T00:00:00Z</cp:lastPrinted>
  <dcterms:created xsi:type="dcterms:W3CDTF">2012-04-17T05:54:14Z</dcterms:created>
  <dcterms:modified xsi:type="dcterms:W3CDTF">2024-10-04T05:37:48Z</dcterms:modified>
</cp:coreProperties>
</file>