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8" r:id="rId2"/>
    <p:sldId id="289" r:id="rId3"/>
    <p:sldId id="282" r:id="rId4"/>
    <p:sldId id="284" r:id="rId5"/>
    <p:sldId id="291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8C091CD-4DCD-EF65-DBD9-E672530DFC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F07A57-6DE5-EC40-FD01-52A5D97659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2E5C2-C804-456A-AF16-195E5B380052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9590D9-1891-7782-E738-C420E4F0E6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74EB77-BD6C-EAB0-49E4-37C97131B1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1F3C9-441A-41F0-9A89-72E7D1EE5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53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1CE91-5757-4BA5-9310-EDFC0B77C308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2C0A-DC4D-49DA-8B29-726592520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6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D1CE42-6609-5754-AA6D-DA43B4A878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6779D-9EA4-30B9-9A72-96C2813ED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B2CB80-521B-6C1A-E3DF-C6D3EC314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FFB81-A0D9-4643-A6B5-CCF2688EB6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873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A7CA6F-4D1E-9E03-7D35-220D8FFEE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33D50C-0300-4B17-0F23-8789E47A9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480488-7005-87DB-DEE8-FDCC7BBD2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53040-40ED-45B3-8DB8-27D6D83957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8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66F4E1-34D1-F008-9A70-665EA60A1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DB0CD1-1E83-D726-63A8-5D60138D43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07F8A4-13CB-5D00-0148-459B1E4DBF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5ECE5-C399-4F03-85E8-7F73A51357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22D5EA-0966-0518-827D-B35819657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B8DEC3-E3BC-1314-CF76-00D910EDD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0E3AB3-F1C5-6FF4-1F90-BB1DA5F5C9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B8A52-F013-4A1E-88C8-CEA13D7871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60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573B7C-9DA8-81EC-9CCA-E5EA2FC330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38C661-8D83-BA27-A5D6-3C98701F40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F7E1D3-3850-8A1D-E974-4C68A1BBE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1692D-01B1-4934-895E-CE8A9C39B2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14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DF0F2B-C088-C2BA-1943-6C71B5A6B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D9431-DE2B-B0E3-DC82-6E95DD86F9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3CC30A-2809-2969-C419-5BF36E016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13B3A-FC43-4C7E-9D66-9C23628143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042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E59DE-73FD-69DB-3721-4391E7935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96F54D-C94C-DAC0-4047-1A79186BF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EAE81B-095E-BEA2-7848-DAA1397C2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EEF84-F275-49C1-82E2-AEF9C7885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87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F003C5-D46C-AAD2-E30D-1B2E4AA80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B158DF-926C-4A65-4407-C15FC637E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4EF5E9-7360-778D-D68D-94F1297B34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8D518-58A0-4005-8DAF-8461C98C89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935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872A68-94B0-2479-BF5F-7DD925BD07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EA0FFD-B437-85D2-1713-3D764A18E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A4880B-0817-62CA-7AB7-9FB8868B49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7B281-7385-4A8D-88CC-A1EEA8281A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409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F97DF0-72E7-0D44-F697-DC45124C3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C6D2D-E88D-E5B9-0811-4DC03D66E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643D02-E45F-E99C-B720-66E343C0A1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3E22-E852-402F-AF14-03BC8B1B86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290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6C5A45-FBB1-5B0A-2A5E-34FDAA289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FEE8B7-7CAD-6B55-26C9-7BC8DFE60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FA504-5B5B-6FD7-CB2B-8028BA5024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8AFBA-C4CB-46C3-B6B6-3E921C50FE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969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53833A-F56C-EFC9-7270-7E95E1B8C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EA804D-E50F-408A-1E21-2140B70BE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6AF548-42C5-A499-A583-F3A8EEB2E9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92E6F0-8723-0112-5A99-1F56FBF56C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F2F1517-3D58-EFA0-DDA1-8D6EA94C33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DB9427-9E1A-4760-AB34-225E59FB0B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115062-3B1D-E961-53EC-C6647F7EA7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3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Таран Леонид Сергеевич 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501DBE-6447-C9E8-57DC-CA768700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-3561"/>
            <a:ext cx="2133600" cy="476250"/>
          </a:xfrm>
        </p:spPr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1</a:t>
            </a:fld>
            <a:endParaRPr lang="ru-RU" alt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8B9CC4-6358-A26F-123A-4D01D90E19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12026" y="301783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>
                <a:latin typeface="Times New Roman" panose="02020603050405020304" pitchFamily="18" charset="0"/>
              </a:rPr>
              <a:t> 1.3.8. </a:t>
            </a:r>
            <a:r>
              <a:rPr lang="ru-RU" sz="2000" dirty="0">
                <a:latin typeface="Times New Roman" panose="02020603050405020304" pitchFamily="18" charset="0"/>
              </a:rPr>
              <a:t>– физика конденсированного состояния</a:t>
            </a:r>
            <a:endParaRPr lang="ru-RU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25205F-A86E-54F9-55B6-59CA2DFAB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025" y="2247578"/>
            <a:ext cx="8029575" cy="77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д.ф.-м.н., член-корр. РАН, </a:t>
            </a:r>
            <a:br>
              <a:rPr lang="ru-RU" altLang="ru-RU" sz="2000" dirty="0">
                <a:latin typeface="Times New Roman" panose="02020603050405020304" pitchFamily="18" charset="0"/>
              </a:rPr>
            </a:br>
            <a:r>
              <a:rPr lang="ru-RU" altLang="ru-RU" sz="2000" dirty="0">
                <a:latin typeface="Times New Roman" panose="02020603050405020304" pitchFamily="18" charset="0"/>
              </a:rPr>
              <a:t>Стрельцов Сергей Владимирович</a:t>
            </a:r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8F1193-A6EA-11C0-9440-977C9A97F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026" y="342900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 Применение расчётов на основе теории функционала плотности для исследования систем с большим числом атомов (более 100)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89879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E3BED7-5A7A-A7B0-AF28-281EDC5E8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35" y="2937404"/>
            <a:ext cx="8034337" cy="351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marL="342900" indent="-342900" algn="just">
              <a:buFontTx/>
              <a:buAutoNum type="arabicPeriod"/>
            </a:pPr>
            <a:r>
              <a:rPr lang="ru-RU" altLang="ru-RU" sz="2000" dirty="0">
                <a:latin typeface="Times New Roman" panose="02020603050405020304" pitchFamily="18" charset="0"/>
              </a:rPr>
              <a:t>Подтверждена возможность выбора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магнитной конфигурации доменов через деформацию структуры, вызванную одноосным механическим напряжением.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altLang="ru-RU" sz="2000" dirty="0">
                <a:latin typeface="Times New Roman" panose="02020603050405020304" pitchFamily="18" charset="0"/>
              </a:rPr>
              <a:t>Параметр обменного взаимодействия внутри цепочек </a:t>
            </a:r>
            <a:r>
              <a:rPr lang="en-US" altLang="ru-RU" sz="2000" i="1" dirty="0">
                <a:latin typeface="Times New Roman" panose="02020603050405020304" pitchFamily="18" charset="0"/>
              </a:rPr>
              <a:t>J</a:t>
            </a:r>
            <a:r>
              <a:rPr lang="en-US" altLang="ru-RU" sz="2000" i="1" baseline="-25000" dirty="0">
                <a:latin typeface="Times New Roman" panose="02020603050405020304" pitchFamily="18" charset="0"/>
              </a:rPr>
              <a:t>1</a:t>
            </a:r>
            <a:r>
              <a:rPr lang="en-US" altLang="ru-RU" sz="2000" dirty="0">
                <a:latin typeface="Times New Roman" panose="02020603050405020304" pitchFamily="18" charset="0"/>
              </a:rPr>
              <a:t> = 16,6 </a:t>
            </a:r>
            <a:r>
              <a:rPr lang="ru-RU" altLang="ru-RU" sz="2000" dirty="0">
                <a:latin typeface="Times New Roman" panose="02020603050405020304" pitchFamily="18" charset="0"/>
              </a:rPr>
              <a:t>К</a:t>
            </a:r>
            <a:r>
              <a:rPr lang="en-US" altLang="ru-RU" sz="2000" dirty="0">
                <a:latin typeface="Times New Roman" panose="02020603050405020304" pitchFamily="18" charset="0"/>
              </a:rPr>
              <a:t>; </a:t>
            </a:r>
            <a:r>
              <a:rPr lang="ru-RU" altLang="ru-RU" sz="2000" dirty="0">
                <a:latin typeface="Times New Roman" panose="02020603050405020304" pitchFamily="18" charset="0"/>
              </a:rPr>
              <a:t>между цепочками </a:t>
            </a:r>
            <a:r>
              <a:rPr lang="en-US" altLang="ru-RU" sz="2000" i="1" dirty="0">
                <a:latin typeface="Times New Roman" panose="02020603050405020304" pitchFamily="18" charset="0"/>
              </a:rPr>
              <a:t>J</a:t>
            </a:r>
            <a:r>
              <a:rPr lang="en-US" altLang="ru-RU" sz="2000" i="1" baseline="-25000" dirty="0">
                <a:latin typeface="Times New Roman" panose="02020603050405020304" pitchFamily="18" charset="0"/>
              </a:rPr>
              <a:t>2</a:t>
            </a:r>
            <a:r>
              <a:rPr lang="en-US" altLang="ru-RU" sz="2000" i="1" dirty="0">
                <a:latin typeface="Times New Roman" panose="02020603050405020304" pitchFamily="18" charset="0"/>
              </a:rPr>
              <a:t>,J</a:t>
            </a:r>
            <a:r>
              <a:rPr lang="en-US" altLang="ru-RU" sz="2000" i="1" baseline="-25000" dirty="0">
                <a:latin typeface="Times New Roman" panose="02020603050405020304" pitchFamily="18" charset="0"/>
              </a:rPr>
              <a:t>3</a:t>
            </a:r>
            <a:r>
              <a:rPr lang="en-US" altLang="ru-RU" sz="2000" i="1" dirty="0">
                <a:latin typeface="Times New Roman" panose="02020603050405020304" pitchFamily="18" charset="0"/>
              </a:rPr>
              <a:t>,J</a:t>
            </a:r>
            <a:r>
              <a:rPr lang="en-US" altLang="ru-RU" sz="2000" i="1" baseline="-25000" dirty="0">
                <a:latin typeface="Times New Roman" panose="02020603050405020304" pitchFamily="18" charset="0"/>
              </a:rPr>
              <a:t>4</a:t>
            </a:r>
            <a:r>
              <a:rPr lang="en-US" altLang="ru-RU" sz="2000" dirty="0">
                <a:latin typeface="Times New Roman" panose="02020603050405020304" pitchFamily="18" charset="0"/>
              </a:rPr>
              <a:t> &lt; 0,5 </a:t>
            </a:r>
            <a:r>
              <a:rPr lang="ru-RU" altLang="ru-RU" sz="2000" dirty="0">
                <a:latin typeface="Times New Roman" panose="02020603050405020304" pitchFamily="18" charset="0"/>
              </a:rPr>
              <a:t>К. </a:t>
            </a:r>
          </a:p>
          <a:p>
            <a:pPr marL="342900" indent="-342900" algn="just">
              <a:buFontTx/>
              <a:buAutoNum type="arabicPeriod"/>
            </a:pPr>
            <a:r>
              <a:rPr lang="ru-RU" altLang="ru-RU" sz="2000" dirty="0">
                <a:latin typeface="Times New Roman" panose="02020603050405020304" pitchFamily="18" charset="0"/>
              </a:rPr>
              <a:t>Исследована электронная структура </a:t>
            </a:r>
            <a:r>
              <a:rPr lang="ru-RU" altLang="ru-RU" sz="2000" dirty="0" err="1">
                <a:latin typeface="Times New Roman" panose="02020603050405020304" pitchFamily="18" charset="0"/>
              </a:rPr>
              <a:t>Зайковита</a:t>
            </a:r>
            <a:r>
              <a:rPr lang="ru-RU" altLang="ru-RU" sz="2000" dirty="0">
                <a:latin typeface="Times New Roman" panose="02020603050405020304" pitchFamily="18" charset="0"/>
              </a:rPr>
              <a:t> и предсказаны новые селениды на его основе – </a:t>
            </a:r>
            <a:r>
              <a:rPr lang="en-US" altLang="ru-RU" sz="2000" dirty="0">
                <a:latin typeface="Times New Roman" panose="02020603050405020304" pitchFamily="18" charset="0"/>
              </a:rPr>
              <a:t>Ir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3</a:t>
            </a:r>
            <a:r>
              <a:rPr lang="en-US" altLang="ru-RU" sz="2000" dirty="0">
                <a:latin typeface="Times New Roman" panose="02020603050405020304" pitchFamily="18" charset="0"/>
              </a:rPr>
              <a:t>Se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4</a:t>
            </a:r>
            <a:r>
              <a:rPr lang="en-US" altLang="ru-RU" sz="2000" dirty="0">
                <a:latin typeface="Times New Roman" panose="02020603050405020304" pitchFamily="18" charset="0"/>
              </a:rPr>
              <a:t>, Pd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3</a:t>
            </a:r>
            <a:r>
              <a:rPr lang="en-US" altLang="ru-RU" sz="2000" dirty="0">
                <a:latin typeface="Times New Roman" panose="02020603050405020304" pitchFamily="18" charset="0"/>
              </a:rPr>
              <a:t>Se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4</a:t>
            </a:r>
            <a:r>
              <a:rPr lang="ru-RU" altLang="ru-RU" sz="2000" dirty="0">
                <a:latin typeface="Times New Roman" panose="02020603050405020304" pitchFamily="18" charset="0"/>
              </a:rPr>
              <a:t> и</a:t>
            </a:r>
            <a:r>
              <a:rPr lang="en-US" altLang="ru-RU" sz="2000" dirty="0">
                <a:latin typeface="Times New Roman" panose="02020603050405020304" pitchFamily="18" charset="0"/>
              </a:rPr>
              <a:t> Pt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3</a:t>
            </a:r>
            <a:r>
              <a:rPr lang="en-US" altLang="ru-RU" sz="2000" dirty="0">
                <a:latin typeface="Times New Roman" panose="02020603050405020304" pitchFamily="18" charset="0"/>
              </a:rPr>
              <a:t>Se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4</a:t>
            </a:r>
            <a:r>
              <a:rPr lang="en-US" altLang="ru-RU" sz="2000" dirty="0">
                <a:latin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ru-RU" altLang="ru-RU" sz="2000" dirty="0">
                <a:latin typeface="Times New Roman" panose="02020603050405020304" pitchFamily="18" charset="0"/>
              </a:rPr>
              <a:t>По результатам проделанной работы 1 статья на рецензировании в журнале </a:t>
            </a:r>
            <a:r>
              <a:rPr lang="en-US" altLang="ru-RU" sz="2000" dirty="0">
                <a:latin typeface="Times New Roman" panose="02020603050405020304" pitchFamily="18" charset="0"/>
              </a:rPr>
              <a:t>Physical Review Letters,</a:t>
            </a:r>
            <a:r>
              <a:rPr lang="ru-RU" altLang="ru-RU" sz="2000" dirty="0">
                <a:latin typeface="Times New Roman" panose="02020603050405020304" pitchFamily="18" charset="0"/>
              </a:rPr>
              <a:t> 1 статья готовится к публикации.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92115062-3B1D-E961-53EC-C6647F7EA7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3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Таран Леонид Сергеевич 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501DBE-6447-C9E8-57DC-CA768700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</p:spPr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2</a:t>
            </a:fld>
            <a:endParaRPr lang="ru-RU" altLang="ru-R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836F0-AE00-4116-854D-FD3E55B15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24743"/>
            <a:ext cx="8034337" cy="19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Проверить возможность выбора магнитной конфигурации доменов через деформацию структуры, вычислить значения параметров обменного взаимодействия в </a:t>
            </a:r>
            <a:r>
              <a:rPr lang="ru-RU" altLang="ru-RU" sz="2000" dirty="0" err="1">
                <a:latin typeface="Times New Roman" panose="02020603050405020304" pitchFamily="18" charset="0"/>
              </a:rPr>
              <a:t>титанате</a:t>
            </a:r>
            <a:r>
              <a:rPr lang="ru-RU" altLang="ru-RU" sz="2000" dirty="0">
                <a:latin typeface="Times New Roman" panose="02020603050405020304" pitchFamily="18" charset="0"/>
              </a:rPr>
              <a:t> кобальта </a:t>
            </a:r>
            <a:r>
              <a:rPr lang="en-US" altLang="ru-RU" sz="2000" dirty="0">
                <a:latin typeface="Times New Roman" panose="02020603050405020304" pitchFamily="18" charset="0"/>
              </a:rPr>
              <a:t>CoTi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2</a:t>
            </a:r>
            <a:r>
              <a:rPr lang="en-US" altLang="ru-RU" sz="2000" dirty="0">
                <a:latin typeface="Times New Roman" panose="02020603050405020304" pitchFamily="18" charset="0"/>
              </a:rPr>
              <a:t>O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5</a:t>
            </a:r>
            <a:r>
              <a:rPr lang="ru-RU" altLang="ru-RU" sz="2000" dirty="0">
                <a:latin typeface="Times New Roman" panose="02020603050405020304" pitchFamily="18" charset="0"/>
              </a:rPr>
              <a:t>; исследовать электронную структуру минерала </a:t>
            </a:r>
            <a:r>
              <a:rPr lang="ru-RU" altLang="ru-RU" sz="2000" dirty="0" err="1">
                <a:latin typeface="Times New Roman" panose="02020603050405020304" pitchFamily="18" charset="0"/>
              </a:rPr>
              <a:t>Зайковит</a:t>
            </a:r>
            <a:r>
              <a:rPr lang="ru-RU" altLang="ru-RU" sz="2000" dirty="0">
                <a:latin typeface="Times New Roman" panose="02020603050405020304" pitchFamily="18" charset="0"/>
              </a:rPr>
              <a:t> (</a:t>
            </a:r>
            <a:r>
              <a:rPr lang="en-US" altLang="ru-RU" sz="2000" dirty="0">
                <a:latin typeface="Times New Roman" panose="02020603050405020304" pitchFamily="18" charset="0"/>
              </a:rPr>
              <a:t>Rh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3</a:t>
            </a:r>
            <a:r>
              <a:rPr lang="en-US" altLang="ru-RU" sz="2000" dirty="0">
                <a:latin typeface="Times New Roman" panose="02020603050405020304" pitchFamily="18" charset="0"/>
              </a:rPr>
              <a:t>Se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4</a:t>
            </a:r>
            <a:r>
              <a:rPr lang="en-US" altLang="ru-RU" sz="2000" dirty="0">
                <a:latin typeface="Times New Roman" panose="02020603050405020304" pitchFamily="18" charset="0"/>
              </a:rPr>
              <a:t>) </a:t>
            </a:r>
            <a:r>
              <a:rPr lang="ru-RU" altLang="ru-RU" sz="2000" dirty="0">
                <a:latin typeface="Times New Roman" panose="02020603050405020304" pitchFamily="18" charset="0"/>
              </a:rPr>
              <a:t>в рамках теории функционала плотности.</a:t>
            </a:r>
          </a:p>
        </p:txBody>
      </p:sp>
    </p:spTree>
    <p:extLst>
      <p:ext uri="{BB962C8B-B14F-4D97-AF65-F5344CB8AC3E}">
        <p14:creationId xmlns:p14="http://schemas.microsoft.com/office/powerpoint/2010/main" val="17082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115062-3B1D-E961-53EC-C6647F7EA7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Таран Леонид Сергеевич 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B8A3178-E06F-0CE5-81D6-A90D3ADB3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501DBE-6447-C9E8-57DC-CA768700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-3561"/>
            <a:ext cx="2133600" cy="476250"/>
          </a:xfrm>
        </p:spPr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3</a:t>
            </a:fld>
            <a:endParaRPr lang="ru-RU" altLang="ru-RU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34B1051-FBEA-17EE-B503-2850848E3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3" y="1412776"/>
            <a:ext cx="8351837" cy="494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ru-RU" sz="2400" kern="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1800" kern="0" dirty="0">
                <a:latin typeface="Times New Roman" panose="02020603050405020304" pitchFamily="18" charset="0"/>
              </a:rPr>
              <a:t>D. Behr, </a:t>
            </a:r>
            <a:r>
              <a:rPr lang="en-US" sz="1800" b="1" kern="0" dirty="0">
                <a:latin typeface="Times New Roman" panose="02020603050405020304" pitchFamily="18" charset="0"/>
              </a:rPr>
              <a:t>L.S. Taran</a:t>
            </a:r>
            <a:r>
              <a:rPr lang="en-US" sz="1800" kern="0" dirty="0">
                <a:latin typeface="Times New Roman" panose="02020603050405020304" pitchFamily="18" charset="0"/>
              </a:rPr>
              <a:t>, D.G. Porter, A. </a:t>
            </a:r>
            <a:r>
              <a:rPr lang="en-US" sz="1800" kern="0" dirty="0" err="1">
                <a:latin typeface="Times New Roman" panose="02020603050405020304" pitchFamily="18" charset="0"/>
              </a:rPr>
              <a:t>Bombardi</a:t>
            </a:r>
            <a:r>
              <a:rPr lang="en-US" sz="1800" kern="0" dirty="0">
                <a:latin typeface="Times New Roman" panose="02020603050405020304" pitchFamily="18" charset="0"/>
              </a:rPr>
              <a:t>, D. Prabhakaran, S. V. </a:t>
            </a:r>
            <a:r>
              <a:rPr lang="en-US" sz="1800" kern="0" dirty="0" err="1">
                <a:latin typeface="Times New Roman" panose="02020603050405020304" pitchFamily="18" charset="0"/>
              </a:rPr>
              <a:t>Streltsov</a:t>
            </a:r>
            <a:r>
              <a:rPr lang="en-US" sz="1800" kern="0" dirty="0">
                <a:latin typeface="Times New Roman" panose="02020603050405020304" pitchFamily="18" charset="0"/>
              </a:rPr>
              <a:t>, R. D. Johnson. Strain-Induced Antiferromagnetic Domain Switching via the Spin Jahn-Teller Effect // Physical Review Letters. </a:t>
            </a:r>
            <a:r>
              <a:rPr lang="ru-RU" sz="1800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На рецензировании</a:t>
            </a:r>
            <a:endParaRPr lang="en-US" sz="1800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kern="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  <a:endParaRPr lang="en-US" sz="2400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Л.С. Таран, Дилан Бер, Дэн Г. Портер, Алессандро </a:t>
            </a:r>
            <a:r>
              <a:rPr lang="ru-RU" sz="1800" kern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Бомбарди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Дхармалингам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Прабхакаран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Роджер Д. Джонсон, С.В. Стрельцов. Переключение доменов, вызванное деформацией во фрустрированном антиферромагнетике CoTi</a:t>
            </a:r>
            <a:r>
              <a:rPr lang="ru-RU" sz="1800" kern="0" baseline="-25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800" kern="0" baseline="-25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Тезисы Докладов. XL международная зимняя школа физиков-теоретиков. </a:t>
            </a:r>
            <a:r>
              <a:rPr lang="ru-RU" sz="1800" kern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Коуровка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Абзаково, 2024, с. 101</a:t>
            </a:r>
            <a:endParaRPr lang="en-US" sz="1800" kern="0" dirty="0">
              <a:latin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kern="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всероссийских конференциях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Бер, Л.С. Таран, Д. Г. Портер, А. </a:t>
            </a:r>
            <a:r>
              <a:rPr lang="ru-RU" sz="1800" kern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Бомбарди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 </a:t>
            </a:r>
            <a:r>
              <a:rPr lang="ru-RU" sz="1800" kern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Прабхакаран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Р. Д. Джонсон, С.В. Стрельцов. Переключение доменов, вызванное деформацией во фрустрированном антиферромагнетике CoTi</a:t>
            </a:r>
            <a:r>
              <a:rPr lang="ru-RU" sz="1800" kern="0" baseline="-25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800" kern="0" baseline="-25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kern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800" kern="0" dirty="0">
                <a:latin typeface="Times New Roman" panose="02020603050405020304" pitchFamily="18" charset="0"/>
              </a:rPr>
              <a:t> Сборник тезисов. </a:t>
            </a:r>
            <a:r>
              <a:rPr lang="en-US" altLang="ru-RU" sz="1800" kern="0" dirty="0">
                <a:latin typeface="Times New Roman" panose="02020603050405020304" pitchFamily="18" charset="0"/>
              </a:rPr>
              <a:t>XXI </a:t>
            </a:r>
            <a:r>
              <a:rPr lang="ru-RU" altLang="ru-RU" sz="1800" kern="0" dirty="0">
                <a:latin typeface="Times New Roman" panose="02020603050405020304" pitchFamily="18" charset="0"/>
              </a:rPr>
              <a:t>конференция </a:t>
            </a:r>
            <a:r>
              <a:rPr lang="ru-RU" altLang="ru-RU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коррелированные электронные системы и квантовые критические явления (СКЭС-202</a:t>
            </a:r>
            <a:r>
              <a:rPr lang="en-US" altLang="ru-RU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ФИАН(Москва), 202</a:t>
            </a:r>
            <a:r>
              <a:rPr lang="en-US" altLang="ru-RU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16</a:t>
            </a:r>
            <a:endParaRPr lang="ru-RU" sz="1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54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115062-3B1D-E961-53EC-C6647F7EA7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Таран Леонид Сергеевич 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ADBF6EE8-43D3-8CF0-8CF3-488B231F5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639" y="827527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3078" name="Rectangle 7">
            <a:extLst>
              <a:ext uri="{FF2B5EF4-FFF2-40B4-BE49-F238E27FC236}">
                <a16:creationId xmlns:a16="http://schemas.microsoft.com/office/drawing/2014/main" id="{3BA5F81A-26B3-80ED-E524-43C84317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252062"/>
            <a:ext cx="8185716" cy="3844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Зачет по методологии преподавания в высшей школе</a:t>
            </a:r>
            <a:endParaRPr lang="en-US" altLang="ru-RU" sz="2400" dirty="0">
              <a:latin typeface="Times New Roman" panose="02020603050405020304" pitchFamily="18" charset="0"/>
            </a:endParaRPr>
          </a:p>
          <a:p>
            <a:pPr algn="just" eaLnBrk="1" hangingPunct="1"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Зачет</a:t>
            </a:r>
          </a:p>
          <a:p>
            <a:pPr algn="just" eaLnBrk="1" hangingPunct="1"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  <a:endParaRPr lang="ru-RU" altLang="ru-RU" sz="24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Проект РНФ № 23-42-00069 «Синтез под высоким давлением полуметаллических ферромагнетиков с выдающимися характеристиками и связанные с ними физические механизмы»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Руководитель – Ирхин В.С., доктор физико-математических наук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Степень участия </a:t>
            </a:r>
            <a:r>
              <a:rPr lang="ru-RU" altLang="ru-RU" sz="2000" dirty="0">
                <a:latin typeface="Times New Roman" panose="02020603050405020304" pitchFamily="18" charset="0"/>
              </a:rPr>
              <a:t>– исполнитель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Проект РНФ № 23-12-00159 «</a:t>
            </a:r>
            <a:r>
              <a:rPr lang="ru-RU" altLang="ru-RU" sz="2000" dirty="0" err="1">
                <a:latin typeface="Times New Roman" panose="02020603050405020304" pitchFamily="18" charset="0"/>
              </a:rPr>
              <a:t>Китаевские</a:t>
            </a:r>
            <a:r>
              <a:rPr lang="ru-RU" altLang="ru-RU" sz="2000" dirty="0">
                <a:latin typeface="Times New Roman" panose="02020603050405020304" pitchFamily="18" charset="0"/>
              </a:rPr>
              <a:t> магнитные материалы»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Руководитель – Стрельцов С.В., доктор физико-математических наук, член-корреспондент РАН</a:t>
            </a:r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Степень участия </a:t>
            </a:r>
            <a:r>
              <a:rPr lang="ru-RU" altLang="ru-RU" sz="2000" dirty="0">
                <a:latin typeface="Times New Roman" panose="02020603050405020304" pitchFamily="18" charset="0"/>
              </a:rPr>
              <a:t>– исполнитель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501DBE-6447-C9E8-57DC-CA768700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11318"/>
            <a:ext cx="2133600" cy="476250"/>
          </a:xfrm>
        </p:spPr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BA5F81A-26B3-80ED-E524-43C84317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5130869"/>
            <a:ext cx="818571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стендовых  –  3</a:t>
            </a:r>
          </a:p>
        </p:txBody>
      </p:sp>
    </p:spTree>
    <p:extLst>
      <p:ext uri="{BB962C8B-B14F-4D97-AF65-F5344CB8AC3E}">
        <p14:creationId xmlns:p14="http://schemas.microsoft.com/office/powerpoint/2010/main" val="2554605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64A0D94-2162-23AD-793A-768D3B1CD3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3 года обучения Таран Леонид Сергеевич 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9A210EF-DDA2-3422-1A8F-F9B149071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 (общий)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369405FE-92B6-7F67-09F9-B24501F99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440528"/>
              </p:ext>
            </p:extLst>
          </p:nvPr>
        </p:nvGraphicFramePr>
        <p:xfrm>
          <a:off x="134144" y="1040110"/>
          <a:ext cx="8674546" cy="5695243"/>
        </p:xfrm>
        <a:graphic>
          <a:graphicData uri="http://schemas.openxmlformats.org/drawingml/2006/table">
            <a:tbl>
              <a:tblPr/>
              <a:tblGrid>
                <a:gridCol w="3474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951">
                  <a:extLst>
                    <a:ext uri="{9D8B030D-6E8A-4147-A177-3AD203B41FA5}">
                      <a16:colId xmlns:a16="http://schemas.microsoft.com/office/drawing/2014/main" val="1620300152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239">
                  <a:extLst>
                    <a:ext uri="{9D8B030D-6E8A-4147-A177-3AD203B41FA5}">
                      <a16:colId xmlns:a16="http://schemas.microsoft.com/office/drawing/2014/main" val="1353408183"/>
                    </a:ext>
                  </a:extLst>
                </a:gridCol>
                <a:gridCol w="652876">
                  <a:extLst>
                    <a:ext uri="{9D8B030D-6E8A-4147-A177-3AD203B41FA5}">
                      <a16:colId xmlns:a16="http://schemas.microsoft.com/office/drawing/2014/main" val="2414346666"/>
                    </a:ext>
                  </a:extLst>
                </a:gridCol>
                <a:gridCol w="652876">
                  <a:extLst>
                    <a:ext uri="{9D8B030D-6E8A-4147-A177-3AD203B41FA5}">
                      <a16:colId xmlns:a16="http://schemas.microsoft.com/office/drawing/2014/main" val="3230480259"/>
                    </a:ext>
                  </a:extLst>
                </a:gridCol>
                <a:gridCol w="668401">
                  <a:extLst>
                    <a:ext uri="{9D8B030D-6E8A-4147-A177-3AD203B41FA5}">
                      <a16:colId xmlns:a16="http://schemas.microsoft.com/office/drawing/2014/main" val="2861781494"/>
                    </a:ext>
                  </a:extLst>
                </a:gridCol>
              </a:tblGrid>
              <a:tr h="2324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год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год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год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баллов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баллы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Кол-во</a:t>
                      </a:r>
                      <a:endParaRPr lang="ru-RU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Баллы</a:t>
                      </a:r>
                      <a:endParaRPr lang="ru-RU" dirty="0"/>
                    </a:p>
                  </a:txBody>
                  <a:tcPr marT="45715" marB="45715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Кол-во</a:t>
                      </a:r>
                      <a:endParaRPr lang="ru-RU" dirty="0"/>
                    </a:p>
                  </a:txBody>
                  <a:tcPr marT="45715" marB="45715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Баллы</a:t>
                      </a:r>
                      <a:endParaRPr lang="ru-RU" dirty="0"/>
                    </a:p>
                  </a:txBody>
                  <a:tcPr marT="45715" marB="45715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145202"/>
                  </a:ext>
                </a:extLst>
              </a:tr>
              <a:tr h="3873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1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-во о прог. для ЭВМ,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зарег-ых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-ом порядке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7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0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-но» кандидатский экзамен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ru-RU" sz="1200" dirty="0"/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CE9BC76D-124F-8AC0-B53F-334E92FA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11318"/>
            <a:ext cx="2133600" cy="476250"/>
          </a:xfrm>
        </p:spPr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7276482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4845</TotalTime>
  <Words>710</Words>
  <Application>Microsoft Office PowerPoint</Application>
  <PresentationFormat>Экран (4:3)</PresentationFormat>
  <Paragraphs>203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Аспирант 3 года обучения Таран Леонид Сергеевич  лаборатории теории низкоразмерных спиновых систем</vt:lpstr>
      <vt:lpstr>Аспирант 3 года обучения Таран Леонид Сергеевич  лаборатории теории низкоразмерных спиновых систем</vt:lpstr>
      <vt:lpstr>Аспирант 3 года обучения Таран Леонид Сергеевич  лаборатории теории низкоразмерных спиновых систем</vt:lpstr>
      <vt:lpstr>Аспирант 3 года обучения Таран Леонид Сергеевич  лаборатории теории низкоразмерных спиновых систем</vt:lpstr>
      <vt:lpstr>Аспирант 3 года обучения Таран Леонид Сергеевич  лаборатории теории низкоразмерных спиновых систем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390</cp:revision>
  <dcterms:created xsi:type="dcterms:W3CDTF">2012-04-17T05:54:14Z</dcterms:created>
  <dcterms:modified xsi:type="dcterms:W3CDTF">2024-10-04T05:41:38Z</dcterms:modified>
</cp:coreProperties>
</file>