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82" r:id="rId4"/>
    <p:sldId id="261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>
      <p:cViewPr varScale="1">
        <p:scale>
          <a:sx n="83" d="100"/>
          <a:sy n="83" d="100"/>
        </p:scale>
        <p:origin x="142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1CE91-5757-4BA5-9310-EDFC0B77C308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2C0A-DC4D-49DA-8B29-726592520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6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DE2C0A-DC4D-49DA-8B29-726592520DD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90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D1CE42-6609-5754-AA6D-DA43B4A878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6779D-9EA4-30B9-9A72-96C2813ED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B2CB80-521B-6C1A-E3DF-C6D3EC314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FFB81-A0D9-4643-A6B5-CCF2688EB6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73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A7CA6F-4D1E-9E03-7D35-220D8FFEE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33D50C-0300-4B17-0F23-8789E47A9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480488-7005-87DB-DEE8-FDCC7BBD2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53040-40ED-45B3-8DB8-27D6D83957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8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66F4E1-34D1-F008-9A70-665EA60A1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DB0CD1-1E83-D726-63A8-5D60138D43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07F8A4-13CB-5D00-0148-459B1E4DBF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5ECE5-C399-4F03-85E8-7F73A51357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22D5EA-0966-0518-827D-B35819657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B8DEC3-E3BC-1314-CF76-00D910EDD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0E3AB3-F1C5-6FF4-1F90-BB1DA5F5C9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B8A52-F013-4A1E-88C8-CEA13D7871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60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573B7C-9DA8-81EC-9CCA-E5EA2FC330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8C661-8D83-BA27-A5D6-3C98701F4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F7E1D3-3850-8A1D-E974-4C68A1BBE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692D-01B1-4934-895E-CE8A9C39B2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14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DF0F2B-C088-C2BA-1943-6C71B5A6B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2D9431-DE2B-B0E3-DC82-6E95DD86F9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3CC30A-2809-2969-C419-5BF36E016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13B3A-FC43-4C7E-9D66-9C23628143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42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E59DE-73FD-69DB-3721-4391E7935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96F54D-C94C-DAC0-4047-1A79186BF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EAE81B-095E-BEA2-7848-DAA1397C2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EEF84-F275-49C1-82E2-AEF9C7885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87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F003C5-D46C-AAD2-E30D-1B2E4AA80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B158DF-926C-4A65-4407-C15FC637E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4EF5E9-7360-778D-D68D-94F1297B34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D518-58A0-4005-8DAF-8461C98C89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935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872A68-94B0-2479-BF5F-7DD925BD07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EA0FFD-B437-85D2-1713-3D764A18E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A4880B-0817-62CA-7AB7-9FB8868B49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7B281-7385-4A8D-88CC-A1EEA8281A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409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F97DF0-72E7-0D44-F697-DC45124C3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C6D2D-E88D-E5B9-0811-4DC03D66E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643D02-E45F-E99C-B720-66E343C0A1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3E22-E852-402F-AF14-03BC8B1B86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290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6C5A45-FBB1-5B0A-2A5E-34FDAA289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EE8B7-7CAD-6B55-26C9-7BC8DFE60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FA504-5B5B-6FD7-CB2B-8028BA5024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8AFBA-C4CB-46C3-B6B6-3E921C50FE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96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53833A-F56C-EFC9-7270-7E95E1B8C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EA804D-E50F-408A-1E21-2140B70BE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6AF548-42C5-A499-A583-F3A8EEB2E9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92E6F0-8723-0112-5A99-1F56FBF56C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2F1517-3D58-EFA0-DDA1-8D6EA94C33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DB9427-9E1A-4760-AB34-225E59FB0B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79F3A5C-9218-2F5D-36E5-B6BB380E5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3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Темников Федор Владимирович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E374F11-5A08-DD20-7FBF-F60ABF0B07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4988" y="15509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</a:rPr>
              <a:t>1.3.8.  </a:t>
            </a:r>
            <a:r>
              <a:rPr lang="ru-RU" sz="2000">
                <a:latin typeface="Times New Roman" panose="02020603050405020304" pitchFamily="18" charset="0"/>
              </a:rPr>
              <a:t>– </a:t>
            </a:r>
            <a:r>
              <a:rPr lang="ru-RU" sz="2000" smtClean="0">
                <a:latin typeface="Times New Roman" panose="02020603050405020304" pitchFamily="18" charset="0"/>
              </a:rPr>
              <a:t>Физика </a:t>
            </a:r>
            <a:r>
              <a:rPr lang="ru-RU" sz="2000" dirty="0">
                <a:latin typeface="Times New Roman" panose="02020603050405020304" pitchFamily="18" charset="0"/>
              </a:rPr>
              <a:t>конденсированного состояния</a:t>
            </a:r>
            <a:endParaRPr lang="ru-RU" sz="2000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773C292-0398-10F9-21B2-DD7626A20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831850"/>
            <a:ext cx="8029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д.ф.-м.н., чл.-корр. РАН Стрельцов Сергей Владимирович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9E8A364-CCCE-DCC6-5FB8-8240D4A4D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962150"/>
            <a:ext cx="8143875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теоретический расчёт магнитных свойств Gd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2</a:t>
            </a:r>
            <a:r>
              <a:rPr lang="ru-RU" altLang="ru-RU" sz="2000" dirty="0">
                <a:latin typeface="Times New Roman" panose="02020603050405020304" pitchFamily="18" charset="0"/>
              </a:rPr>
              <a:t>BaNiO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5</a:t>
            </a: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  <a:endParaRPr lang="ru-RU" altLang="ru-RU" sz="2000" dirty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31AD535-48C1-CF1C-FE16-93EA2E756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" y="2482057"/>
            <a:ext cx="8034337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Задачи текущего года</a:t>
            </a:r>
            <a:r>
              <a:rPr lang="en-US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400" dirty="0">
                <a:latin typeface="Times New Roman" panose="02020603050405020304" pitchFamily="18" charset="0"/>
              </a:rPr>
              <a:t>–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получение обменных параметров </a:t>
            </a:r>
            <a:r>
              <a:rPr lang="en-US" altLang="ru-RU" sz="2000" dirty="0">
                <a:latin typeface="Times New Roman" panose="02020603050405020304" pitchFamily="18" charset="0"/>
              </a:rPr>
              <a:t>Gd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2</a:t>
            </a:r>
            <a:r>
              <a:rPr lang="en-US" altLang="ru-RU" sz="2000" dirty="0">
                <a:latin typeface="Times New Roman" panose="02020603050405020304" pitchFamily="18" charset="0"/>
              </a:rPr>
              <a:t>BaNiO</a:t>
            </a:r>
            <a:r>
              <a:rPr lang="en-US" altLang="ru-RU" sz="2000" baseline="-25000" dirty="0">
                <a:latin typeface="Times New Roman" panose="02020603050405020304" pitchFamily="18" charset="0"/>
              </a:rPr>
              <a:t>5</a:t>
            </a:r>
            <a:r>
              <a:rPr lang="en-US" altLang="ru-RU" sz="20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с помощью теории функционала плотности. Теоретический расчёт магнитных свойств Gd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2</a:t>
            </a:r>
            <a:r>
              <a:rPr lang="ru-RU" altLang="ru-RU" sz="2000" dirty="0">
                <a:latin typeface="Times New Roman" panose="02020603050405020304" pitchFamily="18" charset="0"/>
              </a:rPr>
              <a:t>BaNiO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5</a:t>
            </a:r>
            <a:r>
              <a:rPr lang="ru-RU" altLang="ru-RU" sz="2000" dirty="0">
                <a:latin typeface="Times New Roman" panose="02020603050405020304" pitchFamily="18" charset="0"/>
              </a:rPr>
              <a:t> на основе </a:t>
            </a:r>
            <a:r>
              <a:rPr lang="ru-RU" altLang="ru-RU" sz="2000" dirty="0" err="1">
                <a:latin typeface="Times New Roman" panose="02020603050405020304" pitchFamily="18" charset="0"/>
              </a:rPr>
              <a:t>первопринципных</a:t>
            </a:r>
            <a:r>
              <a:rPr lang="ru-RU" altLang="ru-RU" sz="2000" dirty="0">
                <a:latin typeface="Times New Roman" panose="02020603050405020304" pitchFamily="18" charset="0"/>
              </a:rPr>
              <a:t> данных с помощью метода Монте-Карло. Анализ полученных результатов, сравнение с экспериментальными данными.</a:t>
            </a:r>
            <a:endParaRPr lang="ru-RU" altLang="ru-RU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17D0544-5988-6695-B975-73906C385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9" y="4061222"/>
            <a:ext cx="8034337" cy="232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 </a:t>
            </a:r>
            <a:r>
              <a:rPr kumimoji="0" lang="en-US" alt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–</a:t>
            </a: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были получены обменные параметры между магнитными ионами </a:t>
            </a:r>
            <a:r>
              <a:rPr lang="ru-RU" altLang="ru-RU" sz="2000" dirty="0">
                <a:latin typeface="Times New Roman" panose="02020603050405020304" pitchFamily="18" charset="0"/>
              </a:rPr>
              <a:t>Gd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2</a:t>
            </a:r>
            <a:r>
              <a:rPr lang="ru-RU" altLang="ru-RU" sz="2000" dirty="0">
                <a:latin typeface="Times New Roman" panose="02020603050405020304" pitchFamily="18" charset="0"/>
              </a:rPr>
              <a:t>BaNiO</a:t>
            </a:r>
            <a:r>
              <a:rPr lang="ru-RU" altLang="ru-RU" sz="2000" baseline="-25000" dirty="0">
                <a:latin typeface="Times New Roman" panose="02020603050405020304" pitchFamily="18" charset="0"/>
              </a:rPr>
              <a:t>5. </a:t>
            </a:r>
            <a:r>
              <a:rPr lang="ru-RU" altLang="ru-RU" sz="2000" dirty="0">
                <a:latin typeface="Times New Roman" panose="02020603050405020304" pitchFamily="18" charset="0"/>
              </a:rPr>
              <a:t>Построены теоретические кривые удельной теплоёмкости и намагниченности подсистемы </a:t>
            </a:r>
            <a:r>
              <a:rPr lang="en-US" altLang="ru-RU" sz="2000" dirty="0">
                <a:latin typeface="Times New Roman" panose="02020603050405020304" pitchFamily="18" charset="0"/>
              </a:rPr>
              <a:t>Gd. </a:t>
            </a:r>
            <a:r>
              <a:rPr lang="ru-RU" altLang="ru-RU" sz="2000" dirty="0">
                <a:latin typeface="Times New Roman" panose="02020603050405020304" pitchFamily="18" charset="0"/>
              </a:rPr>
              <a:t>Построена намагниченность для всей системы.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Результаты были обсуждены с экспериментальной группой на конференции НЦФМ, начата совместная работа над публикацией результатов.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4DB6DFB-5F3A-1862-24CF-0344F8E3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1</a:t>
            </a:fld>
            <a:endParaRPr lang="ru-RU" alt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F5C1767-1467-5E98-DBEF-CF56A1F06F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7976" y="1309688"/>
            <a:ext cx="8675687" cy="21193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endParaRPr lang="ru-RU" altLang="ru-RU" sz="24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Сделано докладов на конференциях: </a:t>
            </a:r>
            <a:r>
              <a:rPr lang="en-US" altLang="ru-RU" sz="1800" dirty="0">
                <a:latin typeface="Times New Roman" panose="02020603050405020304" pitchFamily="18" charset="0"/>
              </a:rPr>
              <a:t>2</a:t>
            </a:r>
            <a:endParaRPr lang="ru-RU" altLang="ru-RU" sz="1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ru-RU" sz="1800" dirty="0">
                <a:latin typeface="Times New Roman" panose="02020603050405020304" pitchFamily="18" charset="0"/>
              </a:rPr>
              <a:t>XL </a:t>
            </a:r>
            <a:r>
              <a:rPr lang="ru-RU" altLang="ru-RU" sz="1800" dirty="0">
                <a:latin typeface="Times New Roman" panose="02020603050405020304" pitchFamily="18" charset="0"/>
              </a:rPr>
              <a:t>Международная зимняя школа физиков-теоретиков «</a:t>
            </a:r>
            <a:r>
              <a:rPr lang="ru-RU" altLang="ru-RU" sz="1800" dirty="0" err="1">
                <a:latin typeface="Times New Roman" panose="02020603050405020304" pitchFamily="18" charset="0"/>
              </a:rPr>
              <a:t>Коуровка</a:t>
            </a:r>
            <a:r>
              <a:rPr lang="ru-RU" altLang="ru-RU" sz="1800" dirty="0">
                <a:latin typeface="Times New Roman" panose="02020603050405020304" pitchFamily="18" charset="0"/>
              </a:rPr>
              <a:t>» (</a:t>
            </a:r>
            <a:r>
              <a:rPr lang="ru-RU" altLang="ru-RU" sz="1800" b="1" dirty="0">
                <a:latin typeface="Times New Roman" panose="02020603050405020304" pitchFamily="18" charset="0"/>
              </a:rPr>
              <a:t>стендовый</a:t>
            </a:r>
            <a:r>
              <a:rPr lang="ru-RU" altLang="ru-RU" sz="1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ru-RU" altLang="ru-RU" sz="1800" dirty="0">
                <a:latin typeface="Times New Roman" panose="02020603050405020304" pitchFamily="18" charset="0"/>
              </a:rPr>
              <a:t>II Всероссийская научная школа для молодых исследователей,</a:t>
            </a:r>
            <a:r>
              <a:rPr lang="en-US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</a:rPr>
              <a:t>аспирантов и студентов старших курсов по проблемам исследований в</a:t>
            </a:r>
            <a:r>
              <a:rPr lang="en-US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</a:rPr>
              <a:t>сильных и сверхсильных магнитных полях</a:t>
            </a:r>
            <a:r>
              <a:rPr lang="en-US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</a:rPr>
              <a:t>(</a:t>
            </a:r>
            <a:r>
              <a:rPr lang="ru-RU" altLang="ru-RU" sz="1800" b="1" dirty="0">
                <a:latin typeface="Times New Roman" panose="02020603050405020304" pitchFamily="18" charset="0"/>
              </a:rPr>
              <a:t>стендовый</a:t>
            </a:r>
            <a:r>
              <a:rPr lang="ru-RU" altLang="ru-RU" sz="18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B8A3178-E06F-0CE5-81D6-A90D3ADB3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E501DBE-6447-C9E8-57DC-CA768700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2</a:t>
            </a:fld>
            <a:endParaRPr lang="ru-RU" alt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53F7AD-B538-39D1-C73C-2C82EB787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40" y="3049067"/>
            <a:ext cx="8496300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ru-RU" sz="2400" kern="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конференциях </a:t>
            </a:r>
          </a:p>
          <a:p>
            <a:pPr algn="just"/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F.V.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Temnikov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Interplay of the Jahn–Teller effect and spin-orbit coupling in t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2g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systems</a:t>
            </a:r>
            <a:r>
              <a:rPr lang="en-US" sz="1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F.V.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Temnikov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S.V.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Streltsov</a:t>
            </a:r>
            <a:r>
              <a:rPr lang="en-US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K.I. Kugel, D.I.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Khomskii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en-US" altLang="ru-RU" sz="1800" dirty="0">
                <a:latin typeface="Times New Roman" panose="02020603050405020304" pitchFamily="18" charset="0"/>
              </a:rPr>
              <a:t>XL </a:t>
            </a:r>
            <a:r>
              <a:rPr lang="ru-RU" altLang="ru-RU" sz="1800" dirty="0">
                <a:latin typeface="Times New Roman" panose="02020603050405020304" pitchFamily="18" charset="0"/>
              </a:rPr>
              <a:t>Международная зимняя школа физиков-теоретиков «</a:t>
            </a:r>
            <a:r>
              <a:rPr lang="ru-RU" altLang="ru-RU" sz="1800" dirty="0" err="1">
                <a:latin typeface="Times New Roman" panose="02020603050405020304" pitchFamily="18" charset="0"/>
              </a:rPr>
              <a:t>Коуровка</a:t>
            </a:r>
            <a:r>
              <a:rPr lang="ru-RU" altLang="ru-RU" sz="1800" dirty="0">
                <a:latin typeface="Times New Roman" panose="02020603050405020304" pitchFamily="18" charset="0"/>
              </a:rPr>
              <a:t>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Абзаково, 2-9 февраля, 2024 г.: Тезисы докладов, электронное издание, г. Екатеринбург, 2024. – 121 с.</a:t>
            </a:r>
            <a:endParaRPr lang="ru-RU" sz="1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Ф.В.Темников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Теоретическое моделирование магнитных свойств Gd</a:t>
            </a:r>
            <a:r>
              <a:rPr lang="ru-RU" sz="1800" b="0" i="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BaNiO</a:t>
            </a:r>
            <a:r>
              <a:rPr lang="ru-RU" sz="1800" b="0" i="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Ф.В.Темников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С.В.Стрельцов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В.Ю. Ирхин // </a:t>
            </a:r>
            <a:r>
              <a:rPr lang="ru-RU" altLang="ru-RU" sz="1800" dirty="0">
                <a:latin typeface="Times New Roman" panose="02020603050405020304" pitchFamily="18" charset="0"/>
              </a:rPr>
              <a:t>II Всероссийская научная школа для молодых исследователей,</a:t>
            </a:r>
            <a:r>
              <a:rPr lang="en-US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</a:rPr>
              <a:t>аспирантов и студентов старших курсов по проблемам исследований в</a:t>
            </a:r>
            <a:r>
              <a:rPr lang="en-US" altLang="ru-RU" sz="1800" dirty="0">
                <a:latin typeface="Times New Roman" panose="02020603050405020304" pitchFamily="18" charset="0"/>
              </a:rPr>
              <a:t> </a:t>
            </a:r>
            <a:r>
              <a:rPr lang="ru-RU" altLang="ru-RU" sz="1800" dirty="0">
                <a:latin typeface="Times New Roman" panose="02020603050405020304" pitchFamily="18" charset="0"/>
              </a:rPr>
              <a:t>сильных и сверхсильных магнитных полях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Саров, 21-25 мая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2024 г.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Тезисы, ФГУП «РФЯЦ-ВНИИЭФ», 2024.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114 с.</a:t>
            </a:r>
            <a:endParaRPr lang="ru-RU" sz="1800" b="0" i="0" dirty="0">
              <a:solidFill>
                <a:srgbClr val="55555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/>
              <a:t/>
            </a:r>
            <a:br>
              <a:rPr lang="ru-RU" sz="1400" dirty="0"/>
            </a:br>
            <a:endParaRPr lang="ru-RU" sz="2400" kern="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B63CE58-1D8F-A145-93FD-5D525F234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800" b="1" kern="0" dirty="0">
                <a:latin typeface="Times New Roman" panose="02020603050405020304" pitchFamily="18" charset="0"/>
              </a:rPr>
              <a:t>Аспирант 3 года обучения Темников Федор Владимирович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E23654-435B-0E65-36F6-A9BD7D0F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B8A52-F013-4A1E-88C8-CEA13D7871F7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23E6BC-B42E-50FD-F04C-33913F599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514" y="85311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Зачёт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8B8BBB-5203-9076-BB76-207B402D0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969" y="1301407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Зачёт по «Методологии преподавания в высшей школе»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Сдан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0D12258-0BB1-E152-2D29-30A4FFB91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800" b="1" kern="0" dirty="0">
                <a:latin typeface="Times New Roman" panose="02020603050405020304" pitchFamily="18" charset="0"/>
              </a:rPr>
              <a:t>Аспирант 3 года обучения Темников Федор Владимирович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6E7D51B-77A5-A4A7-A2F7-8BD1554A6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2096633"/>
            <a:ext cx="8291264" cy="441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1) Проект РНФ 23-12-00159 «</a:t>
            </a:r>
            <a:r>
              <a:rPr lang="ru-RU" altLang="ru-RU" sz="1800" dirty="0" err="1">
                <a:latin typeface="Times New Roman" panose="02020603050405020304" pitchFamily="18" charset="0"/>
              </a:rPr>
              <a:t>Китаевские</a:t>
            </a:r>
            <a:r>
              <a:rPr lang="ru-RU" altLang="ru-RU" sz="1800" dirty="0">
                <a:latin typeface="Times New Roman" panose="02020603050405020304" pitchFamily="18" charset="0"/>
              </a:rPr>
              <a:t> магнитные материалы» Руководитель – Стрельцов С.В., д.ф.-м.н.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Степень участия </a:t>
            </a:r>
            <a:r>
              <a:rPr lang="ru-RU" altLang="ru-RU" sz="1800" dirty="0">
                <a:latin typeface="Times New Roman" panose="02020603050405020304" pitchFamily="18" charset="0"/>
              </a:rPr>
              <a:t>– исполнитель.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3</a:t>
            </a:r>
            <a:r>
              <a:rPr lang="en-US" altLang="ru-RU" sz="1800" dirty="0">
                <a:latin typeface="Times New Roman" panose="02020603050405020304" pitchFamily="18" charset="0"/>
              </a:rPr>
              <a:t>) </a:t>
            </a:r>
            <a:r>
              <a:rPr lang="ru-RU" altLang="ru-RU" sz="1800" dirty="0">
                <a:latin typeface="Times New Roman" panose="02020603050405020304" pitchFamily="18" charset="0"/>
              </a:rPr>
              <a:t>Проект РНФ</a:t>
            </a:r>
            <a:r>
              <a:rPr lang="en-US" altLang="ru-RU" sz="1800" dirty="0">
                <a:latin typeface="Times New Roman" panose="02020603050405020304" pitchFamily="18" charset="0"/>
              </a:rPr>
              <a:t> 23-42-00069 </a:t>
            </a:r>
            <a:r>
              <a:rPr lang="ru-RU" altLang="ru-RU" sz="1800" dirty="0">
                <a:latin typeface="Times New Roman" panose="02020603050405020304" pitchFamily="18" charset="0"/>
              </a:rPr>
              <a:t>«Синтез  под высоким давлением полуметаллических ферромагнетиков с выдающимися характеристиками и связанные с ними физические механизмы» Руководитель – Ирхин В.Ю., д.ф.-м.н.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18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Степень участия </a:t>
            </a:r>
            <a:r>
              <a:rPr lang="ru-RU" altLang="ru-RU" sz="1800" dirty="0">
                <a:latin typeface="Times New Roman" panose="02020603050405020304" pitchFamily="18" charset="0"/>
              </a:rPr>
              <a:t>– исполнитель.</a:t>
            </a:r>
            <a:endParaRPr lang="en-US" altLang="ru-RU" sz="18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78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09A210EF-DDA2-3422-1A8F-F9B149071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274" y="653119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E64193D-BBCA-A196-4B36-947C05BC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3274" y="6381750"/>
            <a:ext cx="2133600" cy="476250"/>
          </a:xfrm>
        </p:spPr>
        <p:txBody>
          <a:bodyPr/>
          <a:lstStyle/>
          <a:p>
            <a:pPr>
              <a:defRPr/>
            </a:pPr>
            <a:fld id="{ABEFFB81-A0D9-4643-A6B5-CCF2688EB6CB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D2B4A74-9941-8732-B63F-52404C40F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4280"/>
              </p:ext>
            </p:extLst>
          </p:nvPr>
        </p:nvGraphicFramePr>
        <p:xfrm>
          <a:off x="317500" y="1136982"/>
          <a:ext cx="8509001" cy="5081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4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536750169"/>
                    </a:ext>
                  </a:extLst>
                </a:gridCol>
                <a:gridCol w="510085">
                  <a:extLst>
                    <a:ext uri="{9D8B030D-6E8A-4147-A177-3AD203B41FA5}">
                      <a16:colId xmlns:a16="http://schemas.microsoft.com/office/drawing/2014/main" val="340828074"/>
                    </a:ext>
                  </a:extLst>
                </a:gridCol>
              </a:tblGrid>
              <a:tr h="409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Показателии 1 года, шт.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</a:t>
                      </a:r>
                      <a:endParaRPr lang="en-US" sz="12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2 года, шт.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</a:t>
                      </a:r>
                      <a:endParaRPr lang="en-US" sz="12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шт.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 за 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баллов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(вышедшие из печати)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(принятые в печать)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зарегис-ых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-ом порядке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соавторство в монографии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оформленное ноу-хау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других изданиях (не тезисы)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международной конференции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российской конференции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 устным докладом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3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со стендовым докладом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«отлично» кандидатский экзамен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«хорошо» кандидатский экзамен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35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«удовлетворительно» кандидатский экзамен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исполнителя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руководителя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 баллов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E1DB28A6-C5B8-1D06-F797-1863637B5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800" b="1" kern="0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kern="0" dirty="0">
                <a:latin typeface="Times New Roman" panose="02020603050405020304" pitchFamily="18" charset="0"/>
              </a:rPr>
              <a:t>3</a:t>
            </a:r>
            <a:r>
              <a:rPr lang="ru-RU" altLang="ru-RU" sz="1800" b="1" kern="0" dirty="0">
                <a:latin typeface="Times New Roman" panose="02020603050405020304" pitchFamily="18" charset="0"/>
              </a:rPr>
              <a:t> года обучения Темников Федор Владимирович</a:t>
            </a:r>
            <a:br>
              <a:rPr lang="ru-RU" altLang="ru-RU" sz="1800" b="1" kern="0" dirty="0">
                <a:latin typeface="Times New Roman" panose="02020603050405020304" pitchFamily="18" charset="0"/>
              </a:rPr>
            </a:br>
            <a:r>
              <a:rPr lang="ru-RU" altLang="ru-RU" sz="1800" b="1" kern="0" dirty="0">
                <a:latin typeface="Times New Roman" panose="02020603050405020304" pitchFamily="18" charset="0"/>
              </a:rPr>
              <a:t>лаборатории теории низкоразмерных спиновых систем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4709</TotalTime>
  <Words>671</Words>
  <Application>Microsoft Office PowerPoint</Application>
  <PresentationFormat>Экран (4:3)</PresentationFormat>
  <Paragraphs>196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Оформление по умолчанию</vt:lpstr>
      <vt:lpstr>Аспирант 3 года обучения Темников Федор Владимирович лаборатории теории низкоразмерных спиновых систем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2 года обучения Темников Ф.В.</dc:title>
  <dc:creator>Темников Федор Владимирович</dc:creator>
  <cp:lastModifiedBy>User</cp:lastModifiedBy>
  <cp:revision>254</cp:revision>
  <dcterms:created xsi:type="dcterms:W3CDTF">2012-04-17T05:54:14Z</dcterms:created>
  <dcterms:modified xsi:type="dcterms:W3CDTF">2024-10-04T05:42:52Z</dcterms:modified>
</cp:coreProperties>
</file>