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5" r:id="rId12"/>
    <p:sldId id="286" r:id="rId13"/>
    <p:sldId id="287" r:id="rId14"/>
    <p:sldId id="28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A6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7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B6550-4D1B-4B52-A6E9-2A0FFCFD58C8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A5498E-08C2-4CC3-BCF9-9771D1BB74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28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1091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7033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5282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90389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22135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732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74087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6447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699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5705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49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08450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22891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A5498E-08C2-4CC3-BCF9-9771D1BB74E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8895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944AD-5B77-4798-8470-A3F428DF90C4}" type="datetime1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660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00C36-CA85-445E-A244-3695CE14DA30}" type="datetime1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83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8BAF3-BBC0-4ADB-BD94-EDF14DC56742}" type="datetime1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792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01AD0-C185-44F5-B8FF-D6F7E56D2367}" type="datetime1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263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6238-1310-4FB7-9754-FDCB445B1D77}" type="datetime1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3450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7D16D-B8C8-47EC-B6BB-C09FCE81A659}" type="datetime1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1428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83FA1-3B7E-42E5-9577-5C3E95A4EFAB}" type="datetime1">
              <a:rPr lang="ru-RU" smtClean="0"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8796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0AAAE-613F-40BC-90A1-F5BCF926CB3D}" type="datetime1">
              <a:rPr lang="ru-RU" smtClean="0"/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639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E3178-6250-4614-955A-617163E26A3B}" type="datetime1">
              <a:rPr lang="ru-RU" smtClean="0"/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776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7CA48-55C5-41AF-B557-6837752A5C44}" type="datetime1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635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DE69-4A7C-4636-8FCA-BF24A2317B1C}" type="datetime1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612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683F-075E-40F8-AE52-E645B9B56BA6}" type="datetime1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D0489-0969-4FA3-9DD6-73BE7C4C0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829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Заглавный слайд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21051"/>
            <a:ext cx="8881110" cy="5619656"/>
          </a:xfrm>
        </p:spPr>
        <p:txBody>
          <a:bodyPr anchor="ctr">
            <a:noAutofit/>
          </a:bodyPr>
          <a:lstStyle/>
          <a:p>
            <a:r>
              <a:rPr lang="ru-RU" dirty="0" smtClean="0"/>
              <a:t>Заголовок достижения</a:t>
            </a:r>
            <a:r>
              <a:rPr lang="ru-RU" sz="2000" dirty="0" smtClean="0"/>
              <a:t>,</a:t>
            </a:r>
            <a:endParaRPr lang="ru-RU" sz="2000" dirty="0"/>
          </a:p>
          <a:p>
            <a:r>
              <a:rPr lang="ru-RU" sz="2000" dirty="0" smtClean="0"/>
              <a:t>инициалы </a:t>
            </a:r>
            <a:r>
              <a:rPr lang="ru-RU" sz="2000" dirty="0"/>
              <a:t>и фамилии авторов; если работа выполнена в кооперации с другими учреждениями, то с указанием мест работы всех </a:t>
            </a:r>
            <a:r>
              <a:rPr lang="ru-RU" sz="2000" dirty="0" smtClean="0"/>
              <a:t>авторов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1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744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Публикации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- 2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48751"/>
            <a:ext cx="8881110" cy="5580599"/>
          </a:xfrm>
        </p:spPr>
        <p:txBody>
          <a:bodyPr anchor="ctr">
            <a:noAutofit/>
          </a:bodyPr>
          <a:lstStyle/>
          <a:p>
            <a:pPr algn="l"/>
            <a:r>
              <a:rPr lang="ru-RU" sz="2000" dirty="0" smtClean="0"/>
              <a:t>Если слайд лишний – удалить.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10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843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«Формула» научного результата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11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131445" y="648751"/>
            <a:ext cx="8881109" cy="5640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dirty="0" smtClean="0"/>
              <a:t>Самое главное в Вашей презентации:</a:t>
            </a:r>
          </a:p>
          <a:p>
            <a:pPr algn="l"/>
            <a:r>
              <a:rPr lang="ru-RU" sz="2000" dirty="0" smtClean="0"/>
              <a:t>«Формула» научного результата (объём текста – от 550 до 1150 знаков с пробелами).</a:t>
            </a:r>
            <a:endParaRPr lang="en-US" sz="2000" dirty="0" smtClean="0"/>
          </a:p>
          <a:p>
            <a:pPr algn="l"/>
            <a:r>
              <a:rPr lang="ru-RU" sz="2000" dirty="0" smtClean="0"/>
              <a:t>«Формула» должна раскрывать сущность, новизну и значимость результата. При этом значимость результата должна быть понятна для неспециалиста.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7912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Рисунок к «Формуле» (с подписью)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12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" name="Подзаголовок 2"/>
          <p:cNvSpPr txBox="1">
            <a:spLocks/>
          </p:cNvSpPr>
          <p:nvPr/>
        </p:nvSpPr>
        <p:spPr>
          <a:xfrm>
            <a:off x="131445" y="648751"/>
            <a:ext cx="8881109" cy="56400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2000" dirty="0" smtClean="0"/>
              <a:t>Цветной </a:t>
            </a:r>
            <a:r>
              <a:rPr lang="ru-RU" sz="2000" dirty="0"/>
              <a:t>рисунок высокого </a:t>
            </a:r>
            <a:r>
              <a:rPr lang="ru-RU" sz="2000" dirty="0" smtClean="0"/>
              <a:t>качества</a:t>
            </a:r>
            <a:r>
              <a:rPr lang="en-US" sz="2000" dirty="0" smtClean="0"/>
              <a:t> (min 300 dpi)</a:t>
            </a:r>
            <a:r>
              <a:rPr lang="ru-RU" sz="2000" dirty="0" smtClean="0"/>
              <a:t> к «формуле» </a:t>
            </a:r>
            <a:r>
              <a:rPr lang="ru-RU" sz="2000" dirty="0"/>
              <a:t>+ </a:t>
            </a:r>
            <a:r>
              <a:rPr lang="ru-RU" sz="1600" dirty="0"/>
              <a:t>подпись к </a:t>
            </a:r>
            <a:r>
              <a:rPr lang="ru-RU" sz="1600" dirty="0" smtClean="0"/>
              <a:t>рисунку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48894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bg1">
              <a:lumMod val="75000"/>
            </a:schemeClr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Приложение 1</a:t>
            </a:r>
            <a:endParaRPr lang="ru-RU" sz="2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48751"/>
            <a:ext cx="8881110" cy="5580599"/>
          </a:xfrm>
        </p:spPr>
        <p:txBody>
          <a:bodyPr anchor="ctr">
            <a:noAutofit/>
          </a:bodyPr>
          <a:lstStyle/>
          <a:p>
            <a:pPr algn="l"/>
            <a:r>
              <a:rPr lang="ru-RU" sz="2000" dirty="0" smtClean="0"/>
              <a:t>Если Вы считаете, что необходимо описать полученные результаты более подробно, то можно добавить Приложение с этим описанием и рисунками.</a:t>
            </a:r>
          </a:p>
          <a:p>
            <a:pPr algn="l"/>
            <a:r>
              <a:rPr lang="en-US" sz="2000" dirty="0" smtClean="0"/>
              <a:t>NB!</a:t>
            </a:r>
            <a:r>
              <a:rPr lang="ru-RU" sz="2000" dirty="0" smtClean="0"/>
              <a:t> Приложение не является обязательными ни к представлению, ни к прочтению экспертами!</a:t>
            </a:r>
            <a:r>
              <a:rPr lang="en-US" sz="2000" dirty="0" smtClean="0"/>
              <a:t> </a:t>
            </a:r>
            <a:r>
              <a:rPr lang="ru-RU" sz="2000" dirty="0" smtClean="0"/>
              <a:t>Если приложение не нужно, удалите слайд.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bg1">
              <a:lumMod val="75000"/>
            </a:schemeClr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13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5698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bg1">
              <a:lumMod val="75000"/>
            </a:schemeClr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Приложение 2 и последующие…</a:t>
            </a:r>
            <a:endParaRPr lang="ru-RU" sz="28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48751"/>
            <a:ext cx="8881110" cy="5580599"/>
          </a:xfrm>
        </p:spPr>
        <p:txBody>
          <a:bodyPr anchor="ctr">
            <a:noAutofit/>
          </a:bodyPr>
          <a:lstStyle/>
          <a:p>
            <a:pPr algn="l"/>
            <a:r>
              <a:rPr lang="ru-RU" sz="2000" dirty="0" smtClean="0"/>
              <a:t>Если Вы считаете, что необходимо описать полученные результаты ещё подробнее, то можно добавить несколько Приложений.</a:t>
            </a:r>
          </a:p>
          <a:p>
            <a:pPr algn="l"/>
            <a:r>
              <a:rPr lang="en-US" sz="2000" dirty="0" smtClean="0"/>
              <a:t>NB!</a:t>
            </a:r>
            <a:r>
              <a:rPr lang="ru-RU" sz="2000" dirty="0" smtClean="0"/>
              <a:t> Приложения не являются обязательными ни к представлению, ни к прочтению экспертами!</a:t>
            </a:r>
            <a:r>
              <a:rPr lang="en-US" sz="2000" dirty="0" smtClean="0"/>
              <a:t> </a:t>
            </a:r>
            <a:r>
              <a:rPr lang="ru-RU" sz="2000" dirty="0" smtClean="0"/>
              <a:t>Если приложение не нужно, удалите слайд</a:t>
            </a:r>
            <a:r>
              <a:rPr lang="ru-RU" sz="2000" dirty="0"/>
              <a:t>. Если </a:t>
            </a:r>
            <a:r>
              <a:rPr lang="ru-RU" sz="2000" dirty="0" smtClean="0"/>
              <a:t>приложений </a:t>
            </a:r>
            <a:r>
              <a:rPr lang="ru-RU" sz="2000" dirty="0"/>
              <a:t>больше – то добавить</a:t>
            </a:r>
            <a:r>
              <a:rPr lang="en-US" sz="2000" dirty="0"/>
              <a:t> </a:t>
            </a:r>
            <a:r>
              <a:rPr lang="ru-RU" sz="2000" dirty="0" smtClean="0"/>
              <a:t>подобные слайды.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bg1">
              <a:lumMod val="75000"/>
            </a:schemeClr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14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841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Суть проблемы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48751"/>
            <a:ext cx="8881110" cy="5580599"/>
          </a:xfrm>
        </p:spPr>
        <p:txBody>
          <a:bodyPr anchor="ctr">
            <a:noAutofit/>
          </a:bodyPr>
          <a:lstStyle/>
          <a:p>
            <a:pPr algn="l"/>
            <a:r>
              <a:rPr lang="ru-RU" sz="2000" dirty="0" smtClean="0"/>
              <a:t>Проблема, цели и задачи представляемой работы (цикла работ).</a:t>
            </a:r>
          </a:p>
          <a:p>
            <a:pPr algn="l"/>
            <a:r>
              <a:rPr lang="ru-RU" sz="2000" dirty="0" smtClean="0"/>
              <a:t>Актуальность </a:t>
            </a:r>
            <a:r>
              <a:rPr lang="ru-RU" sz="2000" dirty="0"/>
              <a:t>проведённого </a:t>
            </a:r>
            <a:r>
              <a:rPr lang="ru-RU" sz="2000" dirty="0" smtClean="0"/>
              <a:t>исследования.</a:t>
            </a:r>
          </a:p>
          <a:p>
            <a:pPr algn="l"/>
            <a:r>
              <a:rPr lang="ru-RU" sz="2000" dirty="0" smtClean="0"/>
              <a:t>Размер текстовой области, шрифт </a:t>
            </a:r>
            <a:r>
              <a:rPr lang="en-US" sz="2000" dirty="0" smtClean="0"/>
              <a:t>(Calibri, 20)</a:t>
            </a:r>
            <a:r>
              <a:rPr lang="ru-RU" sz="2000" dirty="0" smtClean="0"/>
              <a:t> </a:t>
            </a:r>
            <a:r>
              <a:rPr lang="ru-RU" sz="2000" dirty="0"/>
              <a:t>и интервал между абзацами </a:t>
            </a:r>
            <a:r>
              <a:rPr lang="ru-RU" sz="2000" dirty="0" smtClean="0"/>
              <a:t>в презентации не изменять!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2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311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Особенности эксперимента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теории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48751"/>
            <a:ext cx="8881110" cy="5580599"/>
          </a:xfrm>
        </p:spPr>
        <p:txBody>
          <a:bodyPr anchor="ctr">
            <a:noAutofit/>
          </a:bodyPr>
          <a:lstStyle/>
          <a:p>
            <a:pPr algn="l"/>
            <a:r>
              <a:rPr lang="ru-RU" sz="2000" dirty="0" smtClean="0"/>
              <a:t>Объекты </a:t>
            </a:r>
            <a:r>
              <a:rPr lang="ru-RU" sz="2000" dirty="0"/>
              <a:t>и методы </a:t>
            </a:r>
            <a:r>
              <a:rPr lang="ru-RU" sz="2000" dirty="0" smtClean="0"/>
              <a:t>исследования.</a:t>
            </a:r>
          </a:p>
          <a:p>
            <a:pPr algn="l"/>
            <a:r>
              <a:rPr lang="ru-RU" sz="2000" dirty="0" smtClean="0"/>
              <a:t>Детали и оригинальность </a:t>
            </a:r>
            <a:r>
              <a:rPr lang="ru-RU" sz="2000" dirty="0"/>
              <a:t>авторского подхода.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3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251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Полученные результаты - 1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48751"/>
            <a:ext cx="8881110" cy="5580599"/>
          </a:xfrm>
        </p:spPr>
        <p:txBody>
          <a:bodyPr anchor="ctr">
            <a:noAutofit/>
          </a:bodyPr>
          <a:lstStyle/>
          <a:p>
            <a:pPr algn="l"/>
            <a:r>
              <a:rPr lang="ru-RU" sz="2000" dirty="0" smtClean="0"/>
              <a:t>Описываются </a:t>
            </a:r>
            <a:r>
              <a:rPr lang="ru-RU" sz="2000" dirty="0"/>
              <a:t>полученные существенные результаты</a:t>
            </a:r>
            <a:r>
              <a:rPr lang="ru-RU" sz="2000" dirty="0" smtClean="0"/>
              <a:t>.</a:t>
            </a:r>
          </a:p>
          <a:p>
            <a:pPr algn="l"/>
            <a:r>
              <a:rPr lang="ru-RU" sz="2000" dirty="0" smtClean="0"/>
              <a:t>Рисунки </a:t>
            </a:r>
            <a:r>
              <a:rPr lang="en-US" sz="2000" dirty="0" smtClean="0"/>
              <a:t>/</a:t>
            </a:r>
            <a:r>
              <a:rPr lang="ru-RU" sz="2000" dirty="0" smtClean="0"/>
              <a:t> формулы приветствуются.</a:t>
            </a:r>
          </a:p>
          <a:p>
            <a:pPr algn="l"/>
            <a:r>
              <a:rPr lang="ru-RU" sz="2000" dirty="0" smtClean="0"/>
              <a:t>Размер </a:t>
            </a:r>
            <a:r>
              <a:rPr lang="ru-RU" sz="2000" dirty="0"/>
              <a:t>текстовой </a:t>
            </a:r>
            <a:r>
              <a:rPr lang="ru-RU" sz="2000" dirty="0" smtClean="0"/>
              <a:t>области можно заузить для вставки рисунков.</a:t>
            </a:r>
          </a:p>
          <a:p>
            <a:pPr algn="l"/>
            <a:r>
              <a:rPr lang="ru-RU" sz="2000" dirty="0" smtClean="0"/>
              <a:t>Шрифт </a:t>
            </a:r>
            <a:r>
              <a:rPr lang="en-US" sz="2000" dirty="0"/>
              <a:t>(Calibri, 20)</a:t>
            </a:r>
            <a:r>
              <a:rPr lang="ru-RU" sz="2000" dirty="0"/>
              <a:t> и интервал между абзацами в </a:t>
            </a:r>
            <a:r>
              <a:rPr lang="ru-RU" sz="2000" dirty="0" smtClean="0"/>
              <a:t>тексте </a:t>
            </a:r>
            <a:r>
              <a:rPr lang="ru-RU" sz="2000" dirty="0"/>
              <a:t>не изменять.</a:t>
            </a:r>
            <a:endParaRPr lang="ru-RU" sz="2000" dirty="0" smtClean="0"/>
          </a:p>
          <a:p>
            <a:pPr algn="l"/>
            <a:r>
              <a:rPr lang="ru-RU" sz="1600" dirty="0" smtClean="0"/>
              <a:t>Для подписи к рисункам лучше использовать шрифт </a:t>
            </a:r>
            <a:r>
              <a:rPr lang="en-US" sz="1600" dirty="0"/>
              <a:t>Calibri, </a:t>
            </a:r>
            <a:r>
              <a:rPr lang="ru-RU" sz="1600" dirty="0" smtClean="0"/>
              <a:t>16.</a:t>
            </a:r>
          </a:p>
          <a:p>
            <a:pPr algn="l"/>
            <a:r>
              <a:rPr lang="ru-RU" sz="2000" dirty="0"/>
              <a:t>На представление результатов отводится </a:t>
            </a:r>
            <a:r>
              <a:rPr lang="ru-RU" sz="2000" dirty="0" smtClean="0"/>
              <a:t>не больше четырёх слайдов!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4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656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Полученные результаты - 2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48751"/>
            <a:ext cx="8881110" cy="5580599"/>
          </a:xfrm>
        </p:spPr>
        <p:txBody>
          <a:bodyPr anchor="ctr">
            <a:noAutofit/>
          </a:bodyPr>
          <a:lstStyle/>
          <a:p>
            <a:pPr algn="l"/>
            <a:r>
              <a:rPr lang="ru-RU" sz="2000" dirty="0"/>
              <a:t>Описываются полученные существенные результаты.</a:t>
            </a:r>
          </a:p>
          <a:p>
            <a:pPr algn="l"/>
            <a:r>
              <a:rPr lang="ru-RU" sz="2000" dirty="0"/>
              <a:t>Рисунки </a:t>
            </a:r>
            <a:r>
              <a:rPr lang="en-US" sz="2000" dirty="0"/>
              <a:t>/</a:t>
            </a:r>
            <a:r>
              <a:rPr lang="ru-RU" sz="2000" dirty="0"/>
              <a:t> формулы приветствуются.</a:t>
            </a:r>
          </a:p>
          <a:p>
            <a:pPr algn="l"/>
            <a:r>
              <a:rPr lang="ru-RU" sz="2000" dirty="0"/>
              <a:t>Размер текстовой области можно заузить для вставки рисунков.</a:t>
            </a:r>
          </a:p>
          <a:p>
            <a:pPr algn="l"/>
            <a:r>
              <a:rPr lang="ru-RU" sz="2000" dirty="0"/>
              <a:t>Шрифт </a:t>
            </a:r>
            <a:r>
              <a:rPr lang="en-US" sz="2000" dirty="0"/>
              <a:t>(Calibri, 20)</a:t>
            </a:r>
            <a:r>
              <a:rPr lang="ru-RU" sz="2000" dirty="0"/>
              <a:t> и интервал между абзацами в тексте не изменять.</a:t>
            </a:r>
          </a:p>
          <a:p>
            <a:pPr algn="l"/>
            <a:r>
              <a:rPr lang="ru-RU" sz="1600" dirty="0"/>
              <a:t>Для подписи к рисункам лучше использовать шрифт </a:t>
            </a:r>
            <a:r>
              <a:rPr lang="en-US" sz="1600" dirty="0"/>
              <a:t>Calibri, </a:t>
            </a:r>
            <a:r>
              <a:rPr lang="ru-RU" sz="1600" dirty="0"/>
              <a:t>16.</a:t>
            </a:r>
          </a:p>
          <a:p>
            <a:pPr algn="l"/>
            <a:r>
              <a:rPr lang="ru-RU" sz="2000" dirty="0"/>
              <a:t>На представление результатов отводится не больше четырёх слайдов!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5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149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Полученные результаты - 3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48751"/>
            <a:ext cx="8881110" cy="5580599"/>
          </a:xfrm>
        </p:spPr>
        <p:txBody>
          <a:bodyPr anchor="ctr">
            <a:noAutofit/>
          </a:bodyPr>
          <a:lstStyle/>
          <a:p>
            <a:pPr algn="l"/>
            <a:r>
              <a:rPr lang="ru-RU" sz="2000" dirty="0"/>
              <a:t>Описываются полученные существенные результаты.</a:t>
            </a:r>
          </a:p>
          <a:p>
            <a:pPr algn="l"/>
            <a:r>
              <a:rPr lang="ru-RU" sz="2000" dirty="0"/>
              <a:t>Рисунки </a:t>
            </a:r>
            <a:r>
              <a:rPr lang="en-US" sz="2000" dirty="0"/>
              <a:t>/</a:t>
            </a:r>
            <a:r>
              <a:rPr lang="ru-RU" sz="2000" dirty="0"/>
              <a:t> формулы приветствуются.</a:t>
            </a:r>
          </a:p>
          <a:p>
            <a:pPr algn="l"/>
            <a:r>
              <a:rPr lang="ru-RU" sz="2000" dirty="0"/>
              <a:t>Размер текстовой области можно заузить для вставки рисунков.</a:t>
            </a:r>
          </a:p>
          <a:p>
            <a:pPr algn="l"/>
            <a:r>
              <a:rPr lang="ru-RU" sz="2000" dirty="0"/>
              <a:t>Шрифт </a:t>
            </a:r>
            <a:r>
              <a:rPr lang="en-US" sz="2000" dirty="0"/>
              <a:t>(Calibri, 20)</a:t>
            </a:r>
            <a:r>
              <a:rPr lang="ru-RU" sz="2000" dirty="0"/>
              <a:t> и интервал между абзацами в тексте не изменять.</a:t>
            </a:r>
          </a:p>
          <a:p>
            <a:pPr algn="l"/>
            <a:r>
              <a:rPr lang="ru-RU" sz="1600" dirty="0"/>
              <a:t>Для подписи к рисункам лучше использовать шрифт </a:t>
            </a:r>
            <a:r>
              <a:rPr lang="en-US" sz="1600" dirty="0"/>
              <a:t>Calibri, </a:t>
            </a:r>
            <a:r>
              <a:rPr lang="ru-RU" sz="1600" dirty="0"/>
              <a:t>16.</a:t>
            </a:r>
          </a:p>
          <a:p>
            <a:pPr algn="l"/>
            <a:r>
              <a:rPr lang="ru-RU" sz="2000" dirty="0"/>
              <a:t>На представление результатов отводится не больше четырёх слайдов!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6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4220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Полученные результаты - 4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48751"/>
            <a:ext cx="8881110" cy="5580599"/>
          </a:xfrm>
        </p:spPr>
        <p:txBody>
          <a:bodyPr anchor="ctr">
            <a:noAutofit/>
          </a:bodyPr>
          <a:lstStyle/>
          <a:p>
            <a:pPr algn="l"/>
            <a:r>
              <a:rPr lang="ru-RU" sz="2000" dirty="0"/>
              <a:t>Описываются полученные существенные результаты.</a:t>
            </a:r>
          </a:p>
          <a:p>
            <a:pPr algn="l"/>
            <a:r>
              <a:rPr lang="ru-RU" sz="2000" dirty="0"/>
              <a:t>Рисунки </a:t>
            </a:r>
            <a:r>
              <a:rPr lang="en-US" sz="2000" dirty="0"/>
              <a:t>/</a:t>
            </a:r>
            <a:r>
              <a:rPr lang="ru-RU" sz="2000" dirty="0"/>
              <a:t> формулы приветствуются.</a:t>
            </a:r>
          </a:p>
          <a:p>
            <a:pPr algn="l"/>
            <a:r>
              <a:rPr lang="ru-RU" sz="2000" dirty="0"/>
              <a:t>Размер текстовой области можно заузить для вставки рисунков.</a:t>
            </a:r>
          </a:p>
          <a:p>
            <a:pPr algn="l"/>
            <a:r>
              <a:rPr lang="ru-RU" sz="2000" dirty="0"/>
              <a:t>Шрифт </a:t>
            </a:r>
            <a:r>
              <a:rPr lang="en-US" sz="2000" dirty="0"/>
              <a:t>(Calibri, 20)</a:t>
            </a:r>
            <a:r>
              <a:rPr lang="ru-RU" sz="2000" dirty="0"/>
              <a:t> и интервал между абзацами в тексте не изменять.</a:t>
            </a:r>
          </a:p>
          <a:p>
            <a:pPr algn="l"/>
            <a:r>
              <a:rPr lang="ru-RU" sz="1600" dirty="0"/>
              <a:t>Для подписи к рисункам лучше использовать шрифт </a:t>
            </a:r>
            <a:r>
              <a:rPr lang="en-US" sz="1600" dirty="0"/>
              <a:t>Calibri, </a:t>
            </a:r>
            <a:r>
              <a:rPr lang="ru-RU" sz="1600" dirty="0"/>
              <a:t>16.</a:t>
            </a:r>
          </a:p>
          <a:p>
            <a:pPr algn="l"/>
            <a:r>
              <a:rPr lang="ru-RU" sz="2000" dirty="0"/>
              <a:t>На представление результатов отводится не больше четырёх слайдов!</a:t>
            </a:r>
            <a:endParaRPr lang="ru-RU" sz="2000" dirty="0" smtClean="0"/>
          </a:p>
          <a:p>
            <a:pPr algn="l"/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(</a:t>
            </a:r>
            <a:r>
              <a:rPr lang="ru-RU" sz="2000" dirty="0"/>
              <a:t>В крайнем случае, смотри комментарии на последних двух </a:t>
            </a:r>
            <a:r>
              <a:rPr lang="ru-RU" sz="2000" dirty="0" smtClean="0"/>
              <a:t>серых слайдах).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7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57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Выводы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48751"/>
            <a:ext cx="8881110" cy="5580599"/>
          </a:xfrm>
        </p:spPr>
        <p:txBody>
          <a:bodyPr anchor="ctr">
            <a:noAutofit/>
          </a:bodyPr>
          <a:lstStyle/>
          <a:p>
            <a:pPr algn="l"/>
            <a:r>
              <a:rPr lang="ru-RU" sz="2000" dirty="0" smtClean="0"/>
              <a:t>Выводы и заключения по результатам работы.</a:t>
            </a:r>
          </a:p>
          <a:p>
            <a:pPr algn="l"/>
            <a:r>
              <a:rPr lang="ru-RU" sz="2000" dirty="0" smtClean="0"/>
              <a:t>Указывается область возможного применения полученных результатов</a:t>
            </a:r>
            <a:br>
              <a:rPr lang="ru-RU" sz="2000" dirty="0" smtClean="0"/>
            </a:br>
            <a:r>
              <a:rPr lang="ru-RU" sz="2000" dirty="0" smtClean="0"/>
              <a:t>(для достижений, имеющих инновационный потенциал).</a:t>
            </a:r>
          </a:p>
          <a:p>
            <a:pPr algn="l"/>
            <a:r>
              <a:rPr lang="ru-RU" sz="2000" dirty="0" smtClean="0"/>
              <a:t>Отмечается, в </a:t>
            </a:r>
            <a:r>
              <a:rPr lang="ru-RU" sz="2000" dirty="0"/>
              <a:t>рамках какой научной темы и проектов каких фондов выполнялась работа.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8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037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1445" y="170914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445" y="111458"/>
            <a:ext cx="8881109" cy="477837"/>
          </a:xfrm>
          <a:effectLst>
            <a:glow rad="127000">
              <a:schemeClr val="accent1">
                <a:alpha val="0"/>
              </a:schemeClr>
            </a:glow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Публикаци</a:t>
            </a:r>
            <a:r>
              <a:rPr lang="ru-RU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- 1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1445" y="648751"/>
            <a:ext cx="8881110" cy="5580599"/>
          </a:xfrm>
        </p:spPr>
        <p:txBody>
          <a:bodyPr anchor="ctr">
            <a:noAutofit/>
          </a:bodyPr>
          <a:lstStyle/>
          <a:p>
            <a:pPr algn="l"/>
            <a:r>
              <a:rPr lang="ru-RU" sz="2000" dirty="0" smtClean="0"/>
              <a:t>Выходные данные </a:t>
            </a:r>
            <a:r>
              <a:rPr lang="ru-RU" sz="2000" dirty="0"/>
              <a:t>– по ГОСТу (скопировать с личной страницы сотрудника на сайте ИФМ УрО </a:t>
            </a:r>
            <a:r>
              <a:rPr lang="ru-RU" sz="2000" dirty="0" smtClean="0"/>
              <a:t>РАН с сохранением формата текущего документа).</a:t>
            </a:r>
          </a:p>
          <a:p>
            <a:pPr algn="l"/>
            <a:r>
              <a:rPr lang="ru-RU" sz="2000" dirty="0" smtClean="0"/>
              <a:t>В отдельной строке указать </a:t>
            </a:r>
            <a:r>
              <a:rPr lang="ru-RU" sz="2000" dirty="0" err="1" smtClean="0"/>
              <a:t>импакт</a:t>
            </a:r>
            <a:r>
              <a:rPr lang="ru-RU" sz="2000" dirty="0" smtClean="0"/>
              <a:t>-фактор журнала</a:t>
            </a:r>
            <a:r>
              <a:rPr lang="en-US" sz="2000" dirty="0" smtClean="0"/>
              <a:t> (IF)</a:t>
            </a:r>
            <a:r>
              <a:rPr lang="ru-RU" sz="2000" dirty="0" smtClean="0"/>
              <a:t> и квартиль</a:t>
            </a:r>
            <a:r>
              <a:rPr lang="en-US" sz="2000" dirty="0" smtClean="0"/>
              <a:t> (Q)</a:t>
            </a:r>
            <a:r>
              <a:rPr lang="ru-RU" sz="2000" dirty="0" smtClean="0"/>
              <a:t>, их можно взять со страницы </a:t>
            </a:r>
            <a:r>
              <a:rPr lang="en-US" sz="1800" dirty="0"/>
              <a:t>http://imp.uran.ru/?q=ru/publication_base&amp;view=journal</a:t>
            </a:r>
            <a:r>
              <a:rPr lang="ru-RU" sz="2000" dirty="0" smtClean="0"/>
              <a:t>.</a:t>
            </a:r>
          </a:p>
          <a:p>
            <a:pPr algn="l"/>
            <a:r>
              <a:rPr lang="ru-RU" sz="2000" dirty="0" smtClean="0"/>
              <a:t>Если публикация выполнена в соавторстве с исследователями из других институтов, то </a:t>
            </a:r>
            <a:r>
              <a:rPr lang="ru-RU" sz="2000" b="1" dirty="0" smtClean="0"/>
              <a:t>указать авторский вклад </a:t>
            </a:r>
            <a:r>
              <a:rPr lang="ru-RU" sz="2000" b="1" dirty="0"/>
              <a:t>сотрудников ИФМ  </a:t>
            </a:r>
            <a:r>
              <a:rPr lang="ru-RU" sz="2000" dirty="0" smtClean="0"/>
              <a:t>(например, идея </a:t>
            </a:r>
            <a:r>
              <a:rPr lang="ru-RU" sz="2000" dirty="0"/>
              <a:t>исследования</a:t>
            </a:r>
            <a:r>
              <a:rPr lang="ru-RU" sz="2000" dirty="0" smtClean="0"/>
              <a:t>; постановка </a:t>
            </a:r>
            <a:r>
              <a:rPr lang="ru-RU" sz="2000" dirty="0"/>
              <a:t>задачи исследования</a:t>
            </a:r>
            <a:r>
              <a:rPr lang="ru-RU" sz="2000" dirty="0" smtClean="0"/>
              <a:t>; изготовление образцов, создание кода программы; проведение эксперимента </a:t>
            </a:r>
            <a:r>
              <a:rPr lang="en-US" sz="2000" dirty="0" smtClean="0"/>
              <a:t>/ </a:t>
            </a:r>
            <a:r>
              <a:rPr lang="ru-RU" sz="2000" dirty="0" smtClean="0"/>
              <a:t>расчёта; анализ </a:t>
            </a:r>
            <a:r>
              <a:rPr lang="ru-RU" sz="2000" dirty="0"/>
              <a:t>результатов </a:t>
            </a:r>
            <a:r>
              <a:rPr lang="ru-RU" sz="2000" dirty="0" smtClean="0"/>
              <a:t>исследования; написание </a:t>
            </a:r>
            <a:r>
              <a:rPr lang="ru-RU" sz="2000" dirty="0"/>
              <a:t>текста </a:t>
            </a:r>
            <a:r>
              <a:rPr lang="ru-RU" sz="2000" dirty="0" smtClean="0"/>
              <a:t>статьи и т.д.).</a:t>
            </a:r>
          </a:p>
          <a:p>
            <a:pPr algn="l"/>
            <a:r>
              <a:rPr lang="ru-RU" sz="2000" dirty="0" smtClean="0"/>
              <a:t>Результаты </a:t>
            </a:r>
            <a:r>
              <a:rPr lang="ru-RU" sz="2000" dirty="0"/>
              <a:t>интеллектуальной </a:t>
            </a:r>
            <a:r>
              <a:rPr lang="ru-RU" sz="2000" dirty="0" smtClean="0"/>
              <a:t>деятельности, такие как справки </a:t>
            </a:r>
            <a:r>
              <a:rPr lang="ru-RU" sz="2000" dirty="0"/>
              <a:t>о внедрении, </a:t>
            </a:r>
            <a:r>
              <a:rPr lang="ru-RU" sz="2000" dirty="0" smtClean="0"/>
              <a:t>патенты, полезные модели</a:t>
            </a:r>
            <a:r>
              <a:rPr lang="ru-RU" sz="2000" dirty="0"/>
              <a:t>, </a:t>
            </a:r>
            <a:r>
              <a:rPr lang="ru-RU" sz="2000" dirty="0" smtClean="0"/>
              <a:t>промышленные образцы </a:t>
            </a:r>
            <a:r>
              <a:rPr lang="ru-RU" sz="2000" dirty="0"/>
              <a:t>или </a:t>
            </a:r>
            <a:r>
              <a:rPr lang="ru-RU" sz="2000" dirty="0" smtClean="0"/>
              <a:t>программы </a:t>
            </a:r>
            <a:r>
              <a:rPr lang="ru-RU" sz="2000" dirty="0"/>
              <a:t>для </a:t>
            </a:r>
            <a:r>
              <a:rPr lang="ru-RU" sz="2000" dirty="0" smtClean="0"/>
              <a:t>ЭВМ, а </a:t>
            </a:r>
            <a:r>
              <a:rPr lang="ru-RU" sz="2000" dirty="0"/>
              <a:t>также научно-популярные статьи в прессе (интернет-изданиях) о результатах данного исследования считаются публикациями</a:t>
            </a:r>
            <a:r>
              <a:rPr lang="ru-RU" sz="2000" dirty="0" smtClean="0"/>
              <a:t>.</a:t>
            </a:r>
          </a:p>
          <a:p>
            <a:pPr algn="l"/>
            <a:r>
              <a:rPr lang="ru-RU" sz="2000" dirty="0"/>
              <a:t>Публикации нумеровать.</a:t>
            </a:r>
          </a:p>
          <a:p>
            <a:pPr algn="l"/>
            <a:r>
              <a:rPr lang="ru-RU" sz="2000" dirty="0"/>
              <a:t>Размер текстовой области, шрифт </a:t>
            </a:r>
            <a:r>
              <a:rPr lang="en-US" sz="2000" dirty="0"/>
              <a:t>(Calibri, 20)</a:t>
            </a:r>
            <a:r>
              <a:rPr lang="ru-RU" sz="2000" dirty="0"/>
              <a:t> и интервал между абзацами </a:t>
            </a:r>
            <a:r>
              <a:rPr lang="ru-RU" sz="2000" dirty="0" smtClean="0"/>
              <a:t>на слайде не изменять! Если все публикации (с дополнительной информацией) на этот слайд не помещаются, то добавить ещё один подобный слайд.</a:t>
            </a:r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1445" y="6384593"/>
            <a:ext cx="8881110" cy="358923"/>
          </a:xfrm>
          <a:prstGeom prst="rect">
            <a:avLst/>
          </a:prstGeom>
          <a:solidFill>
            <a:schemeClr val="accent1"/>
          </a:solidFill>
          <a:effectLst/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36247" y="6378391"/>
            <a:ext cx="576307" cy="365125"/>
          </a:xfrm>
        </p:spPr>
        <p:txBody>
          <a:bodyPr/>
          <a:lstStyle/>
          <a:p>
            <a:pPr algn="ctr"/>
            <a:fld id="{E8479AE9-5303-4A9E-9F21-FB059256C112}" type="slidenum">
              <a:rPr lang="ru-RU" b="1">
                <a:solidFill>
                  <a:schemeClr val="bg1"/>
                </a:solidFill>
              </a:rPr>
              <a:t>9</a:t>
            </a:fld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91" y="6348264"/>
            <a:ext cx="577216" cy="502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128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729</TotalTime>
  <Words>719</Words>
  <Application>Microsoft Office PowerPoint</Application>
  <PresentationFormat>Экран (4:3)</PresentationFormat>
  <Paragraphs>92</Paragraphs>
  <Slides>14</Slides>
  <Notes>14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Заглавный слайд</vt:lpstr>
      <vt:lpstr>Суть проблемы</vt:lpstr>
      <vt:lpstr>Особенности эксперимента / теории</vt:lpstr>
      <vt:lpstr>Полученные результаты - 1</vt:lpstr>
      <vt:lpstr>Полученные результаты - 2</vt:lpstr>
      <vt:lpstr>Полученные результаты - 3</vt:lpstr>
      <vt:lpstr>Полученные результаты - 4</vt:lpstr>
      <vt:lpstr>Выводы</vt:lpstr>
      <vt:lpstr>Публикации - 1</vt:lpstr>
      <vt:lpstr>Публикации - 2</vt:lpstr>
      <vt:lpstr>«Формула» научного результата</vt:lpstr>
      <vt:lpstr>Рисунок к «Формуле» (с подписью)</vt:lpstr>
      <vt:lpstr>Приложение 1</vt:lpstr>
      <vt:lpstr>Приложение 2 и последующие…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Суть проблемы</dc:title>
  <dc:creator>Михаил Коротин</dc:creator>
  <cp:lastModifiedBy>Михаил Коротин</cp:lastModifiedBy>
  <cp:revision>94</cp:revision>
  <dcterms:created xsi:type="dcterms:W3CDTF">2020-10-21T11:29:16Z</dcterms:created>
  <dcterms:modified xsi:type="dcterms:W3CDTF">2020-10-28T05:43:47Z</dcterms:modified>
</cp:coreProperties>
</file>